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95" r:id="rId3"/>
    <p:sldId id="257" r:id="rId4"/>
    <p:sldId id="302" r:id="rId5"/>
    <p:sldId id="296" r:id="rId6"/>
    <p:sldId id="258" r:id="rId7"/>
    <p:sldId id="259" r:id="rId8"/>
    <p:sldId id="261" r:id="rId9"/>
    <p:sldId id="262" r:id="rId10"/>
    <p:sldId id="267" r:id="rId11"/>
    <p:sldId id="263" r:id="rId12"/>
    <p:sldId id="304" r:id="rId13"/>
    <p:sldId id="303" r:id="rId14"/>
    <p:sldId id="264" r:id="rId15"/>
    <p:sldId id="305" r:id="rId16"/>
    <p:sldId id="265" r:id="rId17"/>
    <p:sldId id="306" r:id="rId18"/>
    <p:sldId id="266" r:id="rId19"/>
    <p:sldId id="268" r:id="rId20"/>
    <p:sldId id="270" r:id="rId21"/>
    <p:sldId id="269" r:id="rId22"/>
    <p:sldId id="272" r:id="rId23"/>
    <p:sldId id="307" r:id="rId24"/>
    <p:sldId id="271" r:id="rId25"/>
    <p:sldId id="273" r:id="rId26"/>
    <p:sldId id="274" r:id="rId27"/>
    <p:sldId id="275" r:id="rId28"/>
    <p:sldId id="308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346" autoAdjust="0"/>
  </p:normalViewPr>
  <p:slideViewPr>
    <p:cSldViewPr>
      <p:cViewPr varScale="1">
        <p:scale>
          <a:sx n="90" d="100"/>
          <a:sy n="90" d="100"/>
        </p:scale>
        <p:origin x="-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2398A-A72B-45C3-8134-E8932EBA30ED}" type="datetimeFigureOut">
              <a:rPr lang="en-US" smtClean="0"/>
              <a:pPr/>
              <a:t>11/16/2015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3D194-195A-4AC7-97EC-567D298BD4C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Ovdje se govori o onome što se često naziva i </a:t>
            </a:r>
            <a:r>
              <a:rPr lang="sr-Latn-RS" i="1" smtClean="0"/>
              <a:t>vektorska</a:t>
            </a:r>
            <a:r>
              <a:rPr lang="sr-Latn-RS" i="1" baseline="0" smtClean="0"/>
              <a:t> grafika</a:t>
            </a:r>
            <a:r>
              <a:rPr lang="sr-Latn-RS" i="0" baseline="0" smtClean="0"/>
              <a:t>. Sa druge strane, slika se naziva i </a:t>
            </a:r>
            <a:r>
              <a:rPr lang="sr-Latn-RS" i="1" baseline="0" smtClean="0"/>
              <a:t>rasterska grafika</a:t>
            </a:r>
            <a:r>
              <a:rPr lang="sr-Latn-RS" i="0" baseline="0" smtClean="0"/>
              <a:t>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7E4-829C-440E-9BFA-5373B58D7F0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Možda</a:t>
            </a:r>
            <a:r>
              <a:rPr lang="sr-Latn-RS" baseline="0" smtClean="0"/>
              <a:t> dati neke primjere za tvrdnje iz prvog stava.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Piksel</a:t>
            </a:r>
            <a:r>
              <a:rPr lang="sr-Latn-RS" baseline="0" smtClean="0"/>
              <a:t> koordinate su kvantovane i obično se izražavaju cijelim brojevima. Ovim koordinatama su u potpunosti određene pozicije diskretnih piksela (nastalih odmjeravanjem). Pikseli u ovom koordinatnom sistemu nemaju dimenzije.</a:t>
            </a:r>
          </a:p>
          <a:p>
            <a:r>
              <a:rPr lang="sr-Latn-RS" baseline="0" smtClean="0"/>
              <a:t>Realne koordinate podrazumijevaju da piksel ima fizičke dimenzije, odnosno, konačnu površinu i njihovim korišćenjem je moguće pristupiti svakoj tački u ravni. Najčešće se smatra da su koordinate centra svakog piksela u realnom koordinatnom sistemu iste kao koordinate tog piksela u piksel koordinatama.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M – (move) pomjeranje kursora na zadate</a:t>
            </a:r>
            <a:r>
              <a:rPr lang="sr-Latn-BA" baseline="0" smtClean="0"/>
              <a:t> koordinate</a:t>
            </a:r>
          </a:p>
          <a:p>
            <a:r>
              <a:rPr lang="sr-Latn-BA" baseline="0" smtClean="0"/>
              <a:t>H – povlačenje horizontalne linije zadate dužine</a:t>
            </a:r>
          </a:p>
          <a:p>
            <a:r>
              <a:rPr lang="sr-Latn-BA" baseline="0" smtClean="0"/>
              <a:t>V – povlačenje vertikalne linije zadate dužine</a:t>
            </a:r>
          </a:p>
          <a:p>
            <a:r>
              <a:rPr lang="sr-Latn-BA" baseline="0" smtClean="0"/>
              <a:t>Dužina može biti pozitivna i negativna čine se definiše smjer linije.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Za proste</a:t>
            </a:r>
            <a:r>
              <a:rPr lang="sr-Latn-RS" baseline="0" smtClean="0"/>
              <a:t> zatvorene putanje očigledno je koja je strana unutrašnja. Međutim, za složenije putanje koje se npr. sijeku sa samom sobom, pronalaženje unutrašnje strane može biti komplikovano.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Phong shading rješava problem odsjaja (specular</a:t>
            </a:r>
            <a:r>
              <a:rPr lang="sr-Latn-RS" baseline="0" smtClean="0"/>
              <a:t> reflection) koji postoji kod Gouraud shadinga. Pošto Gouraud sjenčenje vrijednosti intenziteta piksela u poligonu određuje interpolacijom vrijednosti u tjemenima, ukoliko se tjemena ne nalaze u oblasti u kojoj postoji odsjaj on se neće pojaviti ni u unutrašnjosti poligona. Phong shading ovaj problem rješava izračunavanjem vrijednosti određivanjem vrijednosti intenziteta u svakom pikselu poligona. Phong sjenčenje je računski zahtjevnije od Gouraud sjenčenja.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11/16/2015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11/16/2015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11/16/2015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11/16/2015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11/16/2015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11/16/2015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11/16/2015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11/16/2015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11/16/2015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11/16/2015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11/16/2015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7DD54-9A95-4789-BB57-4CC1292EE84D}" type="datetimeFigureOut">
              <a:rPr lang="en-US" smtClean="0"/>
              <a:pPr/>
              <a:t>11/16/2015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Vektorska grafika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Multimediji</a:t>
            </a:r>
          </a:p>
          <a:p>
            <a:r>
              <a:rPr lang="en-US" smtClean="0"/>
              <a:t>Tehnolo</a:t>
            </a:r>
            <a:r>
              <a:rPr lang="sr-Latn-RS" smtClean="0"/>
              <a:t>ški fakultet</a:t>
            </a:r>
          </a:p>
          <a:p>
            <a:r>
              <a:rPr lang="sr-Latn-RS" smtClean="0"/>
              <a:t>Univerzitet u Banjoj Luci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Jaggies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</p:spPr>
        <p:txBody>
          <a:bodyPr>
            <a:normAutofit lnSpcReduction="10000"/>
          </a:bodyPr>
          <a:lstStyle/>
          <a:p>
            <a:r>
              <a:rPr lang="sr-Latn-BA" smtClean="0"/>
              <a:t>Screenshot iz igre </a:t>
            </a:r>
            <a:r>
              <a:rPr lang="sr-Latn-BA" smtClean="0">
                <a:solidFill>
                  <a:schemeClr val="tx2"/>
                </a:solidFill>
              </a:rPr>
              <a:t>Rescue on Fractalus!</a:t>
            </a:r>
            <a:r>
              <a:rPr lang="sr-Latn-BA" smtClean="0"/>
              <a:t> iz 1984. godine</a:t>
            </a:r>
          </a:p>
          <a:p>
            <a:r>
              <a:rPr lang="sr-Latn-BA" smtClean="0"/>
              <a:t>Zbog karakterističnih artifakata vanzemaljci u igri su nazvani </a:t>
            </a:r>
            <a:r>
              <a:rPr lang="sr-Latn-BA" smtClean="0">
                <a:solidFill>
                  <a:srgbClr val="C00000"/>
                </a:solidFill>
              </a:rPr>
              <a:t>Jaggis</a:t>
            </a:r>
            <a:r>
              <a:rPr lang="sr-Latn-BA" smtClean="0"/>
              <a:t>, a bilo je predloženo i da se igra zove </a:t>
            </a:r>
            <a:r>
              <a:rPr lang="sr-Latn-BA" smtClean="0">
                <a:solidFill>
                  <a:srgbClr val="C00000"/>
                </a:solidFill>
              </a:rPr>
              <a:t>Behind Jaggi Lines!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6" name="Content Placeholder 3" descr="A5200_Rescue_On_Fractal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357430"/>
            <a:ext cx="32004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Vektorski objekti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Programi</a:t>
            </a:r>
            <a:r>
              <a:rPr lang="sr-Latn-BA" smtClean="0"/>
              <a:t> </a:t>
            </a:r>
            <a:r>
              <a:rPr lang="en-US" smtClean="0"/>
              <a:t>za</a:t>
            </a:r>
            <a:r>
              <a:rPr lang="sr-Latn-BA" smtClean="0"/>
              <a:t> </a:t>
            </a:r>
            <a:r>
              <a:rPr lang="en-US" smtClean="0"/>
              <a:t>crtanje</a:t>
            </a:r>
            <a:r>
              <a:rPr lang="sr-Latn-BA" smtClean="0"/>
              <a:t> </a:t>
            </a:r>
            <a:r>
              <a:rPr lang="en-US" smtClean="0"/>
              <a:t>i</a:t>
            </a:r>
            <a:r>
              <a:rPr lang="sr-Latn-BA" smtClean="0"/>
              <a:t> </a:t>
            </a:r>
            <a:r>
              <a:rPr lang="en-US" smtClean="0"/>
              <a:t>jezici</a:t>
            </a:r>
            <a:r>
              <a:rPr lang="sr-Latn-BA" smtClean="0"/>
              <a:t> </a:t>
            </a:r>
            <a:r>
              <a:rPr lang="en-US" smtClean="0"/>
              <a:t>vektorske</a:t>
            </a:r>
            <a:r>
              <a:rPr lang="sr-Latn-BA" smtClean="0"/>
              <a:t> </a:t>
            </a:r>
            <a:r>
              <a:rPr lang="en-US" smtClean="0"/>
              <a:t>grafike</a:t>
            </a:r>
            <a:r>
              <a:rPr lang="sr-Latn-BA" smtClean="0"/>
              <a:t> </a:t>
            </a:r>
            <a:r>
              <a:rPr lang="en-US" smtClean="0"/>
              <a:t>pružaju</a:t>
            </a:r>
            <a:r>
              <a:rPr lang="sr-Latn-BA" smtClean="0"/>
              <a:t> </a:t>
            </a:r>
            <a:r>
              <a:rPr lang="en-US" smtClean="0"/>
              <a:t>osnovni</a:t>
            </a:r>
            <a:r>
              <a:rPr lang="sr-Latn-BA" smtClean="0"/>
              <a:t> </a:t>
            </a:r>
            <a:r>
              <a:rPr lang="en-US" smtClean="0"/>
              <a:t>repertoar</a:t>
            </a:r>
            <a:r>
              <a:rPr lang="sr-Latn-BA" smtClean="0"/>
              <a:t> </a:t>
            </a:r>
            <a:r>
              <a:rPr lang="en-US" smtClean="0"/>
              <a:t>oblika</a:t>
            </a:r>
            <a:r>
              <a:rPr lang="sr-Latn-BA" smtClean="0"/>
              <a:t> </a:t>
            </a:r>
            <a:r>
              <a:rPr lang="en-US" smtClean="0"/>
              <a:t>koji</a:t>
            </a:r>
            <a:r>
              <a:rPr lang="sr-Latn-BA" smtClean="0"/>
              <a:t> </a:t>
            </a:r>
            <a:r>
              <a:rPr lang="en-US" smtClean="0"/>
              <a:t>se lako</a:t>
            </a:r>
            <a:r>
              <a:rPr lang="sr-Latn-BA" smtClean="0"/>
              <a:t> </a:t>
            </a:r>
            <a:r>
              <a:rPr lang="en-US" smtClean="0"/>
              <a:t>mo</a:t>
            </a:r>
            <a:r>
              <a:rPr lang="sr-Latn-BA" smtClean="0"/>
              <a:t>gu matematički predstaviti</a:t>
            </a:r>
            <a:r>
              <a:rPr lang="en-US" smtClean="0"/>
              <a:t>.</a:t>
            </a:r>
          </a:p>
          <a:p>
            <a:r>
              <a:rPr lang="en-US" smtClean="0"/>
              <a:t>Najčešći</a:t>
            </a:r>
            <a:r>
              <a:rPr lang="sr-Latn-BA" smtClean="0"/>
              <a:t> </a:t>
            </a:r>
            <a:r>
              <a:rPr lang="en-US" smtClean="0"/>
              <a:t>oblici</a:t>
            </a:r>
            <a:r>
              <a:rPr lang="sr-Latn-BA" smtClean="0"/>
              <a:t> </a:t>
            </a:r>
            <a:r>
              <a:rPr lang="en-US" smtClean="0"/>
              <a:t>su</a:t>
            </a:r>
            <a:r>
              <a:rPr lang="sr-Latn-BA" smtClean="0"/>
              <a:t> </a:t>
            </a:r>
            <a:r>
              <a:rPr lang="en-US" smtClean="0"/>
              <a:t>duži, pravougaonici</a:t>
            </a:r>
            <a:r>
              <a:rPr lang="sr-Latn-BA" smtClean="0"/>
              <a:t> </a:t>
            </a:r>
            <a:r>
              <a:rPr lang="en-US" smtClean="0"/>
              <a:t>i</a:t>
            </a:r>
            <a:r>
              <a:rPr lang="sr-Latn-BA" smtClean="0"/>
              <a:t> </a:t>
            </a:r>
            <a:r>
              <a:rPr lang="en-US" smtClean="0"/>
              <a:t>kvadrati, elipse</a:t>
            </a:r>
            <a:r>
              <a:rPr lang="sr-Latn-BA" smtClean="0"/>
              <a:t> </a:t>
            </a:r>
            <a:r>
              <a:rPr lang="en-US" smtClean="0"/>
              <a:t>i</a:t>
            </a:r>
            <a:r>
              <a:rPr lang="sr-Latn-BA" smtClean="0"/>
              <a:t> </a:t>
            </a:r>
            <a:r>
              <a:rPr lang="en-US" smtClean="0"/>
              <a:t>krugovi i</a:t>
            </a:r>
            <a:r>
              <a:rPr lang="sr-Latn-BA" smtClean="0"/>
              <a:t> </a:t>
            </a:r>
            <a:r>
              <a:rPr lang="en-US" smtClean="0"/>
              <a:t>Bézier</a:t>
            </a:r>
            <a:r>
              <a:rPr lang="sr-Latn-BA" smtClean="0"/>
              <a:t> </a:t>
            </a:r>
            <a:r>
              <a:rPr lang="en-US" smtClean="0"/>
              <a:t>krive.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Linija (du</a:t>
            </a:r>
            <a:r>
              <a:rPr lang="sr-Latn-RS" smtClean="0"/>
              <a:t>ž)</a:t>
            </a:r>
            <a:endParaRPr lang="en-GB"/>
          </a:p>
        </p:txBody>
      </p:sp>
      <p:pic>
        <p:nvPicPr>
          <p:cNvPr id="1027" name="Picture 3" descr="C:\Users\RAC1\Documents\docs\Teaching\mms\predavanja 2015\gi\demo\oznacena_linija.emf"/>
          <p:cNvPicPr>
            <a:picLocks noChangeAspect="1" noChangeArrowheads="1"/>
          </p:cNvPicPr>
          <p:nvPr/>
        </p:nvPicPr>
        <p:blipFill>
          <a:blip r:embed="rId2"/>
          <a:srcRect l="5038" t="1891" r="64735" b="76727"/>
          <a:stretch>
            <a:fillRect/>
          </a:stretch>
        </p:blipFill>
        <p:spPr bwMode="auto">
          <a:xfrm>
            <a:off x="2786050" y="1714488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SVG linija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mtClean="0"/>
              <a:t>&lt;?xml version="1.0" encoding="utf-8"?&gt;</a:t>
            </a:r>
          </a:p>
          <a:p>
            <a:pPr>
              <a:buNone/>
            </a:pPr>
            <a:r>
              <a:rPr lang="en-US" smtClean="0"/>
              <a:t>&lt;!DOCTYPE svg PUBLIC "-//W3C//DTD SVG 1.0//EN"       </a:t>
            </a:r>
          </a:p>
          <a:p>
            <a:pPr>
              <a:buNone/>
            </a:pPr>
            <a:r>
              <a:rPr lang="en-US" smtClean="0"/>
              <a:t>                   "http://www.w3.org/TR/2001/REC-SVG-</a:t>
            </a:r>
          </a:p>
          <a:p>
            <a:pPr>
              <a:buNone/>
            </a:pPr>
            <a:r>
              <a:rPr lang="en-US" smtClean="0"/>
              <a:t>                   20010904/DTD/svg10.dtd"&gt;</a:t>
            </a:r>
          </a:p>
          <a:p>
            <a:pPr>
              <a:buNone/>
            </a:pPr>
            <a:r>
              <a:rPr lang="en-US" smtClean="0"/>
              <a:t>&lt;svg xmnls="http://www.w3.org/2000/svg"&gt;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mtClean="0">
                <a:solidFill>
                  <a:srgbClr val="FF0000"/>
                </a:solidFill>
              </a:rPr>
              <a:t>  &lt;line x1="0" y1="0" x2="200" y2="200" </a:t>
            </a:r>
            <a:r>
              <a:rPr lang="en-US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        </a:t>
            </a:r>
            <a:r>
              <a:rPr lang="en-US" smtClean="0">
                <a:solidFill>
                  <a:srgbClr val="FF0000"/>
                </a:solidFill>
              </a:rPr>
              <a:t>style</a:t>
            </a:r>
            <a:r>
              <a:rPr lang="en-US" smtClean="0">
                <a:solidFill>
                  <a:srgbClr val="FF0000"/>
                </a:solidFill>
              </a:rPr>
              <a:t>="stroke:rgb(255,0,0</a:t>
            </a:r>
            <a:r>
              <a:rPr lang="en-US" smtClean="0">
                <a:solidFill>
                  <a:srgbClr val="FF0000"/>
                </a:solidFill>
              </a:rPr>
              <a:t>); stroke-width:2</a:t>
            </a:r>
            <a:r>
              <a:rPr lang="en-US" smtClean="0">
                <a:solidFill>
                  <a:srgbClr val="FF0000"/>
                </a:solidFill>
              </a:rPr>
              <a:t>" /&gt;</a:t>
            </a:r>
            <a:endParaRPr lang="sr-Latn-BA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mtClean="0"/>
              <a:t>&lt;/svg&gt;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Pravougaonik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5088" y="1409720"/>
            <a:ext cx="39338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SVG pravougaonik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mtClean="0"/>
              <a:t>&lt;?xml version="1.0" encoding="utf-8"?&gt;</a:t>
            </a:r>
          </a:p>
          <a:p>
            <a:pPr>
              <a:buNone/>
            </a:pPr>
            <a:r>
              <a:rPr lang="en-US" smtClean="0"/>
              <a:t>&lt;!DOCTYPE svg PUBLIC "-//W3C//DTD SVG 1.0//EN"       </a:t>
            </a:r>
          </a:p>
          <a:p>
            <a:pPr>
              <a:buNone/>
            </a:pPr>
            <a:r>
              <a:rPr lang="en-US" smtClean="0"/>
              <a:t>                   "http://www.w3.org/TR/2001/REC-SVG-</a:t>
            </a:r>
          </a:p>
          <a:p>
            <a:pPr>
              <a:buNone/>
            </a:pPr>
            <a:r>
              <a:rPr lang="en-US" smtClean="0"/>
              <a:t>                   20010904/DTD/svg10.dtd"&gt;</a:t>
            </a:r>
          </a:p>
          <a:p>
            <a:pPr>
              <a:buNone/>
            </a:pPr>
            <a:r>
              <a:rPr lang="en-US" smtClean="0"/>
              <a:t>&lt;svg xmnls="http://www.w3.org/2000/svg</a:t>
            </a:r>
            <a:r>
              <a:rPr lang="en-US" smtClean="0"/>
              <a:t>"&gt;  </a:t>
            </a:r>
            <a:endParaRPr lang="en-US" smtClean="0"/>
          </a:p>
          <a:p>
            <a:pPr>
              <a:buNone/>
            </a:pPr>
            <a:r>
              <a:rPr lang="en-US" smtClean="0">
                <a:solidFill>
                  <a:srgbClr val="FF0000"/>
                </a:solidFill>
              </a:rPr>
              <a:t>&lt;</a:t>
            </a:r>
            <a:r>
              <a:rPr lang="en-US" smtClean="0">
                <a:solidFill>
                  <a:srgbClr val="FF0000"/>
                </a:solidFill>
              </a:rPr>
              <a:t>rect x="10" y="10" width="300" height="100" style="fill:rgb(0,0,255</a:t>
            </a:r>
            <a:r>
              <a:rPr lang="en-US" smtClean="0">
                <a:solidFill>
                  <a:srgbClr val="FF0000"/>
                </a:solidFill>
              </a:rPr>
              <a:t>); stroke-width:3; stroke:rgb(0,0,0)" /&gt;</a:t>
            </a:r>
            <a:endParaRPr lang="en-US" smtClean="0"/>
          </a:p>
          <a:p>
            <a:pPr>
              <a:buNone/>
            </a:pPr>
            <a:r>
              <a:rPr lang="en-US" smtClean="0"/>
              <a:t>&lt;/svg&gt;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Elipsa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1514475"/>
            <a:ext cx="81915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SVG elipsa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GB" smtClean="0"/>
              <a:t>&lt;?xml version="1.0" encoding="utf-8"?&gt;</a:t>
            </a:r>
          </a:p>
          <a:p>
            <a:pPr>
              <a:buNone/>
            </a:pPr>
            <a:r>
              <a:rPr lang="en-GB" smtClean="0"/>
              <a:t>&lt;!DOCTYPE svg PUBLIC "-//W3C//DTD SVG 1.0//EN"       </a:t>
            </a:r>
          </a:p>
          <a:p>
            <a:pPr>
              <a:buNone/>
            </a:pPr>
            <a:r>
              <a:rPr lang="en-GB" smtClean="0"/>
              <a:t>                   "http://www.w3.org/TR/2001/REC-SVG-</a:t>
            </a:r>
          </a:p>
          <a:p>
            <a:pPr>
              <a:buNone/>
            </a:pPr>
            <a:r>
              <a:rPr lang="en-GB" smtClean="0"/>
              <a:t>                   20010904/DTD/svg10.dtd"&gt;</a:t>
            </a:r>
          </a:p>
          <a:p>
            <a:pPr>
              <a:buNone/>
            </a:pPr>
            <a:r>
              <a:rPr lang="en-GB" smtClean="0"/>
              <a:t>&lt;svg xmnls="http://www.w3.org/2000/svg"&gt;  </a:t>
            </a:r>
          </a:p>
          <a:p>
            <a:pPr>
              <a:buNone/>
            </a:pPr>
            <a:r>
              <a:rPr lang="en-GB" smtClean="0">
                <a:solidFill>
                  <a:srgbClr val="FF0000"/>
                </a:solidFill>
              </a:rPr>
              <a:t>&lt;ellipse cx="200" cy="80" rx="100" ry="50"</a:t>
            </a:r>
          </a:p>
          <a:p>
            <a:pPr>
              <a:buNone/>
            </a:pPr>
            <a:r>
              <a:rPr lang="en-GB" smtClean="0">
                <a:solidFill>
                  <a:srgbClr val="FF0000"/>
                </a:solidFill>
              </a:rPr>
              <a:t>  style="fill:yellow; stroke:purple; stroke-width:2" /&gt;</a:t>
            </a:r>
          </a:p>
          <a:p>
            <a:pPr>
              <a:buNone/>
            </a:pPr>
            <a:r>
              <a:rPr lang="en-GB" smtClean="0"/>
              <a:t>&lt;/svg&gt;</a:t>
            </a:r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Bézier</a:t>
            </a:r>
            <a:r>
              <a:rPr lang="sr-Latn-BA" smtClean="0"/>
              <a:t> </a:t>
            </a:r>
            <a:r>
              <a:rPr lang="en-US" smtClean="0"/>
              <a:t>krive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BA" smtClean="0">
                <a:latin typeface="Calibri" pitchFamily="34" charset="0"/>
                <a:cs typeface="Calibri" pitchFamily="34" charset="0"/>
              </a:rPr>
              <a:t>Nazvane su po Pierreu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Bézier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u koji ih je koristio u dizajnu automobila u Renaultu.</a:t>
            </a:r>
            <a:endParaRPr lang="en-US" smtClean="0">
              <a:latin typeface="Calibri" pitchFamily="34" charset="0"/>
              <a:cs typeface="Calibri" pitchFamily="34" charset="0"/>
            </a:endParaRPr>
          </a:p>
          <a:p>
            <a:r>
              <a:rPr lang="en-US" smtClean="0">
                <a:latin typeface="Calibri" pitchFamily="34" charset="0"/>
                <a:cs typeface="Calibri" pitchFamily="34" charset="0"/>
              </a:rPr>
              <a:t>Koriste se u 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računarskoj grafici za modelovanje glatkih krivih, animaciji za definisanje putanja po kojima se objekat kreće, tipografiji za specifikaciju oblika znakova</a:t>
            </a:r>
            <a:endParaRPr lang="sr-Latn-BA" smtClean="0">
              <a:latin typeface="Calibri" pitchFamily="34" charset="0"/>
              <a:cs typeface="Calibri" pitchFamily="34" charset="0"/>
            </a:endParaRPr>
          </a:p>
          <a:p>
            <a:r>
              <a:rPr lang="vi-VN" smtClean="0">
                <a:latin typeface="Calibri" pitchFamily="34" charset="0"/>
                <a:cs typeface="Calibri" pitchFamily="34" charset="0"/>
              </a:rPr>
              <a:t>Bézier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krive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su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glatke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krive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koje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mogu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biti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određene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uređenim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skupom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kontrolnih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tačaka, prva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i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zadnja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kontrolna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tačka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su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krajnje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tačke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krive.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Kubna </a:t>
            </a:r>
            <a:r>
              <a:rPr lang="en-US" smtClean="0"/>
              <a:t>Bézier</a:t>
            </a:r>
            <a:r>
              <a:rPr lang="sr-Latn-BA" smtClean="0"/>
              <a:t> </a:t>
            </a:r>
            <a:r>
              <a:rPr lang="en-US" smtClean="0"/>
              <a:t>kriv</a:t>
            </a:r>
            <a:r>
              <a:rPr lang="sr-Latn-RS" smtClean="0"/>
              <a:t>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 fontScale="92500" lnSpcReduction="20000"/>
          </a:bodyPr>
          <a:lstStyle/>
          <a:p>
            <a:r>
              <a:rPr lang="vi-VN" smtClean="0">
                <a:latin typeface="Calibri" pitchFamily="34" charset="0"/>
                <a:cs typeface="Calibri" pitchFamily="34" charset="0"/>
              </a:rPr>
              <a:t>Bézier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krive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3. stepena (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kubne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) imaju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četiri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kontrolne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tačke: dv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ij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krajnje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(čvorne)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tačke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i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dv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ij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tačke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pravca.</a:t>
            </a:r>
          </a:p>
          <a:p>
            <a:r>
              <a:rPr lang="vi-VN" smtClean="0">
                <a:latin typeface="Calibri" pitchFamily="34" charset="0"/>
                <a:cs typeface="Calibri" pitchFamily="34" charset="0"/>
              </a:rPr>
              <a:t>Zakrivljenost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Bézier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krive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određuje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se pomoću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dužine, pravca i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sm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j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era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duži pravca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koje spajaju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k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rajnj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tačk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i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tačk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pravca.</a:t>
            </a:r>
            <a:endParaRPr lang="en-US" smtClean="0">
              <a:latin typeface="Calibri" pitchFamily="34" charset="0"/>
              <a:cs typeface="Calibri" pitchFamily="34" charset="0"/>
            </a:endParaRPr>
          </a:p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803130"/>
            <a:ext cx="4786314" cy="24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mtClean="0"/>
              <a:t>Tipovi multimedijalnih podataka</a:t>
            </a:r>
            <a:br>
              <a:rPr lang="sr-Latn-RS" smtClean="0"/>
            </a:br>
            <a:r>
              <a:rPr lang="sr-Latn-RS" smtClean="0"/>
              <a:t>Grafika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mtClean="0"/>
              <a:t>Format:</a:t>
            </a:r>
            <a:r>
              <a:rPr lang="sr-Latn-RS" smtClean="0"/>
              <a:t> konstruiše se kompozicijom primitivnih objekata</a:t>
            </a:r>
            <a:r>
              <a:rPr lang="en-US" smtClean="0"/>
              <a:t> (primitiva)</a:t>
            </a:r>
            <a:r>
              <a:rPr lang="sr-Latn-RS" smtClean="0"/>
              <a:t> kao što su linije, poligoni, kružnice, krive i lukovi</a:t>
            </a:r>
          </a:p>
          <a:p>
            <a:r>
              <a:rPr lang="sr-Latn-RS" smtClean="0"/>
              <a:t>Ulaz: grafika se obično generiše korišćenjem grafičkog editora (npr. Illustrator</a:t>
            </a:r>
            <a:r>
              <a:rPr lang="en-US" smtClean="0"/>
              <a:t>, CorelDRAW, Inkscape</a:t>
            </a:r>
            <a:r>
              <a:rPr lang="sr-Latn-RS" smtClean="0"/>
              <a:t>) ili programski (npr. Postscript)</a:t>
            </a:r>
          </a:p>
          <a:p>
            <a:r>
              <a:rPr lang="sr-Latn-RS" smtClean="0"/>
              <a:t>Grafiku je obično moguće</a:t>
            </a:r>
            <a:r>
              <a:rPr lang="en-US" smtClean="0"/>
              <a:t> lako</a:t>
            </a:r>
            <a:r>
              <a:rPr lang="sr-Latn-RS" smtClean="0"/>
              <a:t> mijenjati ili revidirati (za razliku od slike)</a:t>
            </a:r>
          </a:p>
          <a:p>
            <a:r>
              <a:rPr lang="sr-Latn-RS" smtClean="0"/>
              <a:t>Grafički ulazni uređaji: tastatura (kontrola kursora i unos teksta), miš, trackball, grafički tablet,...</a:t>
            </a:r>
          </a:p>
          <a:p>
            <a:r>
              <a:rPr lang="sr-Latn-RS" smtClean="0"/>
              <a:t>Standardi: OpenGL, SVG</a:t>
            </a:r>
            <a:r>
              <a:rPr lang="en-US" smtClean="0"/>
              <a:t>, P</a:t>
            </a:r>
            <a:r>
              <a:rPr lang="sr-Latn-RS" smtClean="0"/>
              <a:t>HIGS, GKS,...</a:t>
            </a:r>
          </a:p>
          <a:p>
            <a:r>
              <a:rPr lang="sr-Latn-RS" smtClean="0"/>
              <a:t>U grafičkim fajlovima se obično čuvaju podaci o kombinovanju primitiva</a:t>
            </a:r>
            <a:endParaRPr lang="en-US" smtClean="0"/>
          </a:p>
          <a:p>
            <a:r>
              <a:rPr lang="en-US" smtClean="0"/>
              <a:t>Generisanje (rasterske) slike na osnovu opisa se </a:t>
            </a:r>
            <a:r>
              <a:rPr lang="sr-Latn-BA" smtClean="0"/>
              <a:t>naziva </a:t>
            </a:r>
            <a:r>
              <a:rPr lang="sr-Latn-BA" i="1" smtClean="0"/>
              <a:t>renderovanje</a:t>
            </a:r>
            <a:endParaRPr lang="sr-Latn-RS" smtClean="0"/>
          </a:p>
          <a:p>
            <a:r>
              <a:rPr lang="en-US" smtClean="0"/>
              <a:t>Grafi</a:t>
            </a:r>
            <a:r>
              <a:rPr lang="sr-Latn-RS" smtClean="0"/>
              <a:t>čki fajlovi nemaju velike zahtjeve za memorijskim prostorom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Kubna </a:t>
            </a:r>
            <a:r>
              <a:rPr lang="en-US" smtClean="0"/>
              <a:t>Bézier</a:t>
            </a:r>
            <a:r>
              <a:rPr lang="sr-Latn-BA" smtClean="0"/>
              <a:t> </a:t>
            </a:r>
            <a:r>
              <a:rPr lang="en-US" smtClean="0"/>
              <a:t>kriv</a:t>
            </a:r>
            <a:r>
              <a:rPr lang="sr-Latn-RS" smtClean="0"/>
              <a:t>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Kubna </a:t>
            </a:r>
            <a:r>
              <a:rPr lang="en-US" smtClean="0"/>
              <a:t>Bézier</a:t>
            </a:r>
            <a:r>
              <a:rPr lang="sr-Latn-BA" smtClean="0"/>
              <a:t> </a:t>
            </a:r>
            <a:r>
              <a:rPr lang="en-US" smtClean="0"/>
              <a:t>kriv</a:t>
            </a:r>
            <a:r>
              <a:rPr lang="sr-Latn-RS" smtClean="0"/>
              <a:t>a se crta povlačenjem duži pravaca pomoću “pen tool”</a:t>
            </a:r>
          </a:p>
          <a:p>
            <a:pPr>
              <a:buNone/>
            </a:pPr>
            <a:endParaRPr lang="sr-Latn-RS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86058"/>
            <a:ext cx="3196109" cy="336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Bézier_3_bi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500438"/>
            <a:ext cx="34290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Kvadratne </a:t>
            </a:r>
            <a:r>
              <a:rPr lang="en-US" smtClean="0"/>
              <a:t>Bézier</a:t>
            </a:r>
            <a:r>
              <a:rPr lang="sr-Latn-RS" smtClean="0"/>
              <a:t> krive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Bézier</a:t>
            </a:r>
            <a:r>
              <a:rPr lang="sr-Latn-RS" smtClean="0"/>
              <a:t> </a:t>
            </a:r>
            <a:r>
              <a:rPr lang="en-GB" smtClean="0"/>
              <a:t>krive</a:t>
            </a:r>
            <a:r>
              <a:rPr lang="sr-Latn-RS" smtClean="0"/>
              <a:t> </a:t>
            </a:r>
            <a:r>
              <a:rPr lang="en-GB" smtClean="0"/>
              <a:t>drugog stepena (</a:t>
            </a:r>
            <a:r>
              <a:rPr lang="sr-Latn-RS" smtClean="0"/>
              <a:t>kvadratne</a:t>
            </a:r>
            <a:r>
              <a:rPr lang="en-GB" smtClean="0"/>
              <a:t>) imaju</a:t>
            </a:r>
            <a:r>
              <a:rPr lang="sr-Latn-RS" smtClean="0"/>
              <a:t> </a:t>
            </a:r>
            <a:r>
              <a:rPr lang="en-GB" smtClean="0"/>
              <a:t>jednu</a:t>
            </a:r>
            <a:r>
              <a:rPr lang="sr-Latn-RS" smtClean="0"/>
              <a:t> </a:t>
            </a:r>
            <a:r>
              <a:rPr lang="en-GB" smtClean="0"/>
              <a:t>tačku</a:t>
            </a:r>
            <a:r>
              <a:rPr lang="sr-Latn-RS" smtClean="0"/>
              <a:t> </a:t>
            </a:r>
            <a:r>
              <a:rPr lang="en-GB" smtClean="0"/>
              <a:t>pravca</a:t>
            </a:r>
            <a:endParaRPr lang="sr-Latn-RS" smtClean="0"/>
          </a:p>
          <a:p>
            <a:r>
              <a:rPr lang="sr-Latn-RS" smtClean="0"/>
              <a:t>Jedine </a:t>
            </a:r>
            <a:r>
              <a:rPr lang="en-GB" smtClean="0"/>
              <a:t>Bézier</a:t>
            </a:r>
            <a:r>
              <a:rPr lang="sr-Latn-RS" smtClean="0"/>
              <a:t> </a:t>
            </a:r>
            <a:r>
              <a:rPr lang="en-GB" smtClean="0"/>
              <a:t>krive</a:t>
            </a:r>
            <a:r>
              <a:rPr lang="sr-Latn-RS" smtClean="0"/>
              <a:t> </a:t>
            </a:r>
            <a:r>
              <a:rPr lang="en-GB" smtClean="0"/>
              <a:t>koje</a:t>
            </a:r>
            <a:r>
              <a:rPr lang="sr-Latn-RS" smtClean="0"/>
              <a:t> </a:t>
            </a:r>
            <a:r>
              <a:rPr lang="en-GB" smtClean="0"/>
              <a:t>podržava</a:t>
            </a:r>
            <a:r>
              <a:rPr lang="sr-Latn-RS" smtClean="0"/>
              <a:t> </a:t>
            </a:r>
            <a:r>
              <a:rPr lang="en-GB" smtClean="0"/>
              <a:t>SWF</a:t>
            </a:r>
            <a:endParaRPr lang="sr-Latn-RS" smtClean="0"/>
          </a:p>
          <a:p>
            <a:r>
              <a:rPr lang="en-GB" smtClean="0"/>
              <a:t>PDF i</a:t>
            </a:r>
            <a:r>
              <a:rPr lang="sr-Latn-RS" smtClean="0"/>
              <a:t> </a:t>
            </a:r>
            <a:r>
              <a:rPr lang="en-GB" smtClean="0"/>
              <a:t>SVG podržavaju</a:t>
            </a:r>
            <a:r>
              <a:rPr lang="sr-Latn-RS" smtClean="0"/>
              <a:t> kubne i kvadratne</a:t>
            </a:r>
            <a:r>
              <a:rPr lang="en-GB" smtClean="0"/>
              <a:t> Bézier</a:t>
            </a:r>
            <a:r>
              <a:rPr lang="sr-Latn-RS" smtClean="0"/>
              <a:t> </a:t>
            </a:r>
            <a:r>
              <a:rPr lang="en-GB" smtClean="0"/>
              <a:t>krive</a:t>
            </a:r>
            <a:endParaRPr lang="sr-Latn-RS" smtClean="0"/>
          </a:p>
          <a:p>
            <a:r>
              <a:rPr lang="sr-Latn-RS" smtClean="0"/>
              <a:t>True Type fontovi koriste kvadratne </a:t>
            </a:r>
            <a:r>
              <a:rPr lang="en-GB" smtClean="0"/>
              <a:t>Bézier</a:t>
            </a:r>
            <a:r>
              <a:rPr lang="sr-Latn-RS" smtClean="0"/>
              <a:t> krive</a:t>
            </a:r>
            <a:endParaRPr lang="en-GB" smtClean="0"/>
          </a:p>
          <a:p>
            <a:endParaRPr lang="sr-Latn-RS" smtClean="0"/>
          </a:p>
          <a:p>
            <a:endParaRPr lang="en-GB" smtClean="0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Kvadratne </a:t>
            </a:r>
            <a:r>
              <a:rPr lang="en-US" smtClean="0"/>
              <a:t>Bézier</a:t>
            </a:r>
            <a:r>
              <a:rPr lang="sr-Latn-RS" smtClean="0"/>
              <a:t> krive </a:t>
            </a:r>
            <a:endParaRPr lang="en-GB"/>
          </a:p>
        </p:txBody>
      </p:sp>
      <p:pic>
        <p:nvPicPr>
          <p:cNvPr id="6" name="Content Placeholder 5" descr="Bézier_2_bi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857496"/>
            <a:ext cx="3771926" cy="1571636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357430"/>
            <a:ext cx="3643338" cy="222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SVG Bezier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GB" smtClean="0"/>
              <a:t>&lt;?xml version="1.0" encoding="utf-8"?&gt;</a:t>
            </a:r>
          </a:p>
          <a:p>
            <a:pPr>
              <a:buNone/>
            </a:pPr>
            <a:r>
              <a:rPr lang="en-GB" smtClean="0"/>
              <a:t>&lt;!DOCTYPE svg PUBLIC "-//W3C//DTD SVG 1.0//EN"       </a:t>
            </a:r>
          </a:p>
          <a:p>
            <a:pPr>
              <a:buNone/>
            </a:pPr>
            <a:r>
              <a:rPr lang="en-GB" smtClean="0"/>
              <a:t>                   "http://www.w3.org/TR/2001/REC-SVG-</a:t>
            </a:r>
          </a:p>
          <a:p>
            <a:pPr>
              <a:buNone/>
            </a:pPr>
            <a:r>
              <a:rPr lang="en-GB" smtClean="0"/>
              <a:t>                   20010904/DTD/svg10.dtd"&gt;</a:t>
            </a:r>
          </a:p>
          <a:p>
            <a:pPr>
              <a:buNone/>
            </a:pPr>
            <a:r>
              <a:rPr lang="en-GB" smtClean="0"/>
              <a:t>&lt;svg xmnls="http://www.w3.org/2000/svg"&gt;  </a:t>
            </a:r>
          </a:p>
          <a:p>
            <a:pPr>
              <a:buNone/>
            </a:pPr>
            <a:r>
              <a:rPr lang="en-GB" smtClean="0"/>
              <a:t> </a:t>
            </a:r>
            <a:r>
              <a:rPr lang="en-GB" smtClean="0">
                <a:solidFill>
                  <a:srgbClr val="FF0000"/>
                </a:solidFill>
              </a:rPr>
              <a:t>&lt;path d="M 100 350 q 150 -300 300 0" stroke</a:t>
            </a:r>
            <a:r>
              <a:rPr lang="en-GB" smtClean="0">
                <a:solidFill>
                  <a:srgbClr val="FF0000"/>
                </a:solidFill>
              </a:rPr>
              <a:t>="</a:t>
            </a:r>
            <a:r>
              <a:rPr lang="en-GB" smtClean="0">
                <a:solidFill>
                  <a:srgbClr val="FF0000"/>
                </a:solidFill>
              </a:rPr>
              <a:t>blue" stroke-width</a:t>
            </a:r>
            <a:r>
              <a:rPr lang="en-GB" smtClean="0">
                <a:solidFill>
                  <a:srgbClr val="FF0000"/>
                </a:solidFill>
              </a:rPr>
              <a:t>="5" fill="none" /&gt;</a:t>
            </a:r>
          </a:p>
          <a:p>
            <a:pPr>
              <a:buNone/>
            </a:pPr>
            <a:r>
              <a:rPr lang="en-GB" smtClean="0"/>
              <a:t>&lt;/svg&gt;</a:t>
            </a:r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Putanje (paths)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Kombinovanjem segmenata </a:t>
            </a:r>
            <a:r>
              <a:rPr lang="en-US" smtClean="0"/>
              <a:t>Bézier</a:t>
            </a:r>
            <a:r>
              <a:rPr lang="sr-Latn-RS" smtClean="0"/>
              <a:t> krivih kreiraju se putanje (zatvorene i otvorene)</a:t>
            </a:r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28" y="2571744"/>
            <a:ext cx="81915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Putanje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r>
              <a:rPr lang="sr-Latn-RS" smtClean="0"/>
              <a:t>Otvorena (lijevo) i zatvorena (desno) putanja</a:t>
            </a:r>
            <a:endParaRPr lang="en-GB"/>
          </a:p>
        </p:txBody>
      </p:sp>
      <p:pic>
        <p:nvPicPr>
          <p:cNvPr id="4" name="Picture 3" descr="otvorena_kriv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786058"/>
            <a:ext cx="3881457" cy="2337003"/>
          </a:xfrm>
          <a:prstGeom prst="rect">
            <a:avLst/>
          </a:prstGeom>
        </p:spPr>
      </p:pic>
      <p:pic>
        <p:nvPicPr>
          <p:cNvPr id="5" name="Picture 4" descr="zatvorena_kriv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714620"/>
            <a:ext cx="3516198" cy="247495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Putanje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mtClean="0"/>
              <a:t>Ako</a:t>
            </a:r>
            <a:r>
              <a:rPr lang="sr-Latn-RS" smtClean="0"/>
              <a:t> </a:t>
            </a:r>
            <a:r>
              <a:rPr lang="en-GB" smtClean="0"/>
              <a:t>se dv</a:t>
            </a:r>
            <a:r>
              <a:rPr lang="sr-Latn-BA" smtClean="0"/>
              <a:t>ij</a:t>
            </a:r>
            <a:r>
              <a:rPr lang="en-GB" smtClean="0"/>
              <a:t>e</a:t>
            </a:r>
            <a:r>
              <a:rPr lang="sr-Latn-RS" smtClean="0"/>
              <a:t> </a:t>
            </a:r>
            <a:r>
              <a:rPr lang="en-GB" smtClean="0"/>
              <a:t>krive</a:t>
            </a:r>
            <a:r>
              <a:rPr lang="sr-Latn-RS" smtClean="0"/>
              <a:t> </a:t>
            </a:r>
            <a:r>
              <a:rPr lang="en-GB" smtClean="0"/>
              <a:t>nadovezuju</a:t>
            </a:r>
            <a:r>
              <a:rPr lang="sr-Latn-RS" smtClean="0"/>
              <a:t> </a:t>
            </a:r>
            <a:r>
              <a:rPr lang="en-GB" smtClean="0"/>
              <a:t>u nekoj</a:t>
            </a:r>
            <a:r>
              <a:rPr lang="sr-Latn-RS" smtClean="0"/>
              <a:t> </a:t>
            </a:r>
            <a:r>
              <a:rPr lang="en-GB" smtClean="0"/>
              <a:t>tački</a:t>
            </a:r>
            <a:r>
              <a:rPr lang="sr-Latn-RS" smtClean="0"/>
              <a:t> </a:t>
            </a:r>
            <a:r>
              <a:rPr lang="en-GB" smtClean="0"/>
              <a:t>i</a:t>
            </a:r>
            <a:r>
              <a:rPr lang="sr-Latn-RS" smtClean="0"/>
              <a:t> </a:t>
            </a:r>
            <a:r>
              <a:rPr lang="en-GB" smtClean="0"/>
              <a:t>duži</a:t>
            </a:r>
            <a:r>
              <a:rPr lang="sr-Latn-RS" smtClean="0"/>
              <a:t> </a:t>
            </a:r>
            <a:r>
              <a:rPr lang="en-GB" smtClean="0"/>
              <a:t>pravca</a:t>
            </a:r>
            <a:r>
              <a:rPr lang="sr-Latn-RS" smtClean="0"/>
              <a:t> </a:t>
            </a:r>
            <a:r>
              <a:rPr lang="en-GB" smtClean="0"/>
              <a:t>u toj</a:t>
            </a:r>
            <a:r>
              <a:rPr lang="sr-Latn-RS" smtClean="0"/>
              <a:t> </a:t>
            </a:r>
            <a:r>
              <a:rPr lang="en-GB" smtClean="0"/>
              <a:t>tački</a:t>
            </a:r>
            <a:r>
              <a:rPr lang="sr-Latn-RS" smtClean="0"/>
              <a:t> </a:t>
            </a:r>
            <a:r>
              <a:rPr lang="en-GB" smtClean="0"/>
              <a:t>formiraju</a:t>
            </a:r>
            <a:r>
              <a:rPr lang="sr-Latn-RS" smtClean="0"/>
              <a:t> </a:t>
            </a:r>
            <a:r>
              <a:rPr lang="en-GB" smtClean="0"/>
              <a:t>jednu</a:t>
            </a:r>
            <a:r>
              <a:rPr lang="sr-Latn-RS" smtClean="0"/>
              <a:t> </a:t>
            </a:r>
            <a:r>
              <a:rPr lang="en-GB" smtClean="0"/>
              <a:t>duž, nadovezivanje</a:t>
            </a:r>
            <a:r>
              <a:rPr lang="sr-Latn-RS" smtClean="0"/>
              <a:t> </a:t>
            </a:r>
            <a:r>
              <a:rPr lang="en-GB" smtClean="0"/>
              <a:t>će</a:t>
            </a:r>
            <a:r>
              <a:rPr lang="sr-Latn-RS" smtClean="0"/>
              <a:t> </a:t>
            </a:r>
            <a:r>
              <a:rPr lang="en-GB" smtClean="0"/>
              <a:t>biti</a:t>
            </a:r>
            <a:r>
              <a:rPr lang="sr-Latn-RS" smtClean="0"/>
              <a:t> </a:t>
            </a:r>
            <a:r>
              <a:rPr lang="en-GB" smtClean="0"/>
              <a:t>glatko.</a:t>
            </a:r>
            <a:r>
              <a:rPr lang="sr-Latn-RS" smtClean="0"/>
              <a:t> </a:t>
            </a:r>
            <a:r>
              <a:rPr lang="en-GB" smtClean="0"/>
              <a:t>Ako to nije slučaj formiraće se </a:t>
            </a:r>
            <a:r>
              <a:rPr lang="sr-Latn-RS" smtClean="0"/>
              <a:t>ugaona tačka</a:t>
            </a:r>
            <a:endParaRPr lang="en-GB" smtClean="0"/>
          </a:p>
          <a:p>
            <a:r>
              <a:rPr lang="en-GB" smtClean="0"/>
              <a:t>Tačke</a:t>
            </a:r>
            <a:r>
              <a:rPr lang="sr-Latn-RS" smtClean="0"/>
              <a:t> </a:t>
            </a:r>
            <a:r>
              <a:rPr lang="en-GB" smtClean="0"/>
              <a:t>u ko</a:t>
            </a:r>
            <a:r>
              <a:rPr lang="sr-Latn-RS" smtClean="0"/>
              <a:t>jima </a:t>
            </a:r>
            <a:r>
              <a:rPr lang="en-GB" smtClean="0"/>
              <a:t>se segmenti</a:t>
            </a:r>
            <a:r>
              <a:rPr lang="sr-Latn-RS" smtClean="0"/>
              <a:t> </a:t>
            </a:r>
            <a:r>
              <a:rPr lang="en-GB" smtClean="0"/>
              <a:t>krive</a:t>
            </a:r>
            <a:r>
              <a:rPr lang="sr-Latn-RS" smtClean="0"/>
              <a:t> </a:t>
            </a:r>
            <a:r>
              <a:rPr lang="en-GB" smtClean="0"/>
              <a:t>nadovezuju</a:t>
            </a:r>
            <a:r>
              <a:rPr lang="sr-Latn-RS" smtClean="0"/>
              <a:t> </a:t>
            </a:r>
            <a:r>
              <a:rPr lang="en-GB" smtClean="0"/>
              <a:t>su</a:t>
            </a:r>
            <a:r>
              <a:rPr lang="sr-Latn-RS" smtClean="0"/>
              <a:t> </a:t>
            </a:r>
            <a:r>
              <a:rPr lang="en-GB" smtClean="0"/>
              <a:t>čvorne</a:t>
            </a:r>
            <a:r>
              <a:rPr lang="sr-Latn-RS" smtClean="0"/>
              <a:t> </a:t>
            </a:r>
            <a:r>
              <a:rPr lang="en-GB" smtClean="0"/>
              <a:t>tačke</a:t>
            </a:r>
            <a:r>
              <a:rPr lang="sr-Latn-RS" smtClean="0"/>
              <a:t> </a:t>
            </a:r>
            <a:r>
              <a:rPr lang="en-GB" smtClean="0"/>
              <a:t>putanje.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00240"/>
            <a:ext cx="3798366" cy="317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Putanje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Putanja</a:t>
            </a:r>
            <a:r>
              <a:rPr lang="sr-Latn-RS" smtClean="0"/>
              <a:t> </a:t>
            </a:r>
            <a:r>
              <a:rPr lang="en-GB" smtClean="0"/>
              <a:t>mora</a:t>
            </a:r>
            <a:r>
              <a:rPr lang="sr-Latn-RS" smtClean="0"/>
              <a:t> </a:t>
            </a:r>
            <a:r>
              <a:rPr lang="en-GB" smtClean="0"/>
              <a:t>imati</a:t>
            </a:r>
            <a:r>
              <a:rPr lang="sr-Latn-RS" smtClean="0"/>
              <a:t> </a:t>
            </a:r>
            <a:r>
              <a:rPr lang="en-GB" smtClean="0"/>
              <a:t>boju</a:t>
            </a:r>
            <a:r>
              <a:rPr lang="sr-Latn-RS" smtClean="0"/>
              <a:t> </a:t>
            </a:r>
            <a:r>
              <a:rPr lang="en-GB" smtClean="0"/>
              <a:t>i</a:t>
            </a:r>
            <a:r>
              <a:rPr lang="sr-Latn-RS" smtClean="0"/>
              <a:t> </a:t>
            </a:r>
            <a:r>
              <a:rPr lang="en-GB" smtClean="0"/>
              <a:t>debljinu</a:t>
            </a:r>
            <a:r>
              <a:rPr lang="sr-Latn-RS" smtClean="0"/>
              <a:t> </a:t>
            </a:r>
            <a:r>
              <a:rPr lang="en-GB" smtClean="0"/>
              <a:t>linije</a:t>
            </a:r>
            <a:r>
              <a:rPr lang="sr-Latn-RS" smtClean="0"/>
              <a:t> </a:t>
            </a:r>
            <a:r>
              <a:rPr lang="en-GB" smtClean="0"/>
              <a:t>(stroke) da</a:t>
            </a:r>
            <a:r>
              <a:rPr lang="sr-Latn-RS" smtClean="0"/>
              <a:t> </a:t>
            </a:r>
            <a:r>
              <a:rPr lang="en-GB" smtClean="0"/>
              <a:t>bi bila</a:t>
            </a:r>
            <a:r>
              <a:rPr lang="sr-Latn-RS" smtClean="0"/>
              <a:t> </a:t>
            </a:r>
            <a:r>
              <a:rPr lang="en-GB" smtClean="0"/>
              <a:t>vidljiva</a:t>
            </a:r>
            <a:r>
              <a:rPr lang="en-GB" smtClean="0"/>
              <a:t>.</a:t>
            </a:r>
            <a:endParaRPr lang="sr-Latn-RS" smtClean="0"/>
          </a:p>
          <a:p>
            <a:pPr>
              <a:buNone/>
            </a:pPr>
            <a:r>
              <a:rPr lang="en-GB" smtClean="0"/>
              <a:t>&lt;line x1="50" y1="50" x2="200" y2="200"   </a:t>
            </a:r>
          </a:p>
          <a:p>
            <a:pPr>
              <a:buNone/>
            </a:pPr>
            <a:r>
              <a:rPr lang="en-GB" smtClean="0"/>
              <a:t>         </a:t>
            </a:r>
            <a:r>
              <a:rPr lang="en-GB" smtClean="0">
                <a:solidFill>
                  <a:srgbClr val="FF0000"/>
                </a:solidFill>
              </a:rPr>
              <a:t>st</a:t>
            </a:r>
            <a:r>
              <a:rPr lang="sr-Latn-RS" smtClean="0">
                <a:solidFill>
                  <a:srgbClr val="FF0000"/>
                </a:solidFill>
              </a:rPr>
              <a:t>roke="r</a:t>
            </a:r>
            <a:r>
              <a:rPr lang="en-GB" smtClean="0">
                <a:solidFill>
                  <a:srgbClr val="FF0000"/>
                </a:solidFill>
              </a:rPr>
              <a:t>gb(255,0,0)</a:t>
            </a:r>
            <a:r>
              <a:rPr lang="sr-Latn-RS" smtClean="0">
                <a:solidFill>
                  <a:srgbClr val="FF0000"/>
                </a:solidFill>
              </a:rPr>
              <a:t>"</a:t>
            </a:r>
            <a:r>
              <a:rPr lang="en-GB" smtClean="0">
                <a:solidFill>
                  <a:srgbClr val="FF0000"/>
                </a:solidFill>
              </a:rPr>
              <a:t> stroke-width</a:t>
            </a:r>
            <a:r>
              <a:rPr lang="sr-Latn-RS" smtClean="0">
                <a:solidFill>
                  <a:srgbClr val="FF0000"/>
                </a:solidFill>
              </a:rPr>
              <a:t>="</a:t>
            </a:r>
            <a:r>
              <a:rPr lang="en-GB" smtClean="0">
                <a:solidFill>
                  <a:srgbClr val="FF0000"/>
                </a:solidFill>
              </a:rPr>
              <a:t>2</a:t>
            </a:r>
            <a:r>
              <a:rPr lang="en-GB" smtClean="0">
                <a:solidFill>
                  <a:srgbClr val="FF0000"/>
                </a:solidFill>
              </a:rPr>
              <a:t>" </a:t>
            </a:r>
            <a:r>
              <a:rPr lang="en-GB" smtClean="0"/>
              <a:t>/&gt;</a:t>
            </a:r>
            <a:endParaRPr lang="sr-Latn-RS" smtClean="0"/>
          </a:p>
          <a:p>
            <a:pPr>
              <a:buNone/>
            </a:pPr>
            <a:r>
              <a:rPr lang="en-GB" smtClean="0"/>
              <a:t>&lt;path d="M 100 350 q 150 -300 300 0" </a:t>
            </a:r>
            <a:r>
              <a:rPr lang="en-GB" smtClean="0">
                <a:solidFill>
                  <a:srgbClr val="FF0000"/>
                </a:solidFill>
              </a:rPr>
              <a:t>stroke</a:t>
            </a:r>
            <a:r>
              <a:rPr lang="en-GB" smtClean="0">
                <a:solidFill>
                  <a:srgbClr val="FF0000"/>
                </a:solidFill>
              </a:rPr>
              <a:t>="</a:t>
            </a:r>
            <a:r>
              <a:rPr lang="en-GB" smtClean="0">
                <a:solidFill>
                  <a:srgbClr val="FF0000"/>
                </a:solidFill>
              </a:rPr>
              <a:t>blue</a:t>
            </a:r>
            <a:r>
              <a:rPr lang="sr-Latn-RS" smtClean="0">
                <a:solidFill>
                  <a:srgbClr val="FF0000"/>
                </a:solidFill>
              </a:rPr>
              <a:t>" s</a:t>
            </a:r>
            <a:r>
              <a:rPr lang="en-GB" smtClean="0">
                <a:solidFill>
                  <a:srgbClr val="FF0000"/>
                </a:solidFill>
              </a:rPr>
              <a:t>troke-width</a:t>
            </a:r>
            <a:r>
              <a:rPr lang="en-GB" smtClean="0">
                <a:solidFill>
                  <a:srgbClr val="FF0000"/>
                </a:solidFill>
              </a:rPr>
              <a:t>="5" </a:t>
            </a:r>
            <a:r>
              <a:rPr lang="en-GB" smtClean="0"/>
              <a:t>fill="none" /&gt;</a:t>
            </a:r>
            <a:endParaRPr lang="en-GB" smtClean="0"/>
          </a:p>
          <a:p>
            <a:pPr>
              <a:buNone/>
            </a:pPr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Putanje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Za</a:t>
            </a:r>
            <a:r>
              <a:rPr lang="sr-Latn-RS" smtClean="0"/>
              <a:t> </a:t>
            </a:r>
            <a:r>
              <a:rPr lang="en-GB" smtClean="0"/>
              <a:t>unutrašnjost</a:t>
            </a:r>
            <a:r>
              <a:rPr lang="sr-Latn-RS" smtClean="0"/>
              <a:t> </a:t>
            </a:r>
            <a:r>
              <a:rPr lang="en-GB" smtClean="0"/>
              <a:t>zatvorene</a:t>
            </a:r>
            <a:r>
              <a:rPr lang="sr-Latn-RS" smtClean="0"/>
              <a:t> </a:t>
            </a:r>
            <a:r>
              <a:rPr lang="en-GB" smtClean="0"/>
              <a:t>putanje</a:t>
            </a:r>
            <a:r>
              <a:rPr lang="sr-Latn-RS" smtClean="0"/>
              <a:t> </a:t>
            </a:r>
            <a:r>
              <a:rPr lang="en-GB" smtClean="0"/>
              <a:t>se može</a:t>
            </a:r>
            <a:r>
              <a:rPr lang="sr-Latn-RS" smtClean="0"/>
              <a:t> </a:t>
            </a:r>
            <a:r>
              <a:rPr lang="en-GB" smtClean="0"/>
              <a:t>definisati</a:t>
            </a:r>
            <a:r>
              <a:rPr lang="sr-Latn-RS" smtClean="0"/>
              <a:t> </a:t>
            </a:r>
            <a:r>
              <a:rPr lang="en-GB" smtClean="0"/>
              <a:t>boja, gradijent</a:t>
            </a:r>
            <a:r>
              <a:rPr lang="sr-Latn-RS" smtClean="0"/>
              <a:t> </a:t>
            </a:r>
            <a:r>
              <a:rPr lang="en-GB" smtClean="0"/>
              <a:t>i</a:t>
            </a:r>
            <a:r>
              <a:rPr lang="sr-Latn-RS" smtClean="0"/>
              <a:t> uzorak (</a:t>
            </a:r>
            <a:r>
              <a:rPr lang="en-GB" smtClean="0"/>
              <a:t>pat</a:t>
            </a:r>
            <a:r>
              <a:rPr lang="sr-Latn-RS" smtClean="0"/>
              <a:t>t</a:t>
            </a:r>
            <a:r>
              <a:rPr lang="en-GB" smtClean="0"/>
              <a:t>ern</a:t>
            </a:r>
            <a:r>
              <a:rPr lang="sr-Latn-RS" smtClean="0"/>
              <a:t>)</a:t>
            </a:r>
            <a:r>
              <a:rPr lang="en-GB" smtClean="0"/>
              <a:t>.</a:t>
            </a:r>
          </a:p>
          <a:p>
            <a:r>
              <a:rPr lang="vi-VN" smtClean="0">
                <a:latin typeface="Calibri" pitchFamily="34" charset="0"/>
                <a:cs typeface="Calibri" pitchFamily="34" charset="0"/>
              </a:rPr>
              <a:t>Postoj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i “pravilo popunjavanja”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 za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određivanje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šta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pripada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unutrašnjosti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putanje</a:t>
            </a:r>
            <a:endParaRPr lang="sr-Latn-RS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Pravilo popunjavanja (fill rule) je algoritam koji se koristi da se odredi koja strana putanje je unutrašnja za dati oblik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Popunjavanje oblika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Linearno (gore) i radijalno (dole) gradijentno popunjavanje.</a:t>
            </a:r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629017"/>
            <a:ext cx="5448314" cy="394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Osnove vektorske grafike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Kompaktnost, skalabilnost, nezavisnost od rezolucije i format lak za </a:t>
            </a:r>
            <a:r>
              <a:rPr lang="en-GB" smtClean="0"/>
              <a:t>izm</a:t>
            </a:r>
            <a:r>
              <a:rPr lang="sr-Latn-RS" smtClean="0"/>
              <a:t>j</a:t>
            </a:r>
            <a:r>
              <a:rPr lang="en-GB" smtClean="0"/>
              <a:t>ene</a:t>
            </a:r>
            <a:endParaRPr lang="en-GB"/>
          </a:p>
          <a:p>
            <a:r>
              <a:rPr lang="en-US" smtClean="0"/>
              <a:t>Ne </a:t>
            </a:r>
            <a:r>
              <a:rPr lang="sr-Latn-BA" smtClean="0"/>
              <a:t>zahtijevaju veliki p</a:t>
            </a:r>
            <a:r>
              <a:rPr lang="pl-PL" smtClean="0"/>
              <a:t>rostor </a:t>
            </a:r>
            <a:r>
              <a:rPr lang="pl-PL"/>
              <a:t>na disku i propusni opseg na </a:t>
            </a:r>
            <a:r>
              <a:rPr lang="pl-PL" smtClean="0"/>
              <a:t>mreži</a:t>
            </a:r>
            <a:endParaRPr lang="pl-PL"/>
          </a:p>
          <a:p>
            <a:r>
              <a:rPr lang="en-GB" smtClean="0"/>
              <a:t>Formati</a:t>
            </a:r>
            <a:r>
              <a:rPr lang="sr-Latn-RS" smtClean="0"/>
              <a:t> </a:t>
            </a:r>
            <a:r>
              <a:rPr lang="en-GB" smtClean="0"/>
              <a:t>za</a:t>
            </a:r>
            <a:r>
              <a:rPr lang="sr-Latn-RS" smtClean="0"/>
              <a:t> </a:t>
            </a:r>
            <a:r>
              <a:rPr lang="en-GB" smtClean="0"/>
              <a:t>reprezentaciju</a:t>
            </a:r>
            <a:r>
              <a:rPr lang="sr-Latn-RS" smtClean="0"/>
              <a:t> </a:t>
            </a:r>
            <a:r>
              <a:rPr lang="en-GB" smtClean="0"/>
              <a:t>vektorske</a:t>
            </a:r>
            <a:r>
              <a:rPr lang="sr-Latn-RS" smtClean="0"/>
              <a:t> </a:t>
            </a:r>
            <a:r>
              <a:rPr lang="en-GB" smtClean="0"/>
              <a:t>grafike</a:t>
            </a:r>
            <a:r>
              <a:rPr lang="en-GB"/>
              <a:t>: </a:t>
            </a:r>
            <a:r>
              <a:rPr lang="en-GB" smtClean="0"/>
              <a:t>SVG, </a:t>
            </a:r>
            <a:r>
              <a:rPr lang="sr-Latn-RS" smtClean="0"/>
              <a:t>Postscript,</a:t>
            </a:r>
            <a:r>
              <a:rPr lang="en-GB" smtClean="0"/>
              <a:t> PDF, </a:t>
            </a:r>
            <a:r>
              <a:rPr lang="en-GB"/>
              <a:t>SWF…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Popunjavanje oblika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Popunjavanje kompleksnih oblika</a:t>
            </a:r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428868"/>
            <a:ext cx="5700729" cy="410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Transformacije vektorskih objekata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Vektorski objekti se mogu uređivati promjenom memorisanih vrijednosti kojima su predstavljeni</a:t>
            </a:r>
          </a:p>
          <a:p>
            <a:r>
              <a:rPr lang="sr-Latn-RS" smtClean="0"/>
              <a:t>Transformacije se mogu podijeliti na:</a:t>
            </a:r>
          </a:p>
          <a:p>
            <a:pPr lvl="1"/>
            <a:r>
              <a:rPr lang="en-GB" smtClean="0"/>
              <a:t>A</a:t>
            </a:r>
            <a:r>
              <a:rPr lang="sr-Latn-RS" smtClean="0"/>
              <a:t>fine transformacije</a:t>
            </a:r>
          </a:p>
          <a:p>
            <a:pPr lvl="1"/>
            <a:r>
              <a:rPr lang="sr-Latn-RS" smtClean="0"/>
              <a:t>Distorzije</a:t>
            </a:r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Afine transformacije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A</a:t>
            </a:r>
            <a:r>
              <a:rPr lang="en-GB" smtClean="0"/>
              <a:t>f</a:t>
            </a:r>
            <a:r>
              <a:rPr lang="sr-Latn-RS" smtClean="0"/>
              <a:t>ine transformacije očuvavaju duži i njihovu paralelnost</a:t>
            </a:r>
          </a:p>
          <a:p>
            <a:r>
              <a:rPr lang="sr-Latn-RS" smtClean="0"/>
              <a:t>Primjeri: translacija, skaliranje, rotacija, refleksija i smicanje</a:t>
            </a:r>
          </a:p>
          <a:p>
            <a:r>
              <a:rPr lang="sr-Latn-RS" smtClean="0"/>
              <a:t>Direktno implementirane u softveru za vektorsku grafiku</a:t>
            </a:r>
          </a:p>
          <a:p>
            <a:r>
              <a:rPr lang="sr-Latn-RS" smtClean="0"/>
              <a:t>Ove transformacije je moguće matematički opisati</a:t>
            </a:r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Afine transformacije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800" smtClean="0"/>
              <a:t>Skaliranje, rotacija, refleksija, smicanje i translacija</a:t>
            </a:r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7543823" cy="413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Afine transformacije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Objekat se može transformisati primjenom afine transformacije na njegove čvorne tačke</a:t>
            </a:r>
          </a:p>
          <a:p>
            <a:r>
              <a:rPr lang="sr-Latn-RS" smtClean="0"/>
              <a:t>Nekoliko objekata se može grupisati i zajedno transformisati</a:t>
            </a:r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Distorzije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Transformacije putanja se mogu postići i pomjeranjem čvornih tačaka i tačaka pravaca</a:t>
            </a:r>
          </a:p>
          <a:p>
            <a:r>
              <a:rPr lang="sr-Latn-RS" smtClean="0"/>
              <a:t>Mogu se koristiti i “filteri” koji mijenjaju sve čvorne tačke i tačke pravaca. Neki filteri dodaju nove čvorne tačke</a:t>
            </a:r>
          </a:p>
          <a:p>
            <a:r>
              <a:rPr lang="sr-Latn-RS" smtClean="0"/>
              <a:t>Ove transformacije nisu afine</a:t>
            </a:r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821138"/>
            <a:ext cx="4857784" cy="196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3D grafika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3D grafika je konceptualno jednostavno proširenje 2D grafike trećom osom</a:t>
            </a:r>
          </a:p>
          <a:p>
            <a:r>
              <a:rPr lang="sr-Latn-RS" smtClean="0"/>
              <a:t>U praksi, 3D grafika je komplikovana i zahtjeva kompleksne alate</a:t>
            </a:r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7" y="3286124"/>
            <a:ext cx="4762501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3D grafika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3D objekti postoje u prostoru, ali se prikazuju na 2D ekranima</a:t>
            </a:r>
          </a:p>
          <a:p>
            <a:r>
              <a:rPr lang="sr-Latn-RS" smtClean="0"/>
              <a:t>Prilikom renderovanja 3D objekata neophodno je uzeti u obzir izvor svjetlosti i teksturu</a:t>
            </a:r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3D modeli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Konstruktivna (solid) geometrija</a:t>
            </a:r>
          </a:p>
          <a:p>
            <a:r>
              <a:rPr lang="sr-Latn-RS" smtClean="0"/>
              <a:t>Slobodno (free form) modelovanje</a:t>
            </a:r>
          </a:p>
          <a:p>
            <a:r>
              <a:rPr lang="sr-Latn-RS" smtClean="0"/>
              <a:t>Proceduralno modelovanje</a:t>
            </a:r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3D modeli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Konstruktivna geometrija koristi uniju, presjek i razliku da kombinuje geometrijska primitivna tijela</a:t>
            </a:r>
          </a:p>
          <a:p>
            <a:r>
              <a:rPr lang="sr-Latn-RS" smtClean="0"/>
              <a:t>Slobodno modelovanje se zasniva na graničnim površinama</a:t>
            </a:r>
          </a:p>
          <a:p>
            <a:pPr lvl="1"/>
            <a:r>
              <a:rPr lang="sr-Latn-RS" smtClean="0"/>
              <a:t>Površine se mogu prikazati kao mreže poligona ili pomoću složenijih elemenata kao što su </a:t>
            </a:r>
            <a:r>
              <a:rPr lang="en-GB" smtClean="0"/>
              <a:t>Bézier</a:t>
            </a:r>
            <a:r>
              <a:rPr lang="sr-Latn-RS" smtClean="0"/>
              <a:t> </a:t>
            </a:r>
            <a:r>
              <a:rPr lang="en-GB" smtClean="0"/>
              <a:t>putanje</a:t>
            </a:r>
          </a:p>
          <a:p>
            <a:pPr lvl="1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Primjer grafičkog formata</a:t>
            </a:r>
            <a:br>
              <a:rPr lang="sr-Latn-BA" smtClean="0"/>
            </a:br>
            <a:r>
              <a:rPr lang="sr-Latn-BA" smtClean="0"/>
              <a:t>Scalable Vector Graphics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BA" smtClean="0"/>
              <a:t>Format slike za vektorsku 2D grafiku</a:t>
            </a:r>
          </a:p>
          <a:p>
            <a:r>
              <a:rPr lang="sr-Latn-BA" smtClean="0"/>
              <a:t>Zasnovan na XML-u (eXtensible Markup Language)</a:t>
            </a:r>
          </a:p>
          <a:p>
            <a:r>
              <a:rPr lang="sr-Latn-BA" smtClean="0"/>
              <a:t>Podrška zainteraktivnost i animaciju</a:t>
            </a:r>
          </a:p>
          <a:p>
            <a:r>
              <a:rPr lang="sr-Latn-BA" smtClean="0"/>
              <a:t>Otvoren standard koji razvija World Wide Web Consortium (W3C)</a:t>
            </a:r>
          </a:p>
          <a:p>
            <a:r>
              <a:rPr lang="sr-Latn-BA" smtClean="0"/>
              <a:t>SVG slike se čuvaju u tekstualnim XML fajlovima</a:t>
            </a:r>
          </a:p>
          <a:p>
            <a:r>
              <a:rPr lang="sr-Latn-BA" smtClean="0"/>
              <a:t>Svi moderni programi za pregledanje weba (Firefox, Chrome, IE,...) mogu (bar u određenoj mjeri) renderovati SVG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Konstruktivna geometrija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1438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mtClean="0"/>
              <a:t>Slobodno modelovanje</a:t>
            </a:r>
            <a:br>
              <a:rPr lang="sr-Latn-RS" smtClean="0"/>
            </a:br>
            <a:r>
              <a:rPr lang="sr-Latn-RS" smtClean="0"/>
              <a:t>Ekstruzija</a:t>
            </a:r>
            <a:endParaRPr lang="en-GB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mtClean="0"/>
              <a:t>Slobodno modelovanje</a:t>
            </a:r>
            <a:br>
              <a:rPr lang="sr-Latn-RS" smtClean="0"/>
            </a:br>
            <a:r>
              <a:rPr lang="sr-Latn-RS" smtClean="0"/>
              <a:t>Strug</a:t>
            </a:r>
            <a:endParaRPr lang="en-GB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Proceduralno modelovanje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Proceduralno modelovanje definiše objekte algoritmima i procedurama</a:t>
            </a:r>
          </a:p>
          <a:p>
            <a:r>
              <a:rPr lang="sr-Latn-RS" smtClean="0"/>
              <a:t>Npr. fraktalni algoritmi</a:t>
            </a:r>
            <a:endParaRPr lang="en-GB"/>
          </a:p>
        </p:txBody>
      </p:sp>
      <p:pic>
        <p:nvPicPr>
          <p:cNvPr id="4" name="Picture 3" descr="362px-KochFlake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214686"/>
            <a:ext cx="3448050" cy="3448050"/>
          </a:xfrm>
          <a:prstGeom prst="rect">
            <a:avLst/>
          </a:prstGeom>
        </p:spPr>
      </p:pic>
      <p:pic>
        <p:nvPicPr>
          <p:cNvPr id="5" name="Picture 4" descr="Von_Koch_curv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500438"/>
            <a:ext cx="285750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650083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mtClean="0"/>
              <a:t>Izvor: Wikipedia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Fraktalni algoritmi</a:t>
            </a:r>
            <a:endParaRPr lang="en-GB"/>
          </a:p>
        </p:txBody>
      </p:sp>
      <p:pic>
        <p:nvPicPr>
          <p:cNvPr id="4" name="Content Placeholder 3" descr="220px-Animated_fractal_mountai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456" y="2357430"/>
            <a:ext cx="5107818" cy="2786082"/>
          </a:xfrm>
        </p:spPr>
      </p:pic>
      <p:sp>
        <p:nvSpPr>
          <p:cNvPr id="5" name="TextBox 4"/>
          <p:cNvSpPr txBox="1"/>
          <p:nvPr/>
        </p:nvSpPr>
        <p:spPr>
          <a:xfrm>
            <a:off x="1928794" y="4929198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mtClean="0"/>
              <a:t>Izvor: Wikipedia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Renderovanje 3D objekata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3D objekti se mogu renderovati kao žičane mreže (wire frame)</a:t>
            </a:r>
            <a:endParaRPr lang="en-GB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14620"/>
            <a:ext cx="5162552" cy="387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Renderovanje 3D objekata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smtClean="0"/>
              <a:t>Da bi se dobila realna slika, skrivene površine moraju biti uklonjene, a vidljive moraju biti renderovane korišćenjem algoritama za sjenčenje koji modeluju efekat padanja svjetlosti na površinu</a:t>
            </a:r>
          </a:p>
          <a:p>
            <a:r>
              <a:rPr lang="sr-Latn-RS" smtClean="0"/>
              <a:t>Gouraud i Phong sjenčenja se mogu koristiti za bojenje površina</a:t>
            </a:r>
          </a:p>
          <a:p>
            <a:r>
              <a:rPr lang="sr-Latn-RS" smtClean="0"/>
              <a:t>Ray tracing uključuje interakciju između objekata i izvora svjetlosti</a:t>
            </a:r>
            <a:endParaRPr lang="en-GB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Renderovanje 3D objekata</a:t>
            </a:r>
            <a:endParaRPr lang="en-GB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Koordinate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smtClean="0">
                <a:latin typeface="Calibri" pitchFamily="34" charset="0"/>
                <a:cs typeface="Calibri" pitchFamily="34" charset="0"/>
              </a:rPr>
              <a:t>Svaka tačka u dvodimenzionalnom prostoru se može identifikovati upotrebom uređenog para realnih koordinata (</a:t>
            </a:r>
            <a:r>
              <a:rPr lang="vi-VN" i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, </a:t>
            </a:r>
            <a:r>
              <a:rPr lang="vi-VN" i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)</a:t>
            </a:r>
            <a:endParaRPr lang="sr-Latn-BA" smtClean="0">
              <a:latin typeface="Calibri" pitchFamily="34" charset="0"/>
              <a:cs typeface="Calibri" pitchFamily="34" charset="0"/>
            </a:endParaRPr>
          </a:p>
          <a:p>
            <a:r>
              <a:rPr lang="vi-VN" smtClean="0">
                <a:latin typeface="Calibri" pitchFamily="34" charset="0"/>
                <a:cs typeface="Calibri" pitchFamily="34" charset="0"/>
              </a:rPr>
              <a:t>Svaki piksel se može identifikovati po piksel koordinatama (broj reda i kolone)</a:t>
            </a:r>
          </a:p>
          <a:p>
            <a:r>
              <a:rPr lang="sr-Latn-RS" smtClean="0"/>
              <a:t>Piksel koordinate su kvantovane i obično se izražavaju cijelim brojevima. Ovim koordinatama su u potpunosti određene pozicije diskretnih piksela (nastalih odmjeravanjem)</a:t>
            </a:r>
          </a:p>
          <a:p>
            <a:r>
              <a:rPr lang="sr-Latn-RS" smtClean="0"/>
              <a:t>Pikseli u ovom koordinatnom sistemu nemaju dimenzije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Koordinate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3235" y="1357298"/>
            <a:ext cx="681753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1604" y="4893479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mtClean="0"/>
              <a:t>Piksel koordinate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714876" y="4893479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mtClean="0"/>
              <a:t>Realne koordinate i ose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Reprezentacija linija i krivih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14998" cy="4525963"/>
          </a:xfrm>
        </p:spPr>
        <p:txBody>
          <a:bodyPr>
            <a:normAutofit/>
          </a:bodyPr>
          <a:lstStyle/>
          <a:p>
            <a:r>
              <a:rPr lang="en-GB" smtClean="0"/>
              <a:t>Linije</a:t>
            </a:r>
            <a:r>
              <a:rPr lang="sr-Latn-RS" smtClean="0"/>
              <a:t> </a:t>
            </a:r>
            <a:r>
              <a:rPr lang="en-GB" smtClean="0"/>
              <a:t>i</a:t>
            </a:r>
            <a:r>
              <a:rPr lang="sr-Latn-RS" smtClean="0"/>
              <a:t> </a:t>
            </a:r>
            <a:r>
              <a:rPr lang="en-GB" smtClean="0"/>
              <a:t>krive</a:t>
            </a:r>
            <a:r>
              <a:rPr lang="sr-Latn-RS"/>
              <a:t> </a:t>
            </a:r>
            <a:r>
              <a:rPr lang="sr-Latn-RS" smtClean="0"/>
              <a:t>se </a:t>
            </a:r>
            <a:r>
              <a:rPr lang="en-GB" smtClean="0"/>
              <a:t>mogu</a:t>
            </a:r>
            <a:r>
              <a:rPr lang="sr-Latn-RS" smtClean="0"/>
              <a:t> </a:t>
            </a:r>
            <a:r>
              <a:rPr lang="sr-Latn-BA" smtClean="0"/>
              <a:t>predstaviti </a:t>
            </a:r>
            <a:r>
              <a:rPr lang="en-GB" smtClean="0"/>
              <a:t>jednačinama</a:t>
            </a:r>
            <a:r>
              <a:rPr lang="sr-Latn-RS" smtClean="0"/>
              <a:t> </a:t>
            </a:r>
            <a:r>
              <a:rPr lang="en-GB" smtClean="0"/>
              <a:t>koje</a:t>
            </a:r>
            <a:r>
              <a:rPr lang="sr-Latn-RS" smtClean="0"/>
              <a:t> daju vezu između </a:t>
            </a:r>
            <a:r>
              <a:rPr lang="en-GB" i="1" smtClean="0"/>
              <a:t>x </a:t>
            </a:r>
            <a:r>
              <a:rPr lang="sr-Latn-RS" smtClean="0"/>
              <a:t>i </a:t>
            </a:r>
            <a:r>
              <a:rPr lang="en-GB" i="1" smtClean="0"/>
              <a:t>y</a:t>
            </a:r>
            <a:r>
              <a:rPr lang="en-GB" smtClean="0"/>
              <a:t> koordinat</a:t>
            </a:r>
            <a:r>
              <a:rPr lang="sr-Latn-RS" smtClean="0"/>
              <a:t>a </a:t>
            </a:r>
            <a:r>
              <a:rPr lang="en-GB" smtClean="0"/>
              <a:t>svake</a:t>
            </a:r>
            <a:r>
              <a:rPr lang="sr-Latn-RS" smtClean="0"/>
              <a:t> </a:t>
            </a:r>
            <a:r>
              <a:rPr lang="en-GB" smtClean="0"/>
              <a:t>tačke</a:t>
            </a:r>
            <a:r>
              <a:rPr lang="sr-Latn-RS" smtClean="0"/>
              <a:t> </a:t>
            </a:r>
            <a:r>
              <a:rPr lang="en-GB" smtClean="0"/>
              <a:t>na</a:t>
            </a:r>
            <a:r>
              <a:rPr lang="sr-Latn-RS" smtClean="0"/>
              <a:t> </a:t>
            </a:r>
            <a:r>
              <a:rPr lang="en-GB" smtClean="0"/>
              <a:t>liniji</a:t>
            </a:r>
            <a:r>
              <a:rPr lang="sr-Latn-RS" smtClean="0"/>
              <a:t> </a:t>
            </a:r>
            <a:r>
              <a:rPr lang="en-GB" smtClean="0"/>
              <a:t>ili</a:t>
            </a:r>
            <a:r>
              <a:rPr lang="sr-Latn-RS" smtClean="0"/>
              <a:t> </a:t>
            </a:r>
            <a:r>
              <a:rPr lang="en-GB" smtClean="0"/>
              <a:t>kriv</a:t>
            </a:r>
            <a:r>
              <a:rPr lang="sr-Latn-RS" smtClean="0"/>
              <a:t>oj</a:t>
            </a:r>
            <a:endParaRPr lang="en-GB"/>
          </a:p>
          <a:p>
            <a:r>
              <a:rPr lang="sr-Latn-RS" smtClean="0"/>
              <a:t>Renderovane linije mogu imati nepravilne (stepenaste) ivice (jaggies)</a:t>
            </a:r>
          </a:p>
          <a:p>
            <a:r>
              <a:rPr lang="sr-Latn-RS" smtClean="0"/>
              <a:t>Stepenaste ivice su posljedica aliasinga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500174"/>
            <a:ext cx="26765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Primjer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5757874" cy="4525963"/>
          </a:xfrm>
        </p:spPr>
        <p:txBody>
          <a:bodyPr>
            <a:normAutofit fontScale="92500"/>
          </a:bodyPr>
          <a:lstStyle/>
          <a:p>
            <a:r>
              <a:rPr lang="sr-Latn-BA" smtClean="0"/>
              <a:t>Linija sa aliasingom</a:t>
            </a:r>
          </a:p>
          <a:p>
            <a:pPr lvl="1"/>
            <a:r>
              <a:rPr lang="sr-Latn-BA" smtClean="0"/>
              <a:t>Na ivicama linije postoji brza promjena intenziteta piksela – visokofrekvencijski sadržaj</a:t>
            </a:r>
          </a:p>
          <a:p>
            <a:pPr lvl="1"/>
            <a:r>
              <a:rPr lang="sr-Latn-BA" smtClean="0"/>
              <a:t>Zbog konačne rezolucije uređaja za prikazivanje slika je pododmjerena te dolazi do </a:t>
            </a:r>
            <a:r>
              <a:rPr lang="sr-Latn-RS" smtClean="0"/>
              <a:t>aliasinga</a:t>
            </a:r>
            <a:endParaRPr lang="sr-Latn-BA" smtClean="0"/>
          </a:p>
          <a:p>
            <a:r>
              <a:rPr lang="sr-Latn-BA" smtClean="0"/>
              <a:t>Rub linije je stepenast</a:t>
            </a:r>
          </a:p>
          <a:p>
            <a:r>
              <a:rPr lang="sr-Latn-BA" smtClean="0"/>
              <a:t>Kako je moguće problem ublažiti?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500174"/>
            <a:ext cx="26765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Anti-aliasing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 lnSpcReduction="10000"/>
          </a:bodyPr>
          <a:lstStyle/>
          <a:p>
            <a:r>
              <a:rPr lang="en-GB" smtClean="0"/>
              <a:t>Efekat</a:t>
            </a:r>
            <a:r>
              <a:rPr lang="sr-Latn-BA" smtClean="0"/>
              <a:t> </a:t>
            </a:r>
            <a:r>
              <a:rPr lang="en-GB" smtClean="0"/>
              <a:t>se može</a:t>
            </a:r>
            <a:r>
              <a:rPr lang="sr-Latn-BA" smtClean="0"/>
              <a:t> </a:t>
            </a:r>
            <a:r>
              <a:rPr lang="en-GB" smtClean="0"/>
              <a:t>ublažiti</a:t>
            </a:r>
            <a:r>
              <a:rPr lang="sr-Latn-BA" smtClean="0"/>
              <a:t> </a:t>
            </a:r>
            <a:r>
              <a:rPr lang="en-GB" smtClean="0"/>
              <a:t>anti-aliasingom: bojenje</a:t>
            </a:r>
            <a:r>
              <a:rPr lang="sr-Latn-BA" smtClean="0"/>
              <a:t> </a:t>
            </a:r>
            <a:r>
              <a:rPr lang="en-GB" smtClean="0"/>
              <a:t>piksela</a:t>
            </a:r>
            <a:r>
              <a:rPr lang="sr-Latn-BA" smtClean="0"/>
              <a:t> </a:t>
            </a:r>
            <a:r>
              <a:rPr lang="en-GB" smtClean="0"/>
              <a:t>u nijansama</a:t>
            </a:r>
            <a:r>
              <a:rPr lang="sr-Latn-BA" smtClean="0"/>
              <a:t> </a:t>
            </a:r>
            <a:r>
              <a:rPr lang="en-GB" smtClean="0"/>
              <a:t>sive</a:t>
            </a:r>
            <a:r>
              <a:rPr lang="sr-Latn-BA" smtClean="0"/>
              <a:t> </a:t>
            </a:r>
            <a:r>
              <a:rPr lang="en-GB" smtClean="0"/>
              <a:t>(za</a:t>
            </a:r>
            <a:r>
              <a:rPr lang="sr-Latn-BA" smtClean="0"/>
              <a:t> </a:t>
            </a:r>
            <a:r>
              <a:rPr lang="en-GB" smtClean="0"/>
              <a:t>crnu</a:t>
            </a:r>
            <a:r>
              <a:rPr lang="sr-Latn-BA" smtClean="0"/>
              <a:t> </a:t>
            </a:r>
            <a:r>
              <a:rPr lang="en-GB" smtClean="0"/>
              <a:t>liniju</a:t>
            </a:r>
            <a:r>
              <a:rPr lang="sr-Latn-BA" smtClean="0"/>
              <a:t>)</a:t>
            </a:r>
          </a:p>
          <a:p>
            <a:pPr lvl="1"/>
            <a:r>
              <a:rPr lang="sr-Latn-BA" smtClean="0"/>
              <a:t>anti-aliasing je vid niskopropusnog filtriranja kojim se ublažavaju oštre ivice na slici (brze promjene)</a:t>
            </a:r>
            <a:endParaRPr lang="en-GB" smtClean="0"/>
          </a:p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666895"/>
            <a:ext cx="25050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1754</Words>
  <Application>Microsoft Office PowerPoint</Application>
  <PresentationFormat>On-screen Show (4:3)</PresentationFormat>
  <Paragraphs>190</Paragraphs>
  <Slides>47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Vektorska grafika</vt:lpstr>
      <vt:lpstr>Tipovi multimedijalnih podataka Grafika</vt:lpstr>
      <vt:lpstr>Osnove vektorske grafike</vt:lpstr>
      <vt:lpstr>Primjer grafičkog formata Scalable Vector Graphics</vt:lpstr>
      <vt:lpstr>Koordinate</vt:lpstr>
      <vt:lpstr>Koordinate</vt:lpstr>
      <vt:lpstr>Reprezentacija linija i krivih</vt:lpstr>
      <vt:lpstr>Primjer</vt:lpstr>
      <vt:lpstr>Anti-aliasing</vt:lpstr>
      <vt:lpstr>Jaggies</vt:lpstr>
      <vt:lpstr>Vektorski objekti</vt:lpstr>
      <vt:lpstr>Linija (duž)</vt:lpstr>
      <vt:lpstr>SVG linija</vt:lpstr>
      <vt:lpstr>Pravougaonik</vt:lpstr>
      <vt:lpstr>SVG pravougaonik</vt:lpstr>
      <vt:lpstr>Elipsa</vt:lpstr>
      <vt:lpstr>SVG elipsa</vt:lpstr>
      <vt:lpstr>Bézier krive</vt:lpstr>
      <vt:lpstr>Kubna Bézier kriva</vt:lpstr>
      <vt:lpstr>Kubna Bézier kriva</vt:lpstr>
      <vt:lpstr>Kvadratne Bézier krive </vt:lpstr>
      <vt:lpstr>Kvadratne Bézier krive </vt:lpstr>
      <vt:lpstr>SVG Bezier</vt:lpstr>
      <vt:lpstr>Putanje (paths)</vt:lpstr>
      <vt:lpstr>Putanje</vt:lpstr>
      <vt:lpstr>Putanje</vt:lpstr>
      <vt:lpstr>Putanje</vt:lpstr>
      <vt:lpstr>Putanje</vt:lpstr>
      <vt:lpstr>Popunjavanje oblika</vt:lpstr>
      <vt:lpstr>Popunjavanje oblika</vt:lpstr>
      <vt:lpstr>Transformacije vektorskih objekata</vt:lpstr>
      <vt:lpstr>Afine transformacije</vt:lpstr>
      <vt:lpstr>Afine transformacije</vt:lpstr>
      <vt:lpstr>Afine transformacije</vt:lpstr>
      <vt:lpstr>Distorzije</vt:lpstr>
      <vt:lpstr>3D grafika</vt:lpstr>
      <vt:lpstr>3D grafika</vt:lpstr>
      <vt:lpstr>3D modeli</vt:lpstr>
      <vt:lpstr>3D modeli</vt:lpstr>
      <vt:lpstr>Konstruktivna geometrija</vt:lpstr>
      <vt:lpstr>Slobodno modelovanje Ekstruzija</vt:lpstr>
      <vt:lpstr>Slobodno modelovanje Strug</vt:lpstr>
      <vt:lpstr>Proceduralno modelovanje</vt:lpstr>
      <vt:lpstr>Fraktalni algoritmi</vt:lpstr>
      <vt:lpstr>Renderovanje 3D objekata</vt:lpstr>
      <vt:lpstr>Renderovanje 3D objekata</vt:lpstr>
      <vt:lpstr>Renderovanje 3D objekata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Vektorska grafika</dc:title>
  <dc:creator>vlador</dc:creator>
  <cp:lastModifiedBy>vlador</cp:lastModifiedBy>
  <cp:revision>71</cp:revision>
  <dcterms:created xsi:type="dcterms:W3CDTF">2014-10-15T13:02:57Z</dcterms:created>
  <dcterms:modified xsi:type="dcterms:W3CDTF">2015-11-16T11:32:40Z</dcterms:modified>
</cp:coreProperties>
</file>