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tags/tag3.xml" ContentType="application/vnd.openxmlformats-officedocument.presentationml.tags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Default Extension="tiff" ContentType="image/tiff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wmf" ContentType="image/x-wmf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1"/>
  </p:notes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72" r:id="rId11"/>
    <p:sldId id="273" r:id="rId12"/>
    <p:sldId id="266" r:id="rId13"/>
    <p:sldId id="265" r:id="rId14"/>
    <p:sldId id="267" r:id="rId15"/>
    <p:sldId id="268" r:id="rId16"/>
    <p:sldId id="269" r:id="rId17"/>
    <p:sldId id="270" r:id="rId18"/>
    <p:sldId id="271" r:id="rId19"/>
    <p:sldId id="275" r:id="rId20"/>
    <p:sldId id="277" r:id="rId21"/>
    <p:sldId id="278" r:id="rId22"/>
    <p:sldId id="276" r:id="rId23"/>
    <p:sldId id="279" r:id="rId24"/>
    <p:sldId id="280" r:id="rId25"/>
    <p:sldId id="281" r:id="rId26"/>
    <p:sldId id="284" r:id="rId27"/>
    <p:sldId id="282" r:id="rId28"/>
    <p:sldId id="283" r:id="rId29"/>
    <p:sldId id="321" r:id="rId30"/>
    <p:sldId id="322" r:id="rId31"/>
    <p:sldId id="323" r:id="rId32"/>
    <p:sldId id="297" r:id="rId33"/>
    <p:sldId id="29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9" r:id="rId42"/>
    <p:sldId id="301" r:id="rId43"/>
    <p:sldId id="302" r:id="rId44"/>
    <p:sldId id="303" r:id="rId45"/>
    <p:sldId id="304" r:id="rId46"/>
    <p:sldId id="305" r:id="rId47"/>
    <p:sldId id="306" r:id="rId48"/>
    <p:sldId id="300" r:id="rId49"/>
    <p:sldId id="307" r:id="rId50"/>
    <p:sldId id="308" r:id="rId51"/>
    <p:sldId id="309" r:id="rId52"/>
    <p:sldId id="310" r:id="rId53"/>
    <p:sldId id="311" r:id="rId54"/>
    <p:sldId id="312" r:id="rId55"/>
    <p:sldId id="313" r:id="rId56"/>
    <p:sldId id="314" r:id="rId57"/>
    <p:sldId id="315" r:id="rId58"/>
    <p:sldId id="324" r:id="rId59"/>
    <p:sldId id="316" r:id="rId60"/>
    <p:sldId id="317" r:id="rId61"/>
    <p:sldId id="318" r:id="rId62"/>
    <p:sldId id="319" r:id="rId63"/>
    <p:sldId id="320" r:id="rId64"/>
    <p:sldId id="325" r:id="rId65"/>
    <p:sldId id="326" r:id="rId66"/>
    <p:sldId id="327" r:id="rId67"/>
    <p:sldId id="329" r:id="rId68"/>
    <p:sldId id="328" r:id="rId69"/>
    <p:sldId id="330" r:id="rId7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88257" autoAdjust="0"/>
  </p:normalViewPr>
  <p:slideViewPr>
    <p:cSldViewPr>
      <p:cViewPr varScale="1">
        <p:scale>
          <a:sx n="90" d="100"/>
          <a:sy n="90" d="100"/>
        </p:scale>
        <p:origin x="-96" y="-2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wmf"/><Relationship Id="rId1" Type="http://schemas.openxmlformats.org/officeDocument/2006/relationships/image" Target="../media/image116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8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1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3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7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wmf"/><Relationship Id="rId1" Type="http://schemas.openxmlformats.org/officeDocument/2006/relationships/image" Target="../media/image108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wmf"/><Relationship Id="rId2" Type="http://schemas.openxmlformats.org/officeDocument/2006/relationships/image" Target="../media/image114.wmf"/><Relationship Id="rId1" Type="http://schemas.openxmlformats.org/officeDocument/2006/relationships/image" Target="../media/image11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39D182-6241-4CED-B6C9-69BCB3AEC9F8}" type="datetimeFigureOut">
              <a:rPr lang="en-US" smtClean="0"/>
              <a:pPr/>
              <a:t>12/14/2015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DB3760-50B2-423C-9126-2A59C8CE334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r-Latn-BA" smtClean="0"/>
              <a:t>Donja slika ima loš kontrast</a:t>
            </a:r>
            <a:r>
              <a:rPr lang="sr-Latn-BA" baseline="0" smtClean="0"/>
              <a:t>. Ekspozicija je OK, ali vjerovatno je bilo premalo svjetla na raspolaganju. Ipak, slika se može digitalno popraviti kao što ćemo vidjeti.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B3760-50B2-423C-9126-2A59C8CE3349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mtClean="0"/>
              <a:t>G</a:t>
            </a:r>
            <a:r>
              <a:rPr lang="sr-Latn-RS" smtClean="0"/>
              <a:t>amma = 0,5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B3760-50B2-423C-9126-2A59C8CE3349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mtClean="0"/>
              <a:t>G</a:t>
            </a:r>
            <a:r>
              <a:rPr lang="sr-Latn-RS" smtClean="0"/>
              <a:t>amma = 0,5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B3760-50B2-423C-9126-2A59C8CE3349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5FF5E67-049F-4815-8B5C-40F2EEF6D419}" type="slidenum">
              <a:rPr lang="en-US"/>
              <a:pPr/>
              <a:t>35</a:t>
            </a:fld>
            <a:endParaRPr lang="en-US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200025" y="382588"/>
            <a:ext cx="7264400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ones, divide by 9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D08199C-408F-4F77-A6F5-C32AA62D2E6A}" type="slidenum">
              <a:rPr lang="en-US"/>
              <a:pPr/>
              <a:t>36</a:t>
            </a:fld>
            <a:endParaRPr lang="en-US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200025" y="382588"/>
            <a:ext cx="7264400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ones, divide by 9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9443850-9CA9-40E3-B039-B96E777A4253}" type="slidenum">
              <a:rPr lang="en-US"/>
              <a:pPr/>
              <a:t>37</a:t>
            </a:fld>
            <a:endParaRPr lang="en-US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200025" y="382588"/>
            <a:ext cx="7264400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ones, divide by 9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7E834BA-7B81-4EEA-A15F-CCD97A72283A}" type="slidenum">
              <a:rPr lang="en-US"/>
              <a:pPr/>
              <a:t>38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200025" y="382588"/>
            <a:ext cx="7264400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ones, divide by 9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B5A4A64-073C-4E44-98A5-935EC6B9030E}" type="slidenum">
              <a:rPr lang="en-US"/>
              <a:pPr/>
              <a:t>39</a:t>
            </a:fld>
            <a:endParaRPr lang="en-US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200025" y="382588"/>
            <a:ext cx="7264400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ones, divide by 9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64A5A3A-1ADB-4166-BD84-3A4B9A81656A}" type="slidenum">
              <a:rPr lang="en-US"/>
              <a:pPr/>
              <a:t>40</a:t>
            </a:fld>
            <a:endParaRPr 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200025" y="382588"/>
            <a:ext cx="7264400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ones, divide by 9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5E0F7BB-7DD9-4426-BBA9-EB7E367AA5EB}" type="slidenum">
              <a:rPr lang="en-US"/>
              <a:pPr/>
              <a:t>41</a:t>
            </a:fld>
            <a:endParaRPr lang="en-US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sr-Latn-C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09253DE-1D5A-4761-BC66-4756B93106D0}" type="slidenum">
              <a:rPr lang="en-US"/>
              <a:pPr/>
              <a:t>42</a:t>
            </a:fld>
            <a:endParaRPr lang="en-US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sr-Latn-C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r-Latn-BA" smtClean="0"/>
              <a:t>Dinamički opseg svjetlina piksela u</a:t>
            </a:r>
            <a:r>
              <a:rPr lang="sr-Latn-BA" baseline="0" smtClean="0"/>
              <a:t> prirodi je mnogo veći od dinamičkog opsega filma, odnosno, senzora u digitalnom fotoaparatu. Kao rezultat dobijamo slike koje su loše eksponirane i/ili sa slabim kontrastom.</a:t>
            </a:r>
          </a:p>
          <a:p>
            <a:r>
              <a:rPr lang="sr-Latn-BA" baseline="0" smtClean="0"/>
              <a:t>Histogram nam pomaže da uočimo probleme sa slikama pa i da neke od njih ispravimo digitalnom obradom.</a:t>
            </a:r>
          </a:p>
          <a:p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B3760-50B2-423C-9126-2A59C8CE3349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ABE994D-EDFC-4EDA-95A1-3D5BCD608317}" type="slidenum">
              <a:rPr lang="en-US"/>
              <a:pPr/>
              <a:t>43</a:t>
            </a:fld>
            <a:endParaRPr lang="en-US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sr-Latn-C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C989717-BBB3-4787-9953-A11302502FC6}" type="slidenum">
              <a:rPr lang="en-US"/>
              <a:pPr/>
              <a:t>44</a:t>
            </a:fld>
            <a:endParaRPr lang="en-US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sr-Latn-C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8CD3AED-C4FB-4209-AE29-A4E48D1C3D5F}" type="slidenum">
              <a:rPr lang="en-US"/>
              <a:pPr/>
              <a:t>45</a:t>
            </a:fld>
            <a:endParaRPr lang="en-US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sr-Latn-CS" smtClean="0">
                <a:latin typeface="Arial" charset="0"/>
                <a:cs typeface="Arial" charset="0"/>
              </a:rPr>
              <a:t>Obratiti</a:t>
            </a:r>
            <a:r>
              <a:rPr lang="sr-Latn-CS" baseline="0" smtClean="0">
                <a:latin typeface="Arial" charset="0"/>
                <a:cs typeface="Arial" charset="0"/>
              </a:rPr>
              <a:t> pažnju! Konvolucija zahtjeva rotiranje filtra (konvolucionog kernela) za 180 stepeni!</a:t>
            </a:r>
            <a:endParaRPr lang="sr-Latn-C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F2F0FAC-439B-4B7E-B9EE-DB1DB2692A5B}" type="slidenum">
              <a:rPr lang="en-US"/>
              <a:pPr/>
              <a:t>46</a:t>
            </a:fld>
            <a:endParaRPr 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sr-Latn-C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E73AE05-5125-4504-B132-3A2C55ED5695}" type="slidenum">
              <a:rPr lang="en-US"/>
              <a:pPr/>
              <a:t>47</a:t>
            </a:fld>
            <a:endParaRPr lang="en-US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sr-Latn-C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r-Latn-BA" smtClean="0"/>
              <a:t>Entropijsko filtriranje,</a:t>
            </a:r>
            <a:r>
              <a:rPr lang="sr-Latn-BA" baseline="0" smtClean="0"/>
              <a:t> normalizacija vrijednosti, podešavanje kontrasta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B3760-50B2-423C-9126-2A59C8CE3349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B3760-50B2-423C-9126-2A59C8CE3349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r-Latn-RS" smtClean="0"/>
              <a:t>Rezultat</a:t>
            </a:r>
            <a:r>
              <a:rPr lang="sr-Latn-RS" baseline="0" smtClean="0"/>
              <a:t> je i skaliran da bi stao na slajd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B3760-50B2-423C-9126-2A59C8CE3349}" type="slidenum">
              <a:rPr lang="en-US" smtClean="0"/>
              <a:pPr/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B3760-50B2-423C-9126-2A59C8CE3349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r-Latn-BA" smtClean="0"/>
              <a:t>Kontrast je poboljšan.</a:t>
            </a:r>
          </a:p>
          <a:p>
            <a:r>
              <a:rPr lang="sr-Latn-BA" smtClean="0"/>
              <a:t>gamma = 1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B3760-50B2-423C-9126-2A59C8CE3349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r-Latn-BA" smtClean="0"/>
              <a:t>Ovdje</a:t>
            </a:r>
            <a:r>
              <a:rPr lang="sr-Latn-BA" baseline="0" smtClean="0"/>
              <a:t> je kontrast smanjen.</a:t>
            </a:r>
          </a:p>
          <a:p>
            <a:r>
              <a:rPr lang="sr-Latn-BA" baseline="0" smtClean="0"/>
              <a:t>Opseg intenziteta [0, 0,2] se linearno preslikava u opseg [0,5, 1].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B3760-50B2-423C-9126-2A59C8CE3349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r-Latn-BA" smtClean="0"/>
              <a:t>Preslikava se [0, 1] u [0, 1], ali sa gamma=0,5.</a:t>
            </a:r>
          </a:p>
          <a:p>
            <a:endParaRPr lang="sr-Latn-BA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B3760-50B2-423C-9126-2A59C8CE3349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B3760-50B2-423C-9126-2A59C8CE3349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B3760-50B2-423C-9126-2A59C8CE3349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mtClean="0"/>
              <a:t>G</a:t>
            </a:r>
            <a:r>
              <a:rPr lang="sr-Latn-RS" smtClean="0"/>
              <a:t>amma = 2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B3760-50B2-423C-9126-2A59C8CE3349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16F35-A3E7-4BE8-966D-37D1643831FB}" type="datetimeFigureOut">
              <a:rPr lang="en-US" smtClean="0"/>
              <a:pPr/>
              <a:t>12/14/2015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6F3E5-6749-4CB5-A213-AAE1A54FA7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16F35-A3E7-4BE8-966D-37D1643831FB}" type="datetimeFigureOut">
              <a:rPr lang="en-US" smtClean="0"/>
              <a:pPr/>
              <a:t>12/14/2015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6F3E5-6749-4CB5-A213-AAE1A54FA7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16F35-A3E7-4BE8-966D-37D1643831FB}" type="datetimeFigureOut">
              <a:rPr lang="en-US" smtClean="0"/>
              <a:pPr/>
              <a:t>12/14/2015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6F3E5-6749-4CB5-A213-AAE1A54FA7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914400"/>
            <a:ext cx="7772400" cy="52578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1CAAAD7-7153-413A-9EB6-B6536BC678A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16F35-A3E7-4BE8-966D-37D1643831FB}" type="datetimeFigureOut">
              <a:rPr lang="en-US" smtClean="0"/>
              <a:pPr/>
              <a:t>12/14/2015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6F3E5-6749-4CB5-A213-AAE1A54FA7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16F35-A3E7-4BE8-966D-37D1643831FB}" type="datetimeFigureOut">
              <a:rPr lang="en-US" smtClean="0"/>
              <a:pPr/>
              <a:t>12/14/2015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6F3E5-6749-4CB5-A213-AAE1A54FA7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16F35-A3E7-4BE8-966D-37D1643831FB}" type="datetimeFigureOut">
              <a:rPr lang="en-US" smtClean="0"/>
              <a:pPr/>
              <a:t>12/14/2015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6F3E5-6749-4CB5-A213-AAE1A54FA7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16F35-A3E7-4BE8-966D-37D1643831FB}" type="datetimeFigureOut">
              <a:rPr lang="en-US" smtClean="0"/>
              <a:pPr/>
              <a:t>12/14/2015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6F3E5-6749-4CB5-A213-AAE1A54FA7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16F35-A3E7-4BE8-966D-37D1643831FB}" type="datetimeFigureOut">
              <a:rPr lang="en-US" smtClean="0"/>
              <a:pPr/>
              <a:t>12/14/2015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6F3E5-6749-4CB5-A213-AAE1A54FA7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16F35-A3E7-4BE8-966D-37D1643831FB}" type="datetimeFigureOut">
              <a:rPr lang="en-US" smtClean="0"/>
              <a:pPr/>
              <a:t>12/14/2015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6F3E5-6749-4CB5-A213-AAE1A54FA7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16F35-A3E7-4BE8-966D-37D1643831FB}" type="datetimeFigureOut">
              <a:rPr lang="en-US" smtClean="0"/>
              <a:pPr/>
              <a:t>12/14/2015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6F3E5-6749-4CB5-A213-AAE1A54FA7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16F35-A3E7-4BE8-966D-37D1643831FB}" type="datetimeFigureOut">
              <a:rPr lang="en-US" smtClean="0"/>
              <a:pPr/>
              <a:t>12/14/2015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6F3E5-6749-4CB5-A213-AAE1A54FA7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D16F35-A3E7-4BE8-966D-37D1643831FB}" type="datetimeFigureOut">
              <a:rPr lang="en-US" smtClean="0"/>
              <a:pPr/>
              <a:t>12/14/2015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56F3E5-6749-4CB5-A213-AAE1A54FA78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em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emf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5.png"/><Relationship Id="rId4" Type="http://schemas.openxmlformats.org/officeDocument/2006/relationships/oleObject" Target="../embeddings/oleObject3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wmf"/><Relationship Id="rId5" Type="http://schemas.openxmlformats.org/officeDocument/2006/relationships/image" Target="../media/image28.wmf"/><Relationship Id="rId4" Type="http://schemas.openxmlformats.org/officeDocument/2006/relationships/image" Target="../media/image27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9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emf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emf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tiff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emf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18" Type="http://schemas.openxmlformats.org/officeDocument/2006/relationships/image" Target="../media/image7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17" Type="http://schemas.openxmlformats.org/officeDocument/2006/relationships/image" Target="../media/image76.png"/><Relationship Id="rId2" Type="http://schemas.openxmlformats.org/officeDocument/2006/relationships/image" Target="../media/image61.jpeg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5" Type="http://schemas.openxmlformats.org/officeDocument/2006/relationships/image" Target="../media/image74.png"/><Relationship Id="rId10" Type="http://schemas.openxmlformats.org/officeDocument/2006/relationships/image" Target="../media/image69.wmf"/><Relationship Id="rId4" Type="http://schemas.openxmlformats.org/officeDocument/2006/relationships/image" Target="../media/image63.png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notesSlide" Target="../notesSlides/notesSlide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oleObject" Target="../embeddings/oleObject5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81.png"/><Relationship Id="rId4" Type="http://schemas.openxmlformats.org/officeDocument/2006/relationships/image" Target="../media/image8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88.png"/><Relationship Id="rId5" Type="http://schemas.openxmlformats.org/officeDocument/2006/relationships/image" Target="../media/image81.png"/><Relationship Id="rId4" Type="http://schemas.openxmlformats.org/officeDocument/2006/relationships/image" Target="../media/image8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tiff"/><Relationship Id="rId2" Type="http://schemas.openxmlformats.org/officeDocument/2006/relationships/image" Target="../media/image93.tif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w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0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.png"/><Relationship Id="rId4" Type="http://schemas.openxmlformats.org/officeDocument/2006/relationships/oleObject" Target="../embeddings/oleObject1.bin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8.vml"/><Relationship Id="rId4" Type="http://schemas.openxmlformats.org/officeDocument/2006/relationships/oleObject" Target="../embeddings/oleObject9.bin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oleObject" Target="../embeddings/oleObject12.bin"/><Relationship Id="rId4" Type="http://schemas.openxmlformats.org/officeDocument/2006/relationships/oleObject" Target="../embeddings/oleObject11.bin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oleObject" Target="../embeddings/oleObject14.bin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1.vml"/><Relationship Id="rId5" Type="http://schemas.openxmlformats.org/officeDocument/2006/relationships/oleObject" Target="../embeddings/oleObject15.bin"/><Relationship Id="rId4" Type="http://schemas.openxmlformats.org/officeDocument/2006/relationships/image" Target="../media/image12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2.vml"/><Relationship Id="rId5" Type="http://schemas.openxmlformats.org/officeDocument/2006/relationships/oleObject" Target="../embeddings/oleObject16.bin"/><Relationship Id="rId4" Type="http://schemas.openxmlformats.org/officeDocument/2006/relationships/image" Target="../media/image12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125.tiff"/><Relationship Id="rId4" Type="http://schemas.openxmlformats.org/officeDocument/2006/relationships/image" Target="../media/image124.tif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27.tiff"/><Relationship Id="rId5" Type="http://schemas.openxmlformats.org/officeDocument/2006/relationships/image" Target="../media/image124.tiff"/><Relationship Id="rId4" Type="http://schemas.openxmlformats.org/officeDocument/2006/relationships/oleObject" Target="../embeddings/oleObject18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Obrada bitmap slika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mtClean="0"/>
              <a:t>Multimediji</a:t>
            </a:r>
          </a:p>
          <a:p>
            <a:r>
              <a:rPr lang="en-US" smtClean="0"/>
              <a:t>Tehnolo</a:t>
            </a:r>
            <a:r>
              <a:rPr lang="sr-Latn-BA" smtClean="0"/>
              <a:t>ški fakultet</a:t>
            </a:r>
          </a:p>
          <a:p>
            <a:r>
              <a:rPr lang="sr-Latn-BA" smtClean="0"/>
              <a:t>Univerzitet u Banjoj Luci</a:t>
            </a:r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Ugra</a:t>
            </a:r>
            <a:r>
              <a:rPr lang="sr-Latn-RS" smtClean="0"/>
              <a:t>đen u softver kamere</a:t>
            </a:r>
            <a:endParaRPr lang="en-GB"/>
          </a:p>
        </p:txBody>
      </p:sp>
      <p:pic>
        <p:nvPicPr>
          <p:cNvPr id="6" name="Content Placeholder 5" descr="Canon_histogram_DCM124.shoot_basics.camera_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1500174"/>
            <a:ext cx="7500990" cy="4992462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smtClean="0"/>
              <a:t>Histogram u GIMP-u</a:t>
            </a:r>
            <a:endParaRPr lang="en-GB"/>
          </a:p>
        </p:txBody>
      </p:sp>
      <p:pic>
        <p:nvPicPr>
          <p:cNvPr id="4" name="Content Placeholder 3" descr="gimp_his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1643050"/>
            <a:ext cx="7768229" cy="5214950"/>
          </a:xfrm>
        </p:spPr>
      </p:pic>
      <p:sp>
        <p:nvSpPr>
          <p:cNvPr id="5" name="TextBox 4"/>
          <p:cNvSpPr txBox="1"/>
          <p:nvPr/>
        </p:nvSpPr>
        <p:spPr>
          <a:xfrm>
            <a:off x="714348" y="1214422"/>
            <a:ext cx="171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mtClean="0"/>
              <a:t>Colors &gt; Levels</a:t>
            </a:r>
            <a:endParaRPr lang="en-GB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BA" smtClean="0"/>
              <a:t>Primjeri histograma</a:t>
            </a:r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3713872"/>
            <a:ext cx="3811200" cy="2858400"/>
          </a:xfrm>
          <a:prstGeom prst="rect">
            <a:avLst/>
          </a:prstGeom>
          <a:noFill/>
        </p:spPr>
      </p:pic>
      <p:pic>
        <p:nvPicPr>
          <p:cNvPr id="2253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1604" y="3713872"/>
            <a:ext cx="2225676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1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24" y="1285860"/>
            <a:ext cx="3583383" cy="2143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2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9124" y="1000108"/>
            <a:ext cx="3811200" cy="285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BA" smtClean="0"/>
              <a:t>Primjeri histograma</a:t>
            </a:r>
            <a:endParaRPr lang="en-US"/>
          </a:p>
        </p:txBody>
      </p:sp>
      <p:pic>
        <p:nvPicPr>
          <p:cNvPr id="21524" name="Picture 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142984"/>
            <a:ext cx="3600000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29" name="Picture 2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1285860"/>
            <a:ext cx="3496474" cy="23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34" name="Picture 3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3929066"/>
            <a:ext cx="3523605" cy="23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35" name="Picture 3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6314" y="3786190"/>
            <a:ext cx="3600000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BA" smtClean="0"/>
              <a:t>Transformacije histograma</a:t>
            </a:r>
            <a:endParaRPr lang="en-US"/>
          </a:p>
        </p:txBody>
      </p:sp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6627" name="Object 3"/>
          <p:cNvGraphicFramePr>
            <a:graphicFrameLocks noChangeAspect="1"/>
          </p:cNvGraphicFramePr>
          <p:nvPr/>
        </p:nvGraphicFramePr>
        <p:xfrm>
          <a:off x="1571604" y="1714488"/>
          <a:ext cx="6113304" cy="1714496"/>
        </p:xfrm>
        <a:graphic>
          <a:graphicData uri="http://schemas.openxmlformats.org/presentationml/2006/ole">
            <p:oleObj spid="_x0000_s26627" name="Equation" r:id="rId4" imgW="3365500" imgH="939800" progId="Equation.DSMT4">
              <p:embed/>
            </p:oleObj>
          </a:graphicData>
        </a:graphic>
      </p:graphicFrame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4931" y="4000504"/>
            <a:ext cx="7168969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BA" smtClean="0"/>
              <a:t>Razvlačenje histograma</a:t>
            </a:r>
            <a:endParaRPr lang="en-US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28786" y="1285860"/>
            <a:ext cx="2439987" cy="281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>
            <a:grayscl/>
          </a:blip>
          <a:srcRect/>
          <a:stretch>
            <a:fillRect/>
          </a:stretch>
        </p:blipFill>
        <p:spPr bwMode="auto">
          <a:xfrm>
            <a:off x="4357686" y="1641460"/>
            <a:ext cx="3146425" cy="236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25633" y="3857628"/>
            <a:ext cx="2439987" cy="281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6" cstate="print">
            <a:grayscl/>
          </a:blip>
          <a:srcRect/>
          <a:stretch>
            <a:fillRect/>
          </a:stretch>
        </p:blipFill>
        <p:spPr bwMode="auto">
          <a:xfrm>
            <a:off x="4354533" y="4241803"/>
            <a:ext cx="3146425" cy="236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BA" smtClean="0"/>
              <a:t>Isticanje detalja</a:t>
            </a:r>
            <a:endParaRPr 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1357298"/>
            <a:ext cx="2948020" cy="280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1500174"/>
            <a:ext cx="3600000" cy="2700000"/>
          </a:xfrm>
          <a:prstGeom prst="rect">
            <a:avLst/>
          </a:prstGeom>
          <a:noFill/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72462" y="4158000"/>
            <a:ext cx="3600000" cy="2700000"/>
          </a:xfrm>
          <a:prstGeom prst="rect">
            <a:avLst/>
          </a:prstGeom>
          <a:noFill/>
        </p:spPr>
      </p:pic>
      <p:pic>
        <p:nvPicPr>
          <p:cNvPr id="29706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32738" y="4143380"/>
            <a:ext cx="2340000" cy="23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BA" smtClean="0"/>
              <a:t>Nelinearno preslikavanje</a:t>
            </a:r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8623" y="1857364"/>
            <a:ext cx="4762533" cy="3571900"/>
          </a:xfrm>
          <a:prstGeom prst="rect">
            <a:avLst/>
          </a:prstGeom>
          <a:noFill/>
        </p:spPr>
      </p:pic>
      <p:pic>
        <p:nvPicPr>
          <p:cNvPr id="3072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818" y="1928802"/>
            <a:ext cx="3357586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BA" smtClean="0"/>
              <a:t>Negativ</a:t>
            </a:r>
            <a:endParaRPr lang="en-US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1285860"/>
            <a:ext cx="2936109" cy="279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grayscl/>
          </a:blip>
          <a:srcRect/>
          <a:stretch>
            <a:fillRect/>
          </a:stretch>
        </p:blipFill>
        <p:spPr bwMode="auto">
          <a:xfrm>
            <a:off x="4320214" y="1400160"/>
            <a:ext cx="3609371" cy="2723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1748" name="Object 4"/>
          <p:cNvGraphicFramePr>
            <a:graphicFrameLocks noChangeAspect="1"/>
          </p:cNvGraphicFramePr>
          <p:nvPr/>
        </p:nvGraphicFramePr>
        <p:xfrm>
          <a:off x="0" y="3000372"/>
          <a:ext cx="1787525" cy="1601788"/>
        </p:xfrm>
        <a:graphic>
          <a:graphicData uri="http://schemas.openxmlformats.org/presentationml/2006/ole">
            <p:oleObj spid="_x0000_s31748" r:id="rId5" imgW="2232000" imgH="2003400" progId="">
              <p:embed/>
            </p:oleObj>
          </a:graphicData>
        </a:graphic>
      </p:graphicFrame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14480" y="3616310"/>
            <a:ext cx="2936109" cy="279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grayscl/>
          </a:blip>
          <a:srcRect/>
          <a:stretch>
            <a:fillRect/>
          </a:stretch>
        </p:blipFill>
        <p:spPr bwMode="auto">
          <a:xfrm>
            <a:off x="4320214" y="3708384"/>
            <a:ext cx="3609372" cy="2721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smtClean="0"/>
              <a:t>Slike u boji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757362"/>
          </a:xfrm>
        </p:spPr>
        <p:txBody>
          <a:bodyPr>
            <a:normAutofit/>
          </a:bodyPr>
          <a:lstStyle/>
          <a:p>
            <a:r>
              <a:rPr lang="sr-Latn-RS" smtClean="0"/>
              <a:t>Histogrami pojedinih komponenata RGB kolor-modela</a:t>
            </a:r>
          </a:p>
        </p:txBody>
      </p:sp>
      <p:pic>
        <p:nvPicPr>
          <p:cNvPr id="5" name="Picture 4" descr="zebr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6" y="2786058"/>
            <a:ext cx="2223840" cy="3357562"/>
          </a:xfrm>
          <a:prstGeom prst="rect">
            <a:avLst/>
          </a:prstGeom>
        </p:spPr>
      </p:pic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2656686"/>
            <a:ext cx="2764800" cy="207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4810" y="4714884"/>
            <a:ext cx="2764800" cy="207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29256" y="2657635"/>
            <a:ext cx="2762269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BA" smtClean="0"/>
              <a:t>Osnovni koncepti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r-Latn-BA" smtClean="0"/>
              <a:t>Za bitmap sliku se u memoriji čuvaju vrijednosti svakog piksela</a:t>
            </a:r>
          </a:p>
          <a:p>
            <a:r>
              <a:rPr lang="sr-Latn-BA" smtClean="0"/>
              <a:t>Obrada slike je zasnovana na mijenjanju vrijednosti piksela</a:t>
            </a:r>
          </a:p>
          <a:p>
            <a:r>
              <a:rPr lang="sr-Latn-BA" smtClean="0"/>
              <a:t>Cilj obrade bitmap slike može biti:</a:t>
            </a:r>
          </a:p>
          <a:p>
            <a:pPr lvl="1"/>
            <a:r>
              <a:rPr lang="sr-Latn-BA" smtClean="0"/>
              <a:t>Popravljanje kvaliteta slike</a:t>
            </a:r>
          </a:p>
          <a:p>
            <a:pPr lvl="1"/>
            <a:r>
              <a:rPr lang="sr-Latn-BA" smtClean="0"/>
              <a:t>Izmjena sadržaja slike</a:t>
            </a:r>
          </a:p>
          <a:p>
            <a:pPr lvl="1"/>
            <a:r>
              <a:rPr lang="sr-Latn-BA" smtClean="0"/>
              <a:t>Kreiranje nove slike koja ne postoji u stvarnom svijetu</a:t>
            </a:r>
            <a:endParaRPr lang="sr-Latn-BA"/>
          </a:p>
          <a:p>
            <a:r>
              <a:rPr lang="sr-Latn-BA" smtClean="0"/>
              <a:t>Za obradu se koristi specijalizovani softver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smtClean="0"/>
              <a:t>Poboljšanje kontrasta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smtClean="0"/>
              <a:t>RGB, CMYK kolor modeli </a:t>
            </a:r>
          </a:p>
          <a:p>
            <a:pPr lvl="1"/>
            <a:r>
              <a:rPr lang="sr-Latn-RS" smtClean="0"/>
              <a:t>podešavanje pojedinačnih komponenata</a:t>
            </a:r>
          </a:p>
          <a:p>
            <a:endParaRPr lang="en-GB"/>
          </a:p>
        </p:txBody>
      </p:sp>
      <p:pic>
        <p:nvPicPr>
          <p:cNvPr id="4" name="Picture 3" descr="zeb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0100" y="2928934"/>
            <a:ext cx="2223840" cy="3357562"/>
          </a:xfrm>
          <a:prstGeom prst="rect">
            <a:avLst/>
          </a:prstGeom>
        </p:spPr>
      </p:pic>
      <p:pic>
        <p:nvPicPr>
          <p:cNvPr id="5" name="Picture 4" descr="zebra_poboljsan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43306" y="2928934"/>
            <a:ext cx="2224660" cy="3358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15074" y="2928934"/>
            <a:ext cx="25003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mtClean="0"/>
              <a:t>Opseg [0, 0,35] je linearno preslikan u opseg [0, 1].</a:t>
            </a:r>
          </a:p>
          <a:p>
            <a:r>
              <a:rPr lang="sr-Latn-RS" smtClean="0"/>
              <a:t>Intenziteti piksela veći od 0,35 su preslikani u 1.</a:t>
            </a:r>
            <a:endParaRPr lang="en-GB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smtClean="0"/>
              <a:t>Specijalni efekti</a:t>
            </a:r>
            <a:endParaRPr lang="en-GB"/>
          </a:p>
        </p:txBody>
      </p:sp>
      <p:pic>
        <p:nvPicPr>
          <p:cNvPr id="4" name="Content Placeholder 3" descr="slon_aw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1571612"/>
            <a:ext cx="3286148" cy="4961439"/>
          </a:xfrm>
        </p:spPr>
      </p:pic>
      <p:sp>
        <p:nvSpPr>
          <p:cNvPr id="5" name="TextBox 4"/>
          <p:cNvSpPr txBox="1"/>
          <p:nvPr/>
        </p:nvSpPr>
        <p:spPr>
          <a:xfrm>
            <a:off x="4429124" y="1643050"/>
            <a:ext cx="40719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mtClean="0"/>
              <a:t>Transformacije pojedinačnih kolor kanala.</a:t>
            </a:r>
          </a:p>
          <a:p>
            <a:r>
              <a:rPr lang="sr-Latn-RS" smtClean="0"/>
              <a:t>Npr. za sliku lijevo gore:</a:t>
            </a:r>
          </a:p>
          <a:p>
            <a:r>
              <a:rPr lang="sr-Latn-RS" smtClean="0"/>
              <a:t>R: [0, 1] -&gt; [1, 0,2] gamma = 4,90</a:t>
            </a:r>
          </a:p>
          <a:p>
            <a:r>
              <a:rPr lang="sr-Latn-RS" smtClean="0"/>
              <a:t>G: [0, 0,38] -&gt; [0, 1] gamma = 4</a:t>
            </a:r>
          </a:p>
          <a:p>
            <a:r>
              <a:rPr lang="sr-Latn-RS" smtClean="0"/>
              <a:t>B: [0, 0,4] -&gt; [0,7, 0,4] gamma = 1,70</a:t>
            </a:r>
          </a:p>
          <a:p>
            <a:endParaRPr lang="en-GB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smtClean="0"/>
              <a:t>Slike u boji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757362"/>
          </a:xfrm>
        </p:spPr>
        <p:txBody>
          <a:bodyPr>
            <a:normAutofit/>
          </a:bodyPr>
          <a:lstStyle/>
          <a:p>
            <a:r>
              <a:rPr lang="sr-Latn-RS" smtClean="0"/>
              <a:t>HSV/I/L kolor model </a:t>
            </a:r>
          </a:p>
          <a:p>
            <a:pPr lvl="1"/>
            <a:r>
              <a:rPr lang="sr-Latn-RS" smtClean="0"/>
              <a:t>podešavanje V/I/L komponente</a:t>
            </a:r>
            <a:endParaRPr lang="en-GB"/>
          </a:p>
        </p:txBody>
      </p:sp>
      <p:pic>
        <p:nvPicPr>
          <p:cNvPr id="5" name="Picture 4" descr="zebr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2857496"/>
            <a:ext cx="2223840" cy="3357562"/>
          </a:xfrm>
          <a:prstGeom prst="rect">
            <a:avLst/>
          </a:prstGeom>
        </p:spPr>
      </p:pic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3357562"/>
            <a:ext cx="3143253" cy="2357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 descr="zebra_hsv_poboljsan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29388" y="2857496"/>
            <a:ext cx="2224439" cy="3358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86182" y="5857892"/>
            <a:ext cx="185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mtClean="0"/>
              <a:t>[0, 0,4] -&gt; [0, 1]</a:t>
            </a:r>
            <a:endParaRPr lang="en-GB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smtClean="0"/>
              <a:t>Korekcije tonskog opsega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smtClean="0"/>
              <a:t>Presvijetla slika</a:t>
            </a:r>
            <a:endParaRPr lang="en-GB"/>
          </a:p>
        </p:txBody>
      </p:sp>
      <p:pic>
        <p:nvPicPr>
          <p:cNvPr id="4" name="Picture 3" descr="Fig0635(middle_row_left_chalk )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2571744"/>
            <a:ext cx="2857496" cy="2857496"/>
          </a:xfrm>
          <a:prstGeom prst="rect">
            <a:avLst/>
          </a:prstGeom>
        </p:spPr>
      </p:pic>
      <p:pic>
        <p:nvPicPr>
          <p:cNvPr id="5" name="Picture 4" descr="kred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29322" y="2571744"/>
            <a:ext cx="2857496" cy="2857496"/>
          </a:xfrm>
          <a:prstGeom prst="rect">
            <a:avLst/>
          </a:prstGeom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8926" y="2214554"/>
            <a:ext cx="2952752" cy="2214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6" cstate="print">
            <a:lum bright="-6000" contrast="36000"/>
          </a:blip>
          <a:srcRect/>
          <a:stretch>
            <a:fillRect/>
          </a:stretch>
        </p:blipFill>
        <p:spPr bwMode="auto">
          <a:xfrm>
            <a:off x="3857620" y="4572008"/>
            <a:ext cx="1146175" cy="129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smtClean="0"/>
              <a:t>Korekcije tonskog opsega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smtClean="0"/>
              <a:t>Pretamna slika</a:t>
            </a:r>
            <a:endParaRPr lang="en-GB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2143116"/>
            <a:ext cx="2857520" cy="2143140"/>
          </a:xfrm>
          <a:prstGeom prst="rect">
            <a:avLst/>
          </a:prstGeom>
          <a:noFill/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4" cstate="print">
            <a:lum bright="-6000" contrast="36000"/>
          </a:blip>
          <a:srcRect/>
          <a:stretch>
            <a:fillRect/>
          </a:stretch>
        </p:blipFill>
        <p:spPr bwMode="auto">
          <a:xfrm>
            <a:off x="3857620" y="4429132"/>
            <a:ext cx="1120775" cy="125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Fig0635(bottom_left_stream)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7158" y="2857496"/>
            <a:ext cx="2428892" cy="2428892"/>
          </a:xfrm>
          <a:prstGeom prst="rect">
            <a:avLst/>
          </a:prstGeom>
        </p:spPr>
      </p:pic>
      <p:pic>
        <p:nvPicPr>
          <p:cNvPr id="12" name="Picture 11" descr="potok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15074" y="2857496"/>
            <a:ext cx="2430000" cy="2430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smtClean="0"/>
              <a:t>Korekcije tonskog opsega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smtClean="0"/>
              <a:t>Slab kontrast</a:t>
            </a:r>
            <a:endParaRPr lang="en-GB"/>
          </a:p>
        </p:txBody>
      </p:sp>
      <p:pic>
        <p:nvPicPr>
          <p:cNvPr id="8" name="Picture 7" descr="Fig0635(top_ left_flower)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2786058"/>
            <a:ext cx="2428892" cy="2428892"/>
          </a:xfrm>
          <a:prstGeom prst="rect">
            <a:avLst/>
          </a:prstGeom>
        </p:spPr>
      </p:pic>
      <p:pic>
        <p:nvPicPr>
          <p:cNvPr id="9" name="Picture 8" descr="cvijec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72198" y="2784950"/>
            <a:ext cx="2430000" cy="2430000"/>
          </a:xfrm>
          <a:prstGeom prst="rect">
            <a:avLst/>
          </a:prstGeom>
        </p:spPr>
      </p:pic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802" y="2928934"/>
            <a:ext cx="2857520" cy="21431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smtClean="0"/>
              <a:t>Korekcija tonskog opsega u GIMP-u</a:t>
            </a:r>
            <a:endParaRPr lang="en-GB"/>
          </a:p>
        </p:txBody>
      </p:sp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457200" y="1181385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smtClean="0"/>
              <a:t>Colors &gt; Curves</a:t>
            </a:r>
            <a:endParaRPr lang="en-GB" sz="2400"/>
          </a:p>
        </p:txBody>
      </p:sp>
      <p:pic>
        <p:nvPicPr>
          <p:cNvPr id="48130" name="Picture 2" descr="C:\Users\RAC1\Documents\docs\Teaching\mms\predavanja 2014\materijal\cvijece_gim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458" y="1643049"/>
            <a:ext cx="7767194" cy="51848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smtClean="0"/>
              <a:t>Korekcija balansa boja u CMYK kolor prostoru</a:t>
            </a:r>
            <a:endParaRPr lang="en-GB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643050"/>
            <a:ext cx="1166813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35254" y="1641463"/>
            <a:ext cx="1125538" cy="147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4" y="1641463"/>
            <a:ext cx="1152525" cy="148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0804" y="1641463"/>
            <a:ext cx="1177925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Picture 6"/>
          <p:cNvPicPr>
            <a:picLocks noChangeAspect="1" noChangeArrowheads="1"/>
          </p:cNvPicPr>
          <p:nvPr/>
        </p:nvPicPr>
        <p:blipFill>
          <a:blip r:embed="rId6" cstate="print">
            <a:lum bright="-6000" contrast="42000"/>
          </a:blip>
          <a:srcRect/>
          <a:stretch>
            <a:fillRect/>
          </a:stretch>
        </p:blipFill>
        <p:spPr bwMode="auto">
          <a:xfrm>
            <a:off x="2857504" y="3162288"/>
            <a:ext cx="709613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Picture 7"/>
          <p:cNvPicPr>
            <a:picLocks noChangeAspect="1" noChangeArrowheads="1"/>
          </p:cNvPicPr>
          <p:nvPr/>
        </p:nvPicPr>
        <p:blipFill>
          <a:blip r:embed="rId7" cstate="print">
            <a:lum contrast="12000"/>
          </a:blip>
          <a:srcRect/>
          <a:stretch>
            <a:fillRect/>
          </a:stretch>
        </p:blipFill>
        <p:spPr bwMode="auto">
          <a:xfrm>
            <a:off x="4114804" y="3162288"/>
            <a:ext cx="741363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2" name="Picture 8"/>
          <p:cNvPicPr>
            <a:picLocks noChangeAspect="1" noChangeArrowheads="1"/>
          </p:cNvPicPr>
          <p:nvPr/>
        </p:nvPicPr>
        <p:blipFill>
          <a:blip r:embed="rId8" cstate="print">
            <a:lum contrast="18000"/>
          </a:blip>
          <a:srcRect/>
          <a:stretch>
            <a:fillRect/>
          </a:stretch>
        </p:blipFill>
        <p:spPr bwMode="auto">
          <a:xfrm>
            <a:off x="5332417" y="3162288"/>
            <a:ext cx="808037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3" name="Picture 9"/>
          <p:cNvPicPr>
            <a:picLocks noChangeAspect="1" noChangeArrowheads="1"/>
          </p:cNvPicPr>
          <p:nvPr/>
        </p:nvPicPr>
        <p:blipFill>
          <a:blip r:embed="rId9" cstate="print">
            <a:lum bright="-6000" contrast="24000"/>
          </a:blip>
          <a:srcRect/>
          <a:stretch>
            <a:fillRect/>
          </a:stretch>
        </p:blipFill>
        <p:spPr bwMode="auto">
          <a:xfrm>
            <a:off x="6629404" y="3173400"/>
            <a:ext cx="771525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4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143504" y="1643050"/>
            <a:ext cx="1152525" cy="149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5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657479" y="4214818"/>
            <a:ext cx="1114425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6" name="Picture 1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886204" y="4214818"/>
            <a:ext cx="1146175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7" name="Picture 1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143504" y="4214818"/>
            <a:ext cx="1152525" cy="148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8" name="Picture 1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400804" y="4214818"/>
            <a:ext cx="1155700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9" name="Picture 15"/>
          <p:cNvPicPr>
            <a:picLocks noChangeAspect="1" noChangeArrowheads="1"/>
          </p:cNvPicPr>
          <p:nvPr/>
        </p:nvPicPr>
        <p:blipFill>
          <a:blip r:embed="rId15" cstate="print">
            <a:lum contrast="36000"/>
          </a:blip>
          <a:srcRect/>
          <a:stretch>
            <a:fillRect/>
          </a:stretch>
        </p:blipFill>
        <p:spPr bwMode="auto">
          <a:xfrm>
            <a:off x="2857504" y="5753105"/>
            <a:ext cx="709613" cy="76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20" name="Picture 16"/>
          <p:cNvPicPr>
            <a:picLocks noChangeAspect="1" noChangeArrowheads="1"/>
          </p:cNvPicPr>
          <p:nvPr/>
        </p:nvPicPr>
        <p:blipFill>
          <a:blip r:embed="rId16" cstate="print">
            <a:lum bright="-6000" contrast="24000"/>
          </a:blip>
          <a:srcRect/>
          <a:stretch>
            <a:fillRect/>
          </a:stretch>
        </p:blipFill>
        <p:spPr bwMode="auto">
          <a:xfrm>
            <a:off x="4106867" y="5753105"/>
            <a:ext cx="735012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21" name="Picture 17"/>
          <p:cNvPicPr>
            <a:picLocks noChangeAspect="1" noChangeArrowheads="1"/>
          </p:cNvPicPr>
          <p:nvPr/>
        </p:nvPicPr>
        <p:blipFill>
          <a:blip r:embed="rId17" cstate="print">
            <a:lum bright="-6000" contrast="18000"/>
          </a:blip>
          <a:srcRect/>
          <a:stretch>
            <a:fillRect/>
          </a:stretch>
        </p:blipFill>
        <p:spPr bwMode="auto">
          <a:xfrm>
            <a:off x="5372104" y="5745168"/>
            <a:ext cx="765175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22" name="Picture 18"/>
          <p:cNvPicPr>
            <a:picLocks noChangeAspect="1" noChangeArrowheads="1"/>
          </p:cNvPicPr>
          <p:nvPr/>
        </p:nvPicPr>
        <p:blipFill>
          <a:blip r:embed="rId18" cstate="print">
            <a:lum bright="-6000" contrast="24000"/>
          </a:blip>
          <a:srcRect/>
          <a:stretch>
            <a:fillRect/>
          </a:stretch>
        </p:blipFill>
        <p:spPr bwMode="auto">
          <a:xfrm>
            <a:off x="6613529" y="5745168"/>
            <a:ext cx="771525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err="1" smtClean="0"/>
              <a:t>Filtriranje</a:t>
            </a:r>
            <a:r>
              <a:rPr lang="en-GB" smtClean="0"/>
              <a:t> u </a:t>
            </a:r>
            <a:r>
              <a:rPr lang="en-GB" err="1" smtClean="0"/>
              <a:t>prostornom</a:t>
            </a:r>
            <a:r>
              <a:rPr lang="en-GB" smtClean="0"/>
              <a:t> domenu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smtClean="0"/>
              <a:t>Na vrijednost piksela</a:t>
            </a:r>
            <a:r>
              <a:rPr lang="sr-Latn-BA" smtClean="0"/>
              <a:t> na filtriranoj slici</a:t>
            </a:r>
            <a:r>
              <a:rPr lang="en-GB" smtClean="0"/>
              <a:t> uti</a:t>
            </a:r>
            <a:r>
              <a:rPr lang="sr-Latn-BA" smtClean="0"/>
              <a:t>ču vrijednosti prostorno susjednih piksela polazne slike</a:t>
            </a:r>
          </a:p>
          <a:p>
            <a:r>
              <a:rPr lang="sr-Latn-BA" smtClean="0"/>
              <a:t>Npr. zamijenimo svaki piksel težinskom sumom njegovih susjeda</a:t>
            </a:r>
          </a:p>
          <a:p>
            <a:r>
              <a:rPr lang="sr-Latn-BA" smtClean="0"/>
              <a:t>Ova operacija se naziva </a:t>
            </a:r>
            <a:r>
              <a:rPr lang="sr-Latn-BA" smtClean="0">
                <a:solidFill>
                  <a:srgbClr val="FF0000"/>
                </a:solidFill>
              </a:rPr>
              <a:t>konvolucija</a:t>
            </a:r>
          </a:p>
          <a:p>
            <a:r>
              <a:rPr lang="sr-Latn-BA" smtClean="0"/>
              <a:t>Skup težina se naziva </a:t>
            </a:r>
            <a:r>
              <a:rPr lang="sr-Latn-BA" smtClean="0">
                <a:solidFill>
                  <a:srgbClr val="FF0000"/>
                </a:solidFill>
              </a:rPr>
              <a:t>konvolucioni kernel</a:t>
            </a:r>
          </a:p>
          <a:p>
            <a:r>
              <a:rPr lang="sr-Latn-BA" smtClean="0"/>
              <a:t>Bitna je veličina konvolucionog kernela, tj. koji susjedni pikseli utiču na rezultat</a:t>
            </a:r>
            <a:endParaRPr lang="en-GB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Filtriranje u GIMP-u</a:t>
            </a:r>
            <a:endParaRPr lang="en-GB"/>
          </a:p>
        </p:txBody>
      </p:sp>
      <p:pic>
        <p:nvPicPr>
          <p:cNvPr id="1064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901560" y="1600200"/>
            <a:ext cx="3149879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sr-Latn-RS" smtClean="0"/>
              <a:t>Zamućenje slike</a:t>
            </a:r>
          </a:p>
          <a:p>
            <a:r>
              <a:rPr lang="sr-Latn-RS" smtClean="0"/>
              <a:t>Pogodno za uklanjanje šuma</a:t>
            </a:r>
          </a:p>
          <a:p>
            <a:r>
              <a:rPr lang="sr-Latn-RS" smtClean="0"/>
              <a:t>I</a:t>
            </a:r>
            <a:r>
              <a:rPr lang="en-GB" smtClean="0"/>
              <a:t>l</a:t>
            </a:r>
            <a:r>
              <a:rPr lang="sr-Latn-RS" smtClean="0"/>
              <a:t>i kao vizuelni efekat</a:t>
            </a:r>
            <a:endParaRPr lang="en-GB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BA" smtClean="0"/>
              <a:t>Primjeri</a:t>
            </a:r>
            <a:br>
              <a:rPr lang="sr-Latn-BA" smtClean="0"/>
            </a:br>
            <a:r>
              <a:rPr lang="sr-Latn-BA" smtClean="0"/>
              <a:t>Poboljšanje kontrasta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714487"/>
            <a:ext cx="3908195" cy="4715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714487"/>
            <a:ext cx="3924345" cy="4747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smtClean="0"/>
              <a:t>Filtriranje u GIMP-u</a:t>
            </a:r>
            <a:br>
              <a:rPr lang="sr-Latn-RS" smtClean="0"/>
            </a:br>
            <a:r>
              <a:rPr lang="sr-Latn-RS" smtClean="0"/>
              <a:t>Nastavak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sr-Latn-RS" smtClean="0"/>
              <a:t>Unsharp mask</a:t>
            </a:r>
          </a:p>
          <a:p>
            <a:r>
              <a:rPr lang="sr-Latn-RS" smtClean="0"/>
              <a:t>Najčešće korišten metod za vještačko izoštravanje slike</a:t>
            </a:r>
          </a:p>
          <a:p>
            <a:r>
              <a:rPr lang="sr-Latn-RS" smtClean="0"/>
              <a:t>Naglašavaju se ivice na slici</a:t>
            </a:r>
          </a:p>
          <a:p>
            <a:r>
              <a:rPr lang="sr-Latn-RS" smtClean="0"/>
              <a:t>Rezultujuća slika izgleda oštrija</a:t>
            </a:r>
            <a:endParaRPr lang="en-GB"/>
          </a:p>
        </p:txBody>
      </p:sp>
      <p:pic>
        <p:nvPicPr>
          <p:cNvPr id="10752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69157" y="1600200"/>
            <a:ext cx="301468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smtClean="0"/>
              <a:t>Filtriranje u GIMP-u</a:t>
            </a:r>
            <a:br>
              <a:rPr lang="sr-Latn-RS" smtClean="0"/>
            </a:br>
            <a:r>
              <a:rPr lang="sr-Latn-RS" smtClean="0"/>
              <a:t>Nastavak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sr-Latn-RS" smtClean="0"/>
              <a:t>Detekcija ivica na slici</a:t>
            </a:r>
          </a:p>
          <a:p>
            <a:r>
              <a:rPr lang="sr-Latn-RS" smtClean="0"/>
              <a:t>Može se koristiti kao korak za unsharp mask</a:t>
            </a:r>
          </a:p>
          <a:p>
            <a:r>
              <a:rPr lang="sr-Latn-RS" smtClean="0"/>
              <a:t>Ili kao vizuelni efekat</a:t>
            </a:r>
            <a:endParaRPr lang="en-GB"/>
          </a:p>
        </p:txBody>
      </p:sp>
      <p:pic>
        <p:nvPicPr>
          <p:cNvPr id="1085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33632" y="1600200"/>
            <a:ext cx="268573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BA" smtClean="0"/>
              <a:t>Primjer</a:t>
            </a:r>
            <a:br>
              <a:rPr lang="sr-Latn-BA" smtClean="0"/>
            </a:br>
            <a:r>
              <a:rPr lang="sr-Latn-BA" smtClean="0"/>
              <a:t>Klizeće (lokalno) usrednjavanje</a:t>
            </a:r>
            <a:endParaRPr lang="sr-Latn-B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BA" smtClean="0"/>
              <a:t>Kako izgleda 3x3 konvolucioni kernel za klizeće usrednjavanje?</a:t>
            </a:r>
            <a:endParaRPr lang="sr-Latn-BA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BA" smtClean="0"/>
              <a:t>Primjer</a:t>
            </a:r>
            <a:br>
              <a:rPr lang="sr-Latn-BA" smtClean="0"/>
            </a:br>
            <a:r>
              <a:rPr lang="sr-Latn-BA" smtClean="0"/>
              <a:t>Klizeće (lokalno) usrednjavanje</a:t>
            </a:r>
            <a:endParaRPr lang="sr-Latn-B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BA" smtClean="0"/>
              <a:t>Kako izgleda 3x3 konvolucioni kernel za klizeće usrednjavanje?</a:t>
            </a:r>
            <a:endParaRPr lang="sr-Latn-BA"/>
          </a:p>
        </p:txBody>
      </p: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3135313" y="3032224"/>
            <a:ext cx="2274887" cy="2413000"/>
            <a:chOff x="1975" y="2464"/>
            <a:chExt cx="1433" cy="1520"/>
          </a:xfrm>
        </p:grpSpPr>
        <p:grpSp>
          <p:nvGrpSpPr>
            <p:cNvPr id="5" name="Group 4"/>
            <p:cNvGrpSpPr>
              <a:grpSpLocks/>
            </p:cNvGrpSpPr>
            <p:nvPr/>
          </p:nvGrpSpPr>
          <p:grpSpPr bwMode="auto">
            <a:xfrm>
              <a:off x="1975" y="2464"/>
              <a:ext cx="1433" cy="1136"/>
              <a:chOff x="3799" y="2064"/>
              <a:chExt cx="1433" cy="1136"/>
            </a:xfrm>
          </p:grpSpPr>
          <p:grpSp>
            <p:nvGrpSpPr>
              <p:cNvPr id="7" name="Group 5"/>
              <p:cNvGrpSpPr>
                <a:grpSpLocks/>
              </p:cNvGrpSpPr>
              <p:nvPr/>
            </p:nvGrpSpPr>
            <p:grpSpPr bwMode="auto">
              <a:xfrm>
                <a:off x="4080" y="2064"/>
                <a:ext cx="1152" cy="1136"/>
                <a:chOff x="144" y="144"/>
                <a:chExt cx="1152" cy="1136"/>
              </a:xfrm>
            </p:grpSpPr>
            <p:sp>
              <p:nvSpPr>
                <p:cNvPr id="9" name="Rectangle 6"/>
                <p:cNvSpPr>
                  <a:spLocks noChangeArrowheads="1"/>
                </p:cNvSpPr>
                <p:nvPr/>
              </p:nvSpPr>
              <p:spPr bwMode="auto">
                <a:xfrm>
                  <a:off x="912" y="901"/>
                  <a:ext cx="384" cy="379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>
                    <a:spcBef>
                      <a:spcPct val="20000"/>
                    </a:spcBef>
                  </a:pPr>
                  <a:r>
                    <a:rPr lang="en-US">
                      <a:latin typeface="Calibri" pitchFamily="-65" charset="0"/>
                    </a:rPr>
                    <a:t>1</a:t>
                  </a:r>
                </a:p>
              </p:txBody>
            </p:sp>
            <p:sp>
              <p:nvSpPr>
                <p:cNvPr id="10" name="Rectangle 7"/>
                <p:cNvSpPr>
                  <a:spLocks noChangeArrowheads="1"/>
                </p:cNvSpPr>
                <p:nvPr/>
              </p:nvSpPr>
              <p:spPr bwMode="auto">
                <a:xfrm>
                  <a:off x="528" y="901"/>
                  <a:ext cx="384" cy="379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>
                    <a:spcBef>
                      <a:spcPct val="20000"/>
                    </a:spcBef>
                  </a:pPr>
                  <a:r>
                    <a:rPr lang="en-US">
                      <a:latin typeface="Calibri" pitchFamily="-65" charset="0"/>
                    </a:rPr>
                    <a:t>1</a:t>
                  </a:r>
                </a:p>
              </p:txBody>
            </p:sp>
            <p:sp>
              <p:nvSpPr>
                <p:cNvPr id="11" name="Rectangle 8"/>
                <p:cNvSpPr>
                  <a:spLocks noChangeArrowheads="1"/>
                </p:cNvSpPr>
                <p:nvPr/>
              </p:nvSpPr>
              <p:spPr bwMode="auto">
                <a:xfrm>
                  <a:off x="144" y="901"/>
                  <a:ext cx="384" cy="379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>
                    <a:spcBef>
                      <a:spcPct val="20000"/>
                    </a:spcBef>
                  </a:pPr>
                  <a:r>
                    <a:rPr lang="en-US">
                      <a:latin typeface="Calibri" pitchFamily="-65" charset="0"/>
                    </a:rPr>
                    <a:t>1</a:t>
                  </a:r>
                </a:p>
              </p:txBody>
            </p:sp>
            <p:sp>
              <p:nvSpPr>
                <p:cNvPr id="12" name="Rectangle 9"/>
                <p:cNvSpPr>
                  <a:spLocks noChangeArrowheads="1"/>
                </p:cNvSpPr>
                <p:nvPr/>
              </p:nvSpPr>
              <p:spPr bwMode="auto">
                <a:xfrm>
                  <a:off x="912" y="523"/>
                  <a:ext cx="384" cy="378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>
                    <a:spcBef>
                      <a:spcPct val="20000"/>
                    </a:spcBef>
                  </a:pPr>
                  <a:r>
                    <a:rPr lang="en-US">
                      <a:latin typeface="Calibri" pitchFamily="-65" charset="0"/>
                    </a:rPr>
                    <a:t>1</a:t>
                  </a:r>
                </a:p>
              </p:txBody>
            </p:sp>
            <p:sp>
              <p:nvSpPr>
                <p:cNvPr id="13" name="Rectangle 10"/>
                <p:cNvSpPr>
                  <a:spLocks noChangeArrowheads="1"/>
                </p:cNvSpPr>
                <p:nvPr/>
              </p:nvSpPr>
              <p:spPr bwMode="auto">
                <a:xfrm>
                  <a:off x="528" y="523"/>
                  <a:ext cx="384" cy="378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>
                    <a:spcBef>
                      <a:spcPct val="20000"/>
                    </a:spcBef>
                  </a:pPr>
                  <a:r>
                    <a:rPr lang="en-US">
                      <a:latin typeface="Calibri" pitchFamily="-65" charset="0"/>
                    </a:rPr>
                    <a:t>1</a:t>
                  </a:r>
                </a:p>
              </p:txBody>
            </p:sp>
            <p:sp>
              <p:nvSpPr>
                <p:cNvPr id="14" name="Rectangle 11"/>
                <p:cNvSpPr>
                  <a:spLocks noChangeArrowheads="1"/>
                </p:cNvSpPr>
                <p:nvPr/>
              </p:nvSpPr>
              <p:spPr bwMode="auto">
                <a:xfrm>
                  <a:off x="144" y="523"/>
                  <a:ext cx="384" cy="378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>
                    <a:spcBef>
                      <a:spcPct val="20000"/>
                    </a:spcBef>
                  </a:pPr>
                  <a:r>
                    <a:rPr lang="en-US">
                      <a:latin typeface="Calibri" pitchFamily="-65" charset="0"/>
                    </a:rPr>
                    <a:t>1</a:t>
                  </a:r>
                </a:p>
              </p:txBody>
            </p:sp>
            <p:sp>
              <p:nvSpPr>
                <p:cNvPr id="15" name="Rectangle 12"/>
                <p:cNvSpPr>
                  <a:spLocks noChangeArrowheads="1"/>
                </p:cNvSpPr>
                <p:nvPr/>
              </p:nvSpPr>
              <p:spPr bwMode="auto">
                <a:xfrm>
                  <a:off x="912" y="144"/>
                  <a:ext cx="384" cy="379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>
                    <a:spcBef>
                      <a:spcPct val="20000"/>
                    </a:spcBef>
                  </a:pPr>
                  <a:r>
                    <a:rPr lang="en-US">
                      <a:latin typeface="Calibri" pitchFamily="-65" charset="0"/>
                    </a:rPr>
                    <a:t>1</a:t>
                  </a:r>
                </a:p>
              </p:txBody>
            </p:sp>
            <p:sp>
              <p:nvSpPr>
                <p:cNvPr id="16" name="Rectangle 13"/>
                <p:cNvSpPr>
                  <a:spLocks noChangeArrowheads="1"/>
                </p:cNvSpPr>
                <p:nvPr/>
              </p:nvSpPr>
              <p:spPr bwMode="auto">
                <a:xfrm>
                  <a:off x="528" y="144"/>
                  <a:ext cx="384" cy="379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>
                    <a:spcBef>
                      <a:spcPct val="20000"/>
                    </a:spcBef>
                  </a:pPr>
                  <a:r>
                    <a:rPr lang="en-US">
                      <a:latin typeface="Calibri" pitchFamily="-65" charset="0"/>
                    </a:rPr>
                    <a:t>1</a:t>
                  </a:r>
                </a:p>
              </p:txBody>
            </p:sp>
            <p:sp>
              <p:nvSpPr>
                <p:cNvPr id="17" name="Rectangle 14"/>
                <p:cNvSpPr>
                  <a:spLocks noChangeArrowheads="1"/>
                </p:cNvSpPr>
                <p:nvPr/>
              </p:nvSpPr>
              <p:spPr bwMode="auto">
                <a:xfrm>
                  <a:off x="144" y="144"/>
                  <a:ext cx="384" cy="379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>
                    <a:spcBef>
                      <a:spcPct val="20000"/>
                    </a:spcBef>
                  </a:pPr>
                  <a:r>
                    <a:rPr lang="en-US">
                      <a:latin typeface="Calibri" pitchFamily="-65" charset="0"/>
                    </a:rPr>
                    <a:t>1</a:t>
                  </a:r>
                </a:p>
              </p:txBody>
            </p:sp>
            <p:sp>
              <p:nvSpPr>
                <p:cNvPr id="18" name="Line 15"/>
                <p:cNvSpPr>
                  <a:spLocks noChangeShapeType="1"/>
                </p:cNvSpPr>
                <p:nvPr/>
              </p:nvSpPr>
              <p:spPr bwMode="auto">
                <a:xfrm>
                  <a:off x="144" y="144"/>
                  <a:ext cx="1152" cy="0"/>
                </a:xfrm>
                <a:prstGeom prst="line">
                  <a:avLst/>
                </a:prstGeom>
                <a:noFill/>
                <a:ln w="28575" cap="sq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endParaRPr lang="sr-Latn-BA"/>
                </a:p>
              </p:txBody>
            </p:sp>
            <p:sp>
              <p:nvSpPr>
                <p:cNvPr id="19" name="Line 16"/>
                <p:cNvSpPr>
                  <a:spLocks noChangeShapeType="1"/>
                </p:cNvSpPr>
                <p:nvPr/>
              </p:nvSpPr>
              <p:spPr bwMode="auto">
                <a:xfrm>
                  <a:off x="144" y="523"/>
                  <a:ext cx="1152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endParaRPr lang="sr-Latn-BA"/>
                </a:p>
              </p:txBody>
            </p:sp>
            <p:sp>
              <p:nvSpPr>
                <p:cNvPr id="20" name="Line 17"/>
                <p:cNvSpPr>
                  <a:spLocks noChangeShapeType="1"/>
                </p:cNvSpPr>
                <p:nvPr/>
              </p:nvSpPr>
              <p:spPr bwMode="auto">
                <a:xfrm>
                  <a:off x="144" y="901"/>
                  <a:ext cx="1152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endParaRPr lang="sr-Latn-BA"/>
                </a:p>
              </p:txBody>
            </p:sp>
            <p:sp>
              <p:nvSpPr>
                <p:cNvPr id="21" name="Line 18"/>
                <p:cNvSpPr>
                  <a:spLocks noChangeShapeType="1"/>
                </p:cNvSpPr>
                <p:nvPr/>
              </p:nvSpPr>
              <p:spPr bwMode="auto">
                <a:xfrm>
                  <a:off x="144" y="1280"/>
                  <a:ext cx="1152" cy="0"/>
                </a:xfrm>
                <a:prstGeom prst="line">
                  <a:avLst/>
                </a:prstGeom>
                <a:noFill/>
                <a:ln w="28575" cap="sq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endParaRPr lang="sr-Latn-BA"/>
                </a:p>
              </p:txBody>
            </p:sp>
            <p:sp>
              <p:nvSpPr>
                <p:cNvPr id="22" name="Line 19"/>
                <p:cNvSpPr>
                  <a:spLocks noChangeShapeType="1"/>
                </p:cNvSpPr>
                <p:nvPr/>
              </p:nvSpPr>
              <p:spPr bwMode="auto">
                <a:xfrm>
                  <a:off x="144" y="144"/>
                  <a:ext cx="0" cy="1136"/>
                </a:xfrm>
                <a:prstGeom prst="line">
                  <a:avLst/>
                </a:prstGeom>
                <a:noFill/>
                <a:ln w="28575" cap="sq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endParaRPr lang="sr-Latn-BA"/>
                </a:p>
              </p:txBody>
            </p:sp>
            <p:sp>
              <p:nvSpPr>
                <p:cNvPr id="23" name="Line 20"/>
                <p:cNvSpPr>
                  <a:spLocks noChangeShapeType="1"/>
                </p:cNvSpPr>
                <p:nvPr/>
              </p:nvSpPr>
              <p:spPr bwMode="auto">
                <a:xfrm>
                  <a:off x="528" y="144"/>
                  <a:ext cx="0" cy="113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endParaRPr lang="sr-Latn-BA"/>
                </a:p>
              </p:txBody>
            </p:sp>
            <p:sp>
              <p:nvSpPr>
                <p:cNvPr id="24" name="Line 21"/>
                <p:cNvSpPr>
                  <a:spLocks noChangeShapeType="1"/>
                </p:cNvSpPr>
                <p:nvPr/>
              </p:nvSpPr>
              <p:spPr bwMode="auto">
                <a:xfrm>
                  <a:off x="912" y="144"/>
                  <a:ext cx="0" cy="113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endParaRPr lang="sr-Latn-BA"/>
                </a:p>
              </p:txBody>
            </p:sp>
            <p:sp>
              <p:nvSpPr>
                <p:cNvPr id="25" name="Line 22"/>
                <p:cNvSpPr>
                  <a:spLocks noChangeShapeType="1"/>
                </p:cNvSpPr>
                <p:nvPr/>
              </p:nvSpPr>
              <p:spPr bwMode="auto">
                <a:xfrm>
                  <a:off x="1296" y="144"/>
                  <a:ext cx="0" cy="1136"/>
                </a:xfrm>
                <a:prstGeom prst="line">
                  <a:avLst/>
                </a:prstGeom>
                <a:noFill/>
                <a:ln w="28575" cap="sq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endParaRPr lang="sr-Latn-BA"/>
                </a:p>
              </p:txBody>
            </p:sp>
          </p:grpSp>
          <p:pic>
            <p:nvPicPr>
              <p:cNvPr id="8" name="Picture 23" descr="txp_fig"/>
              <p:cNvPicPr>
                <a:picLocks noChangeAspect="1" noChangeArrowheads="1"/>
              </p:cNvPicPr>
              <p:nvPr>
                <p:custDataLst>
                  <p:tags r:id="rId1"/>
                </p:custDataLst>
              </p:nvPr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3799" y="2352"/>
                <a:ext cx="192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6" name="Text Box 27"/>
            <p:cNvSpPr txBox="1">
              <a:spLocks noChangeArrowheads="1"/>
            </p:cNvSpPr>
            <p:nvPr/>
          </p:nvSpPr>
          <p:spPr bwMode="auto">
            <a:xfrm>
              <a:off x="2352" y="3696"/>
              <a:ext cx="97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Calibri" pitchFamily="-65" charset="0"/>
                </a:rPr>
                <a:t>“box filter”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CS" smtClean="0"/>
              <a:t>Izračunavanje konvolucije u 2D</a:t>
            </a:r>
            <a:br>
              <a:rPr lang="sr-Latn-CS" smtClean="0"/>
            </a:br>
            <a:r>
              <a:rPr lang="sr-Latn-CS" smtClean="0"/>
              <a:t>Klizeće usrednjavanje</a:t>
            </a:r>
          </a:p>
        </p:txBody>
      </p:sp>
      <p:graphicFrame>
        <p:nvGraphicFramePr>
          <p:cNvPr id="5" name="Group 286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5802313" y="2895600"/>
            <a:ext cx="2274887" cy="2413000"/>
            <a:chOff x="1975" y="2464"/>
            <a:chExt cx="1433" cy="1520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1975" y="2464"/>
              <a:ext cx="1433" cy="1136"/>
              <a:chOff x="3799" y="2064"/>
              <a:chExt cx="1433" cy="1136"/>
            </a:xfrm>
          </p:grpSpPr>
          <p:grpSp>
            <p:nvGrpSpPr>
              <p:cNvPr id="4" name="Group 5"/>
              <p:cNvGrpSpPr>
                <a:grpSpLocks/>
              </p:cNvGrpSpPr>
              <p:nvPr/>
            </p:nvGrpSpPr>
            <p:grpSpPr bwMode="auto">
              <a:xfrm>
                <a:off x="4080" y="2064"/>
                <a:ext cx="1152" cy="1136"/>
                <a:chOff x="144" y="144"/>
                <a:chExt cx="1152" cy="1136"/>
              </a:xfrm>
            </p:grpSpPr>
            <p:sp>
              <p:nvSpPr>
                <p:cNvPr id="68741" name="Rectangle 6"/>
                <p:cNvSpPr>
                  <a:spLocks noChangeArrowheads="1"/>
                </p:cNvSpPr>
                <p:nvPr/>
              </p:nvSpPr>
              <p:spPr bwMode="auto">
                <a:xfrm>
                  <a:off x="912" y="901"/>
                  <a:ext cx="384" cy="379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>
                    <a:spcBef>
                      <a:spcPct val="20000"/>
                    </a:spcBef>
                  </a:pPr>
                  <a:r>
                    <a:rPr lang="en-US">
                      <a:latin typeface="Calibri" pitchFamily="-65" charset="0"/>
                    </a:rPr>
                    <a:t>1</a:t>
                  </a:r>
                </a:p>
              </p:txBody>
            </p:sp>
            <p:sp>
              <p:nvSpPr>
                <p:cNvPr id="68742" name="Rectangle 7"/>
                <p:cNvSpPr>
                  <a:spLocks noChangeArrowheads="1"/>
                </p:cNvSpPr>
                <p:nvPr/>
              </p:nvSpPr>
              <p:spPr bwMode="auto">
                <a:xfrm>
                  <a:off x="528" y="901"/>
                  <a:ext cx="384" cy="379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>
                    <a:spcBef>
                      <a:spcPct val="20000"/>
                    </a:spcBef>
                  </a:pPr>
                  <a:r>
                    <a:rPr lang="en-US">
                      <a:latin typeface="Calibri" pitchFamily="-65" charset="0"/>
                    </a:rPr>
                    <a:t>1</a:t>
                  </a:r>
                </a:p>
              </p:txBody>
            </p:sp>
            <p:sp>
              <p:nvSpPr>
                <p:cNvPr id="68743" name="Rectangle 8"/>
                <p:cNvSpPr>
                  <a:spLocks noChangeArrowheads="1"/>
                </p:cNvSpPr>
                <p:nvPr/>
              </p:nvSpPr>
              <p:spPr bwMode="auto">
                <a:xfrm>
                  <a:off x="144" y="901"/>
                  <a:ext cx="384" cy="379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>
                    <a:spcBef>
                      <a:spcPct val="20000"/>
                    </a:spcBef>
                  </a:pPr>
                  <a:r>
                    <a:rPr lang="en-US">
                      <a:latin typeface="Calibri" pitchFamily="-65" charset="0"/>
                    </a:rPr>
                    <a:t>1</a:t>
                  </a:r>
                </a:p>
              </p:txBody>
            </p:sp>
            <p:sp>
              <p:nvSpPr>
                <p:cNvPr id="68744" name="Rectangle 9"/>
                <p:cNvSpPr>
                  <a:spLocks noChangeArrowheads="1"/>
                </p:cNvSpPr>
                <p:nvPr/>
              </p:nvSpPr>
              <p:spPr bwMode="auto">
                <a:xfrm>
                  <a:off x="912" y="523"/>
                  <a:ext cx="384" cy="378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>
                    <a:spcBef>
                      <a:spcPct val="20000"/>
                    </a:spcBef>
                  </a:pPr>
                  <a:r>
                    <a:rPr lang="en-US">
                      <a:latin typeface="Calibri" pitchFamily="-65" charset="0"/>
                    </a:rPr>
                    <a:t>1</a:t>
                  </a:r>
                </a:p>
              </p:txBody>
            </p:sp>
            <p:sp>
              <p:nvSpPr>
                <p:cNvPr id="68745" name="Rectangle 10"/>
                <p:cNvSpPr>
                  <a:spLocks noChangeArrowheads="1"/>
                </p:cNvSpPr>
                <p:nvPr/>
              </p:nvSpPr>
              <p:spPr bwMode="auto">
                <a:xfrm>
                  <a:off x="528" y="523"/>
                  <a:ext cx="384" cy="378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>
                    <a:spcBef>
                      <a:spcPct val="20000"/>
                    </a:spcBef>
                  </a:pPr>
                  <a:r>
                    <a:rPr lang="en-US">
                      <a:latin typeface="Calibri" pitchFamily="-65" charset="0"/>
                    </a:rPr>
                    <a:t>1</a:t>
                  </a:r>
                </a:p>
              </p:txBody>
            </p:sp>
            <p:sp>
              <p:nvSpPr>
                <p:cNvPr id="68746" name="Rectangle 11"/>
                <p:cNvSpPr>
                  <a:spLocks noChangeArrowheads="1"/>
                </p:cNvSpPr>
                <p:nvPr/>
              </p:nvSpPr>
              <p:spPr bwMode="auto">
                <a:xfrm>
                  <a:off x="144" y="523"/>
                  <a:ext cx="384" cy="378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>
                    <a:spcBef>
                      <a:spcPct val="20000"/>
                    </a:spcBef>
                  </a:pPr>
                  <a:r>
                    <a:rPr lang="en-US">
                      <a:latin typeface="Calibri" pitchFamily="-65" charset="0"/>
                    </a:rPr>
                    <a:t>1</a:t>
                  </a:r>
                </a:p>
              </p:txBody>
            </p:sp>
            <p:sp>
              <p:nvSpPr>
                <p:cNvPr id="68747" name="Rectangle 12"/>
                <p:cNvSpPr>
                  <a:spLocks noChangeArrowheads="1"/>
                </p:cNvSpPr>
                <p:nvPr/>
              </p:nvSpPr>
              <p:spPr bwMode="auto">
                <a:xfrm>
                  <a:off x="912" y="144"/>
                  <a:ext cx="384" cy="379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>
                    <a:spcBef>
                      <a:spcPct val="20000"/>
                    </a:spcBef>
                  </a:pPr>
                  <a:r>
                    <a:rPr lang="en-US">
                      <a:latin typeface="Calibri" pitchFamily="-65" charset="0"/>
                    </a:rPr>
                    <a:t>1</a:t>
                  </a:r>
                </a:p>
              </p:txBody>
            </p:sp>
            <p:sp>
              <p:nvSpPr>
                <p:cNvPr id="68748" name="Rectangle 13"/>
                <p:cNvSpPr>
                  <a:spLocks noChangeArrowheads="1"/>
                </p:cNvSpPr>
                <p:nvPr/>
              </p:nvSpPr>
              <p:spPr bwMode="auto">
                <a:xfrm>
                  <a:off x="528" y="144"/>
                  <a:ext cx="384" cy="379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>
                    <a:spcBef>
                      <a:spcPct val="20000"/>
                    </a:spcBef>
                  </a:pPr>
                  <a:r>
                    <a:rPr lang="en-US">
                      <a:latin typeface="Calibri" pitchFamily="-65" charset="0"/>
                    </a:rPr>
                    <a:t>1</a:t>
                  </a:r>
                </a:p>
              </p:txBody>
            </p:sp>
            <p:sp>
              <p:nvSpPr>
                <p:cNvPr id="68749" name="Rectangle 14"/>
                <p:cNvSpPr>
                  <a:spLocks noChangeArrowheads="1"/>
                </p:cNvSpPr>
                <p:nvPr/>
              </p:nvSpPr>
              <p:spPr bwMode="auto">
                <a:xfrm>
                  <a:off x="144" y="144"/>
                  <a:ext cx="384" cy="379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>
                    <a:spcBef>
                      <a:spcPct val="20000"/>
                    </a:spcBef>
                  </a:pPr>
                  <a:r>
                    <a:rPr lang="en-US">
                      <a:latin typeface="Calibri" pitchFamily="-65" charset="0"/>
                    </a:rPr>
                    <a:t>1</a:t>
                  </a:r>
                </a:p>
              </p:txBody>
            </p:sp>
            <p:sp>
              <p:nvSpPr>
                <p:cNvPr id="68750" name="Line 15"/>
                <p:cNvSpPr>
                  <a:spLocks noChangeShapeType="1"/>
                </p:cNvSpPr>
                <p:nvPr/>
              </p:nvSpPr>
              <p:spPr bwMode="auto">
                <a:xfrm>
                  <a:off x="144" y="144"/>
                  <a:ext cx="1152" cy="0"/>
                </a:xfrm>
                <a:prstGeom prst="line">
                  <a:avLst/>
                </a:prstGeom>
                <a:noFill/>
                <a:ln w="28575" cap="sq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endParaRPr lang="sr-Latn-BA"/>
                </a:p>
              </p:txBody>
            </p:sp>
            <p:sp>
              <p:nvSpPr>
                <p:cNvPr id="68751" name="Line 16"/>
                <p:cNvSpPr>
                  <a:spLocks noChangeShapeType="1"/>
                </p:cNvSpPr>
                <p:nvPr/>
              </p:nvSpPr>
              <p:spPr bwMode="auto">
                <a:xfrm>
                  <a:off x="144" y="523"/>
                  <a:ext cx="1152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endParaRPr lang="sr-Latn-BA"/>
                </a:p>
              </p:txBody>
            </p:sp>
            <p:sp>
              <p:nvSpPr>
                <p:cNvPr id="68752" name="Line 17"/>
                <p:cNvSpPr>
                  <a:spLocks noChangeShapeType="1"/>
                </p:cNvSpPr>
                <p:nvPr/>
              </p:nvSpPr>
              <p:spPr bwMode="auto">
                <a:xfrm>
                  <a:off x="144" y="901"/>
                  <a:ext cx="1152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endParaRPr lang="sr-Latn-BA"/>
                </a:p>
              </p:txBody>
            </p:sp>
            <p:sp>
              <p:nvSpPr>
                <p:cNvPr id="68753" name="Line 18"/>
                <p:cNvSpPr>
                  <a:spLocks noChangeShapeType="1"/>
                </p:cNvSpPr>
                <p:nvPr/>
              </p:nvSpPr>
              <p:spPr bwMode="auto">
                <a:xfrm>
                  <a:off x="144" y="1280"/>
                  <a:ext cx="1152" cy="0"/>
                </a:xfrm>
                <a:prstGeom prst="line">
                  <a:avLst/>
                </a:prstGeom>
                <a:noFill/>
                <a:ln w="28575" cap="sq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endParaRPr lang="sr-Latn-BA"/>
                </a:p>
              </p:txBody>
            </p:sp>
            <p:sp>
              <p:nvSpPr>
                <p:cNvPr id="68754" name="Line 19"/>
                <p:cNvSpPr>
                  <a:spLocks noChangeShapeType="1"/>
                </p:cNvSpPr>
                <p:nvPr/>
              </p:nvSpPr>
              <p:spPr bwMode="auto">
                <a:xfrm>
                  <a:off x="144" y="144"/>
                  <a:ext cx="0" cy="1136"/>
                </a:xfrm>
                <a:prstGeom prst="line">
                  <a:avLst/>
                </a:prstGeom>
                <a:noFill/>
                <a:ln w="28575" cap="sq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endParaRPr lang="sr-Latn-BA"/>
                </a:p>
              </p:txBody>
            </p:sp>
            <p:sp>
              <p:nvSpPr>
                <p:cNvPr id="68755" name="Line 20"/>
                <p:cNvSpPr>
                  <a:spLocks noChangeShapeType="1"/>
                </p:cNvSpPr>
                <p:nvPr/>
              </p:nvSpPr>
              <p:spPr bwMode="auto">
                <a:xfrm>
                  <a:off x="528" y="144"/>
                  <a:ext cx="0" cy="113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endParaRPr lang="sr-Latn-BA"/>
                </a:p>
              </p:txBody>
            </p:sp>
            <p:sp>
              <p:nvSpPr>
                <p:cNvPr id="68756" name="Line 21"/>
                <p:cNvSpPr>
                  <a:spLocks noChangeShapeType="1"/>
                </p:cNvSpPr>
                <p:nvPr/>
              </p:nvSpPr>
              <p:spPr bwMode="auto">
                <a:xfrm>
                  <a:off x="912" y="144"/>
                  <a:ext cx="0" cy="113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endParaRPr lang="sr-Latn-BA"/>
                </a:p>
              </p:txBody>
            </p:sp>
            <p:sp>
              <p:nvSpPr>
                <p:cNvPr id="68757" name="Line 22"/>
                <p:cNvSpPr>
                  <a:spLocks noChangeShapeType="1"/>
                </p:cNvSpPr>
                <p:nvPr/>
              </p:nvSpPr>
              <p:spPr bwMode="auto">
                <a:xfrm>
                  <a:off x="1296" y="144"/>
                  <a:ext cx="0" cy="1136"/>
                </a:xfrm>
                <a:prstGeom prst="line">
                  <a:avLst/>
                </a:prstGeom>
                <a:noFill/>
                <a:ln w="28575" cap="sq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endParaRPr lang="sr-Latn-BA"/>
                </a:p>
              </p:txBody>
            </p:sp>
          </p:grpSp>
          <p:pic>
            <p:nvPicPr>
              <p:cNvPr id="68740" name="Picture 23" descr="txp_fig"/>
              <p:cNvPicPr>
                <a:picLocks noChangeAspect="1" noChangeArrowheads="1"/>
              </p:cNvPicPr>
              <p:nvPr>
                <p:custDataLst>
                  <p:tags r:id="rId1"/>
                </p:custDataLst>
              </p:nvPr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3799" y="2352"/>
                <a:ext cx="192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68738" name="Text Box 27"/>
            <p:cNvSpPr txBox="1">
              <a:spLocks noChangeArrowheads="1"/>
            </p:cNvSpPr>
            <p:nvPr/>
          </p:nvSpPr>
          <p:spPr bwMode="auto">
            <a:xfrm>
              <a:off x="2352" y="3696"/>
              <a:ext cx="97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Calibri" pitchFamily="-65" charset="0"/>
                </a:rPr>
                <a:t>“box filter”</a:t>
              </a:r>
            </a:p>
          </p:txBody>
        </p:sp>
      </p:grpSp>
      <p:sp>
        <p:nvSpPr>
          <p:cNvPr id="68736" name="TextBox 27"/>
          <p:cNvSpPr txBox="1">
            <a:spLocks noChangeArrowheads="1"/>
          </p:cNvSpPr>
          <p:nvPr/>
        </p:nvSpPr>
        <p:spPr bwMode="auto">
          <a:xfrm>
            <a:off x="6248400" y="2287588"/>
            <a:ext cx="99899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r-Latn-BA" sz="2800" smtClean="0">
                <a:latin typeface="Calibri" pitchFamily="-65" charset="0"/>
              </a:rPr>
              <a:t>h</a:t>
            </a:r>
            <a:r>
              <a:rPr lang="en-US" sz="2800" smtClean="0">
                <a:latin typeface="Calibri" pitchFamily="-65" charset="0"/>
              </a:rPr>
              <a:t>(x,y</a:t>
            </a:r>
            <a:r>
              <a:rPr lang="en-US" sz="2800">
                <a:latin typeface="Calibri" pitchFamily="-65" charset="0"/>
              </a:rPr>
              <a:t>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475656" y="1700808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2800" smtClean="0"/>
              <a:t>f(x, y)</a:t>
            </a:r>
            <a:endParaRPr lang="sr-Latn-BA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CS" smtClean="0"/>
              <a:t>Izračunavanje konvolucije u 2D</a:t>
            </a:r>
            <a:br>
              <a:rPr lang="sr-Latn-CS" smtClean="0"/>
            </a:br>
            <a:r>
              <a:rPr lang="sr-Latn-CS" smtClean="0"/>
              <a:t>Klizeće usrednjavanje</a:t>
            </a:r>
            <a:endParaRPr lang="en-US" smtClean="0"/>
          </a:p>
        </p:txBody>
      </p:sp>
      <p:graphicFrame>
        <p:nvGraphicFramePr>
          <p:cNvPr id="842905" name="Group 153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43037" name="Group 285"/>
          <p:cNvGraphicFramePr>
            <a:graphicFrameLocks noGrp="1"/>
          </p:cNvGraphicFramePr>
          <p:nvPr/>
        </p:nvGraphicFramePr>
        <p:xfrm>
          <a:off x="4724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/>
                <a:gridCol w="358775"/>
                <a:gridCol w="355600"/>
                <a:gridCol w="358775"/>
                <a:gridCol w="358775"/>
                <a:gridCol w="358775"/>
                <a:gridCol w="358775"/>
                <a:gridCol w="355600"/>
                <a:gridCol w="358775"/>
                <a:gridCol w="358775"/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9883" name="Rectangle 147"/>
          <p:cNvSpPr>
            <a:spLocks noChangeArrowheads="1"/>
          </p:cNvSpPr>
          <p:nvPr/>
        </p:nvSpPr>
        <p:spPr bwMode="auto">
          <a:xfrm>
            <a:off x="5105400" y="2590800"/>
            <a:ext cx="365125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r-Latn-CS">
              <a:latin typeface="Calibri" pitchFamily="-65" charset="0"/>
            </a:endParaRPr>
          </a:p>
        </p:txBody>
      </p:sp>
      <p:graphicFrame>
        <p:nvGraphicFramePr>
          <p:cNvPr id="843038" name="Group 286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sp>
        <p:nvSpPr>
          <p:cNvPr id="70007" name="Rectangle 146"/>
          <p:cNvSpPr>
            <a:spLocks noChangeArrowheads="1"/>
          </p:cNvSpPr>
          <p:nvPr/>
        </p:nvSpPr>
        <p:spPr bwMode="auto">
          <a:xfrm>
            <a:off x="6858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r-Latn-CS">
              <a:latin typeface="Calibri" pitchFamily="-65" charset="0"/>
            </a:endParaRPr>
          </a:p>
        </p:txBody>
      </p:sp>
      <p:sp>
        <p:nvSpPr>
          <p:cNvPr id="70008" name="Text Box 410"/>
          <p:cNvSpPr txBox="1">
            <a:spLocks noChangeArrowheads="1"/>
          </p:cNvSpPr>
          <p:nvPr/>
        </p:nvSpPr>
        <p:spPr bwMode="auto">
          <a:xfrm>
            <a:off x="7610475" y="6553200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-65" charset="0"/>
              </a:rPr>
              <a:t>Source: S. Seitz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75656" y="1700808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2800" smtClean="0"/>
              <a:t>f(x, y)</a:t>
            </a:r>
            <a:endParaRPr lang="sr-Latn-BA" sz="2800"/>
          </a:p>
        </p:txBody>
      </p:sp>
      <p:sp>
        <p:nvSpPr>
          <p:cNvPr id="12" name="TextBox 11"/>
          <p:cNvSpPr txBox="1"/>
          <p:nvPr/>
        </p:nvSpPr>
        <p:spPr>
          <a:xfrm>
            <a:off x="5580112" y="1700808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2800" smtClean="0"/>
              <a:t>g(x, y)</a:t>
            </a:r>
            <a:endParaRPr lang="sr-Latn-BA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CS" smtClean="0"/>
              <a:t>Izračunavanje konvolucije u 2D</a:t>
            </a:r>
            <a:br>
              <a:rPr lang="sr-Latn-CS" smtClean="0"/>
            </a:br>
            <a:r>
              <a:rPr lang="sr-Latn-CS" smtClean="0"/>
              <a:t>Klizeće usrednjavanje</a:t>
            </a:r>
            <a:endParaRPr lang="en-US" smtClean="0"/>
          </a:p>
        </p:txBody>
      </p:sp>
      <p:graphicFrame>
        <p:nvGraphicFramePr>
          <p:cNvPr id="860163" name="Group 3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60289" name="Group 129"/>
          <p:cNvGraphicFramePr>
            <a:graphicFrameLocks noGrp="1"/>
          </p:cNvGraphicFramePr>
          <p:nvPr/>
        </p:nvGraphicFramePr>
        <p:xfrm>
          <a:off x="4724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/>
                <a:gridCol w="358775"/>
                <a:gridCol w="355600"/>
                <a:gridCol w="358775"/>
                <a:gridCol w="358775"/>
                <a:gridCol w="358775"/>
                <a:gridCol w="358775"/>
                <a:gridCol w="355600"/>
                <a:gridCol w="358775"/>
                <a:gridCol w="358775"/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1931" name="Rectangle 253"/>
          <p:cNvSpPr>
            <a:spLocks noChangeArrowheads="1"/>
          </p:cNvSpPr>
          <p:nvPr/>
        </p:nvSpPr>
        <p:spPr bwMode="auto">
          <a:xfrm>
            <a:off x="5410200" y="25908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r-Latn-CS">
              <a:latin typeface="Calibri" pitchFamily="-65" charset="0"/>
            </a:endParaRPr>
          </a:p>
        </p:txBody>
      </p:sp>
      <p:graphicFrame>
        <p:nvGraphicFramePr>
          <p:cNvPr id="860414" name="Group 254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sp>
        <p:nvSpPr>
          <p:cNvPr id="72055" name="Rectangle 127"/>
          <p:cNvSpPr>
            <a:spLocks noChangeArrowheads="1"/>
          </p:cNvSpPr>
          <p:nvPr/>
        </p:nvSpPr>
        <p:spPr bwMode="auto">
          <a:xfrm>
            <a:off x="10668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r-Latn-CS">
              <a:latin typeface="Calibri" pitchFamily="-65" charset="0"/>
            </a:endParaRPr>
          </a:p>
        </p:txBody>
      </p:sp>
      <p:sp>
        <p:nvSpPr>
          <p:cNvPr id="72056" name="Text Box 378"/>
          <p:cNvSpPr txBox="1">
            <a:spLocks noChangeArrowheads="1"/>
          </p:cNvSpPr>
          <p:nvPr/>
        </p:nvSpPr>
        <p:spPr bwMode="auto">
          <a:xfrm>
            <a:off x="7610475" y="6553200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-65" charset="0"/>
              </a:rPr>
              <a:t>Source: S. Seitz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75656" y="1700808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2800" smtClean="0"/>
              <a:t>f(x, y)</a:t>
            </a:r>
            <a:endParaRPr lang="sr-Latn-BA" sz="2800"/>
          </a:p>
        </p:txBody>
      </p:sp>
      <p:sp>
        <p:nvSpPr>
          <p:cNvPr id="12" name="TextBox 11"/>
          <p:cNvSpPr txBox="1"/>
          <p:nvPr/>
        </p:nvSpPr>
        <p:spPr>
          <a:xfrm>
            <a:off x="5580112" y="1700808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2800" smtClean="0"/>
              <a:t>g(x, y)</a:t>
            </a:r>
            <a:endParaRPr lang="sr-Latn-BA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CS" smtClean="0"/>
              <a:t>Izračunavanje konvolucije u 2D</a:t>
            </a:r>
            <a:br>
              <a:rPr lang="sr-Latn-CS" smtClean="0"/>
            </a:br>
            <a:r>
              <a:rPr lang="sr-Latn-CS" smtClean="0"/>
              <a:t>Klizeće usrednjavanje</a:t>
            </a:r>
            <a:endParaRPr lang="en-US" smtClean="0"/>
          </a:p>
        </p:txBody>
      </p:sp>
      <p:graphicFrame>
        <p:nvGraphicFramePr>
          <p:cNvPr id="862211" name="Group 3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62337" name="Group 129"/>
          <p:cNvGraphicFramePr>
            <a:graphicFrameLocks noGrp="1"/>
          </p:cNvGraphicFramePr>
          <p:nvPr/>
        </p:nvGraphicFramePr>
        <p:xfrm>
          <a:off x="4724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/>
                <a:gridCol w="358775"/>
                <a:gridCol w="355600"/>
                <a:gridCol w="358775"/>
                <a:gridCol w="358775"/>
                <a:gridCol w="358775"/>
                <a:gridCol w="358775"/>
                <a:gridCol w="355600"/>
                <a:gridCol w="358775"/>
                <a:gridCol w="358775"/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3979" name="Rectangle 253"/>
          <p:cNvSpPr>
            <a:spLocks noChangeArrowheads="1"/>
          </p:cNvSpPr>
          <p:nvPr/>
        </p:nvSpPr>
        <p:spPr bwMode="auto">
          <a:xfrm>
            <a:off x="5791200" y="25908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r-Latn-CS">
              <a:latin typeface="Calibri" pitchFamily="-65" charset="0"/>
            </a:endParaRPr>
          </a:p>
        </p:txBody>
      </p:sp>
      <p:graphicFrame>
        <p:nvGraphicFramePr>
          <p:cNvPr id="862462" name="Group 254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sp>
        <p:nvSpPr>
          <p:cNvPr id="74103" name="Rectangle 127"/>
          <p:cNvSpPr>
            <a:spLocks noChangeArrowheads="1"/>
          </p:cNvSpPr>
          <p:nvPr/>
        </p:nvSpPr>
        <p:spPr bwMode="auto">
          <a:xfrm>
            <a:off x="14478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r-Latn-CS">
              <a:latin typeface="Calibri" pitchFamily="-65" charset="0"/>
            </a:endParaRPr>
          </a:p>
        </p:txBody>
      </p:sp>
      <p:sp>
        <p:nvSpPr>
          <p:cNvPr id="74104" name="Text Box 378"/>
          <p:cNvSpPr txBox="1">
            <a:spLocks noChangeArrowheads="1"/>
          </p:cNvSpPr>
          <p:nvPr/>
        </p:nvSpPr>
        <p:spPr bwMode="auto">
          <a:xfrm>
            <a:off x="7610475" y="6553200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-65" charset="0"/>
              </a:rPr>
              <a:t>Source: S. Seitz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75656" y="1700808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2800" smtClean="0"/>
              <a:t>f(x, y)</a:t>
            </a:r>
            <a:endParaRPr lang="sr-Latn-BA" sz="2800"/>
          </a:p>
        </p:txBody>
      </p:sp>
      <p:sp>
        <p:nvSpPr>
          <p:cNvPr id="12" name="TextBox 11"/>
          <p:cNvSpPr txBox="1"/>
          <p:nvPr/>
        </p:nvSpPr>
        <p:spPr>
          <a:xfrm>
            <a:off x="5580112" y="1700808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2800" smtClean="0"/>
              <a:t>g(x, y)</a:t>
            </a:r>
            <a:endParaRPr lang="sr-Latn-BA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CS" smtClean="0"/>
              <a:t>Izračunavanje konvolucije u 2D</a:t>
            </a:r>
            <a:br>
              <a:rPr lang="sr-Latn-CS" smtClean="0"/>
            </a:br>
            <a:r>
              <a:rPr lang="sr-Latn-CS" smtClean="0"/>
              <a:t>Klizeće usrednjavanje</a:t>
            </a:r>
            <a:endParaRPr lang="en-US" smtClean="0"/>
          </a:p>
        </p:txBody>
      </p:sp>
      <p:graphicFrame>
        <p:nvGraphicFramePr>
          <p:cNvPr id="864259" name="Group 3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64385" name="Group 129"/>
          <p:cNvGraphicFramePr>
            <a:graphicFrameLocks noGrp="1"/>
          </p:cNvGraphicFramePr>
          <p:nvPr/>
        </p:nvGraphicFramePr>
        <p:xfrm>
          <a:off x="4724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/>
                <a:gridCol w="358775"/>
                <a:gridCol w="355600"/>
                <a:gridCol w="358775"/>
                <a:gridCol w="358775"/>
                <a:gridCol w="358775"/>
                <a:gridCol w="358775"/>
                <a:gridCol w="355600"/>
                <a:gridCol w="358775"/>
                <a:gridCol w="358775"/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6027" name="Rectangle 253"/>
          <p:cNvSpPr>
            <a:spLocks noChangeArrowheads="1"/>
          </p:cNvSpPr>
          <p:nvPr/>
        </p:nvSpPr>
        <p:spPr bwMode="auto">
          <a:xfrm>
            <a:off x="6172200" y="25908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r-Latn-CS">
              <a:latin typeface="Calibri" pitchFamily="-65" charset="0"/>
            </a:endParaRPr>
          </a:p>
        </p:txBody>
      </p:sp>
      <p:graphicFrame>
        <p:nvGraphicFramePr>
          <p:cNvPr id="864510" name="Group 254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sp>
        <p:nvSpPr>
          <p:cNvPr id="76151" name="Rectangle 127"/>
          <p:cNvSpPr>
            <a:spLocks noChangeArrowheads="1"/>
          </p:cNvSpPr>
          <p:nvPr/>
        </p:nvSpPr>
        <p:spPr bwMode="auto">
          <a:xfrm>
            <a:off x="17526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r-Latn-CS">
              <a:latin typeface="Calibri" pitchFamily="-65" charset="0"/>
            </a:endParaRPr>
          </a:p>
        </p:txBody>
      </p:sp>
      <p:sp>
        <p:nvSpPr>
          <p:cNvPr id="76152" name="Text Box 378"/>
          <p:cNvSpPr txBox="1">
            <a:spLocks noChangeArrowheads="1"/>
          </p:cNvSpPr>
          <p:nvPr/>
        </p:nvSpPr>
        <p:spPr bwMode="auto">
          <a:xfrm>
            <a:off x="7610475" y="6553200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-65" charset="0"/>
              </a:rPr>
              <a:t>Source: S. Seitz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75656" y="1700808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2800" smtClean="0"/>
              <a:t>f(x, y)</a:t>
            </a:r>
            <a:endParaRPr lang="sr-Latn-BA" sz="2800"/>
          </a:p>
        </p:txBody>
      </p:sp>
      <p:sp>
        <p:nvSpPr>
          <p:cNvPr id="12" name="TextBox 11"/>
          <p:cNvSpPr txBox="1"/>
          <p:nvPr/>
        </p:nvSpPr>
        <p:spPr>
          <a:xfrm>
            <a:off x="5580112" y="1700808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2800" smtClean="0"/>
              <a:t>g(x, y)</a:t>
            </a:r>
            <a:endParaRPr lang="sr-Latn-BA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CS" smtClean="0"/>
              <a:t>Izračunavanje konvolucije u 2D</a:t>
            </a:r>
            <a:br>
              <a:rPr lang="sr-Latn-CS" smtClean="0"/>
            </a:br>
            <a:r>
              <a:rPr lang="sr-Latn-CS" smtClean="0"/>
              <a:t>Klizeće usrednjavanje</a:t>
            </a:r>
            <a:endParaRPr lang="en-US" smtClean="0"/>
          </a:p>
        </p:txBody>
      </p:sp>
      <p:graphicFrame>
        <p:nvGraphicFramePr>
          <p:cNvPr id="866433" name="Group 129"/>
          <p:cNvGraphicFramePr>
            <a:graphicFrameLocks noGrp="1"/>
          </p:cNvGraphicFramePr>
          <p:nvPr/>
        </p:nvGraphicFramePr>
        <p:xfrm>
          <a:off x="4724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/>
                <a:gridCol w="358775"/>
                <a:gridCol w="355600"/>
                <a:gridCol w="358775"/>
                <a:gridCol w="358775"/>
                <a:gridCol w="358775"/>
                <a:gridCol w="358775"/>
                <a:gridCol w="355600"/>
                <a:gridCol w="358775"/>
                <a:gridCol w="358775"/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7950" name="Picture 252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7400" y="16002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951" name="Rectangle 253"/>
          <p:cNvSpPr>
            <a:spLocks noChangeArrowheads="1"/>
          </p:cNvSpPr>
          <p:nvPr/>
        </p:nvSpPr>
        <p:spPr bwMode="auto">
          <a:xfrm>
            <a:off x="6477000" y="25908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r-Latn-CS">
              <a:latin typeface="Calibri" pitchFamily="-65" charset="0"/>
            </a:endParaRPr>
          </a:p>
        </p:txBody>
      </p:sp>
      <p:graphicFrame>
        <p:nvGraphicFramePr>
          <p:cNvPr id="866807" name="Group 503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pic>
        <p:nvPicPr>
          <p:cNvPr id="78075" name="Picture 62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52600" y="1600200"/>
            <a:ext cx="1527175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076" name="Rectangle 127"/>
          <p:cNvSpPr>
            <a:spLocks noChangeArrowheads="1"/>
          </p:cNvSpPr>
          <p:nvPr/>
        </p:nvSpPr>
        <p:spPr bwMode="auto">
          <a:xfrm>
            <a:off x="21336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r-Latn-CS">
              <a:latin typeface="Calibri" pitchFamily="-65" charset="0"/>
            </a:endParaRPr>
          </a:p>
        </p:txBody>
      </p:sp>
      <p:sp>
        <p:nvSpPr>
          <p:cNvPr id="78077" name="Text Box 628"/>
          <p:cNvSpPr txBox="1">
            <a:spLocks noChangeArrowheads="1"/>
          </p:cNvSpPr>
          <p:nvPr/>
        </p:nvSpPr>
        <p:spPr bwMode="auto">
          <a:xfrm>
            <a:off x="7610475" y="6553200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-65" charset="0"/>
              </a:rPr>
              <a:t>Source: S.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BA" smtClean="0"/>
              <a:t>Primjeri</a:t>
            </a:r>
            <a:br>
              <a:rPr lang="sr-Latn-BA" smtClean="0"/>
            </a:br>
            <a:r>
              <a:rPr lang="sr-Latn-BA" smtClean="0"/>
              <a:t>Uklanjanje šuma</a:t>
            </a:r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2047" y="2284413"/>
            <a:ext cx="2919109" cy="2287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06" y="2276475"/>
            <a:ext cx="2924350" cy="2277115"/>
          </a:xfrm>
          <a:prstGeom prst="rect">
            <a:avLst/>
          </a:prstGeom>
          <a:noFill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13096" y="2284414"/>
            <a:ext cx="2887664" cy="22771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30560"/>
            <a:ext cx="7772400" cy="838200"/>
          </a:xfrm>
        </p:spPr>
        <p:txBody>
          <a:bodyPr>
            <a:normAutofit fontScale="90000"/>
          </a:bodyPr>
          <a:lstStyle/>
          <a:p>
            <a:r>
              <a:rPr lang="sr-Latn-CS" smtClean="0"/>
              <a:t>Izračunavanje konvolucije u 2D</a:t>
            </a:r>
            <a:br>
              <a:rPr lang="sr-Latn-CS" smtClean="0"/>
            </a:br>
            <a:r>
              <a:rPr lang="sr-Latn-CS" smtClean="0"/>
              <a:t>Klizeće usrednjavanje</a:t>
            </a:r>
            <a:endParaRPr lang="en-US" smtClean="0"/>
          </a:p>
        </p:txBody>
      </p:sp>
      <p:graphicFrame>
        <p:nvGraphicFramePr>
          <p:cNvPr id="868770" name="Group 418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68766" name="Group 414"/>
          <p:cNvGraphicFramePr>
            <a:graphicFrameLocks noGrp="1"/>
          </p:cNvGraphicFramePr>
          <p:nvPr>
            <p:ph idx="1"/>
          </p:nvPr>
        </p:nvGraphicFramePr>
        <p:xfrm>
          <a:off x="4724400" y="2286000"/>
          <a:ext cx="3581400" cy="3429000"/>
        </p:xfrm>
        <a:graphic>
          <a:graphicData uri="http://schemas.openxmlformats.org/drawingml/2006/table">
            <a:tbl>
              <a:tblPr/>
              <a:tblGrid>
                <a:gridCol w="357188"/>
                <a:gridCol w="360362"/>
                <a:gridCol w="355600"/>
                <a:gridCol w="360363"/>
                <a:gridCol w="357187"/>
                <a:gridCol w="357188"/>
                <a:gridCol w="360362"/>
                <a:gridCol w="355600"/>
                <a:gridCol w="360363"/>
                <a:gridCol w="357187"/>
              </a:tblGrid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40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40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80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80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80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80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40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65" charset="-128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0123" name="Text Box 419"/>
          <p:cNvSpPr txBox="1">
            <a:spLocks noChangeArrowheads="1"/>
          </p:cNvSpPr>
          <p:nvPr/>
        </p:nvSpPr>
        <p:spPr bwMode="auto">
          <a:xfrm>
            <a:off x="7610475" y="6553200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-65" charset="0"/>
              </a:rPr>
              <a:t>Source: S. Seitz</a:t>
            </a:r>
          </a:p>
        </p:txBody>
      </p:sp>
      <p:sp>
        <p:nvSpPr>
          <p:cNvPr id="80124" name="TextBox 7"/>
          <p:cNvSpPr txBox="1">
            <a:spLocks noChangeArrowheads="1"/>
          </p:cNvSpPr>
          <p:nvPr/>
        </p:nvSpPr>
        <p:spPr bwMode="auto">
          <a:xfrm>
            <a:off x="609600" y="6172200"/>
            <a:ext cx="25085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r-Latn-BA" sz="2400" smtClean="0">
                <a:latin typeface="Calibri" pitchFamily="-65" charset="0"/>
              </a:rPr>
              <a:t>Šta ovaj filtar radi</a:t>
            </a:r>
            <a:r>
              <a:rPr lang="en-US" sz="2400" smtClean="0">
                <a:latin typeface="Calibri" pitchFamily="-65" charset="0"/>
              </a:rPr>
              <a:t>?</a:t>
            </a:r>
            <a:endParaRPr lang="en-US" sz="2400">
              <a:latin typeface="Calibri" pitchFamily="-65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75656" y="1700808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2800" smtClean="0"/>
              <a:t>f(x, y)</a:t>
            </a:r>
            <a:endParaRPr lang="sr-Latn-BA" sz="2800"/>
          </a:p>
        </p:txBody>
      </p:sp>
      <p:sp>
        <p:nvSpPr>
          <p:cNvPr id="10" name="TextBox 9"/>
          <p:cNvSpPr txBox="1"/>
          <p:nvPr/>
        </p:nvSpPr>
        <p:spPr>
          <a:xfrm>
            <a:off x="5580112" y="1700808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2800" smtClean="0"/>
              <a:t>g(x, y)</a:t>
            </a:r>
            <a:endParaRPr lang="sr-Latn-BA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mtClean="0"/>
              <a:t>Defini</a:t>
            </a:r>
            <a:r>
              <a:rPr lang="sr-Latn-BA" smtClean="0"/>
              <a:t>cija konvolucije u 2D</a:t>
            </a:r>
            <a:endParaRPr lang="en-US" smtClean="0"/>
          </a:p>
        </p:txBody>
      </p:sp>
      <p:graphicFrame>
        <p:nvGraphicFramePr>
          <p:cNvPr id="1016835" name="Object 3"/>
          <p:cNvGraphicFramePr>
            <a:graphicFrameLocks noChangeAspect="1"/>
          </p:cNvGraphicFramePr>
          <p:nvPr/>
        </p:nvGraphicFramePr>
        <p:xfrm>
          <a:off x="1066800" y="2225675"/>
          <a:ext cx="7086600" cy="1066800"/>
        </p:xfrm>
        <a:graphic>
          <a:graphicData uri="http://schemas.openxmlformats.org/presentationml/2006/ole">
            <p:oleObj spid="_x0000_s45058" name="Equation" r:id="rId4" imgW="2361960" imgH="355320" progId="Equation.3">
              <p:embed/>
            </p:oleObj>
          </a:graphicData>
        </a:graphic>
      </p:graphicFrame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276600" y="3521075"/>
            <a:ext cx="2362200" cy="2362200"/>
            <a:chOff x="576" y="2496"/>
            <a:chExt cx="1488" cy="1488"/>
          </a:xfrm>
        </p:grpSpPr>
        <p:sp>
          <p:nvSpPr>
            <p:cNvPr id="66574" name="Rectangle 5"/>
            <p:cNvSpPr>
              <a:spLocks noChangeArrowheads="1"/>
            </p:cNvSpPr>
            <p:nvPr/>
          </p:nvSpPr>
          <p:spPr bwMode="auto">
            <a:xfrm>
              <a:off x="576" y="2496"/>
              <a:ext cx="1488" cy="14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sr-Latn-CS">
                <a:latin typeface="Calibri" pitchFamily="-65" charset="0"/>
              </a:endParaRPr>
            </a:p>
          </p:txBody>
        </p:sp>
        <p:sp>
          <p:nvSpPr>
            <p:cNvPr id="66575" name="Text Box 6"/>
            <p:cNvSpPr txBox="1">
              <a:spLocks noChangeArrowheads="1"/>
            </p:cNvSpPr>
            <p:nvPr/>
          </p:nvSpPr>
          <p:spPr bwMode="auto">
            <a:xfrm>
              <a:off x="1255" y="2976"/>
              <a:ext cx="214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4400" i="1">
                  <a:latin typeface="Times New Roman" pitchFamily="-65" charset="0"/>
                  <a:cs typeface="Times New Roman" pitchFamily="-65" charset="0"/>
                </a:rPr>
                <a:t>f</a:t>
              </a:r>
            </a:p>
          </p:txBody>
        </p:sp>
      </p:grpSp>
      <p:pic>
        <p:nvPicPr>
          <p:cNvPr id="1016839" name="Picture 7" descr="t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6800" y="3367088"/>
            <a:ext cx="762000" cy="74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6840" name="Picture 8" descr="t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66800" y="3352800"/>
            <a:ext cx="762000" cy="74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685800" y="2895600"/>
            <a:ext cx="3352800" cy="1219200"/>
            <a:chOff x="576" y="2400"/>
            <a:chExt cx="2112" cy="768"/>
          </a:xfrm>
        </p:grpSpPr>
        <p:pic>
          <p:nvPicPr>
            <p:cNvPr id="66572" name="Picture 10" descr="tmp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08" y="2640"/>
              <a:ext cx="480" cy="4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6573" name="Rectangle 11"/>
            <p:cNvSpPr>
              <a:spLocks noChangeArrowheads="1"/>
            </p:cNvSpPr>
            <p:nvPr/>
          </p:nvSpPr>
          <p:spPr bwMode="auto">
            <a:xfrm>
              <a:off x="576" y="2400"/>
              <a:ext cx="720" cy="76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r-Latn-CS">
                <a:latin typeface="Calibri" pitchFamily="-65" charset="0"/>
              </a:endParaRPr>
            </a:p>
          </p:txBody>
        </p:sp>
      </p:grpSp>
      <p:pic>
        <p:nvPicPr>
          <p:cNvPr id="1016844" name="Picture 12" descr="t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6600" y="3276600"/>
            <a:ext cx="762000" cy="74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9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4525963"/>
          </a:xfrm>
        </p:spPr>
        <p:txBody>
          <a:bodyPr/>
          <a:lstStyle/>
          <a:p>
            <a:pPr>
              <a:buFontTx/>
              <a:buChar char="•"/>
            </a:pPr>
            <a:r>
              <a:rPr lang="sr-Latn-BA" smtClean="0"/>
              <a:t>Neka je</a:t>
            </a:r>
            <a:r>
              <a:rPr lang="en-US" smtClean="0"/>
              <a:t> </a:t>
            </a:r>
            <a:r>
              <a:rPr lang="en-US" i="1" smtClean="0"/>
              <a:t>f </a:t>
            </a:r>
            <a:r>
              <a:rPr lang="sr-Latn-BA" smtClean="0"/>
              <a:t>slika, a </a:t>
            </a:r>
            <a:r>
              <a:rPr lang="sr-Latn-BA" i="1" smtClean="0"/>
              <a:t>h</a:t>
            </a:r>
            <a:r>
              <a:rPr lang="sr-Latn-BA" smtClean="0"/>
              <a:t> kernel. Rezultat konvolucije </a:t>
            </a:r>
            <a:r>
              <a:rPr lang="sr-Latn-BA" i="1" smtClean="0"/>
              <a:t>f</a:t>
            </a:r>
            <a:r>
              <a:rPr lang="sr-Latn-BA" smtClean="0"/>
              <a:t> i </a:t>
            </a:r>
            <a:r>
              <a:rPr lang="sr-Latn-BA" i="1" smtClean="0"/>
              <a:t>h</a:t>
            </a:r>
            <a:r>
              <a:rPr lang="sr-Latn-BA" smtClean="0"/>
              <a:t> se označava sa </a:t>
            </a:r>
            <a:r>
              <a:rPr lang="en-US" i="1" smtClean="0"/>
              <a:t>f</a:t>
            </a:r>
            <a:r>
              <a:rPr lang="en-US" smtClean="0"/>
              <a:t> * </a:t>
            </a:r>
            <a:r>
              <a:rPr lang="sr-Latn-BA" i="1" smtClean="0"/>
              <a:t>h</a:t>
            </a:r>
            <a:r>
              <a:rPr lang="en-US" smtClean="0"/>
              <a:t>.</a:t>
            </a:r>
          </a:p>
        </p:txBody>
      </p:sp>
      <p:sp>
        <p:nvSpPr>
          <p:cNvPr id="66570" name="Text Box 14"/>
          <p:cNvSpPr txBox="1">
            <a:spLocks noChangeArrowheads="1"/>
          </p:cNvSpPr>
          <p:nvPr/>
        </p:nvSpPr>
        <p:spPr bwMode="auto">
          <a:xfrm>
            <a:off x="7467600" y="6553200"/>
            <a:ext cx="1631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-65" charset="0"/>
              </a:rPr>
              <a:t>Source: F. Durand</a:t>
            </a:r>
          </a:p>
        </p:txBody>
      </p:sp>
      <p:sp>
        <p:nvSpPr>
          <p:cNvPr id="1016847" name="Text Box 15"/>
          <p:cNvSpPr txBox="1">
            <a:spLocks noChangeArrowheads="1"/>
          </p:cNvSpPr>
          <p:nvPr/>
        </p:nvSpPr>
        <p:spPr bwMode="auto">
          <a:xfrm>
            <a:off x="746125" y="6111875"/>
            <a:ext cx="535614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>
                <a:latin typeface="Calibri" pitchFamily="-65" charset="0"/>
              </a:rPr>
              <a:t>   </a:t>
            </a:r>
            <a:r>
              <a:rPr lang="sr-Latn-BA" smtClean="0">
                <a:latin typeface="Calibri" pitchFamily="-65" charset="0"/>
              </a:rPr>
              <a:t>Konvencija</a:t>
            </a:r>
            <a:r>
              <a:rPr lang="en-US" smtClean="0">
                <a:latin typeface="Calibri" pitchFamily="-65" charset="0"/>
              </a:rPr>
              <a:t>: </a:t>
            </a:r>
            <a:r>
              <a:rPr lang="en-US">
                <a:latin typeface="Calibri" pitchFamily="-65" charset="0"/>
              </a:rPr>
              <a:t>kernel </a:t>
            </a:r>
            <a:r>
              <a:rPr lang="sr-Latn-BA" smtClean="0">
                <a:latin typeface="Calibri" pitchFamily="-65" charset="0"/>
              </a:rPr>
              <a:t>je</a:t>
            </a:r>
            <a:r>
              <a:rPr lang="en-US" smtClean="0">
                <a:latin typeface="Calibri" pitchFamily="-65" charset="0"/>
              </a:rPr>
              <a:t> “</a:t>
            </a:r>
            <a:r>
              <a:rPr lang="sr-Latn-BA" smtClean="0">
                <a:latin typeface="Calibri" pitchFamily="-65" charset="0"/>
              </a:rPr>
              <a:t>obrnut</a:t>
            </a:r>
            <a:r>
              <a:rPr lang="en-US" smtClean="0">
                <a:latin typeface="Calibri" pitchFamily="-65" charset="0"/>
              </a:rPr>
              <a:t>”</a:t>
            </a:r>
            <a:endParaRPr lang="sr-Latn-BA" smtClean="0">
              <a:latin typeface="Calibri" pitchFamily="-65" charset="0"/>
            </a:endParaRPr>
          </a:p>
          <a:p>
            <a:pPr>
              <a:buFontTx/>
              <a:buChar char="•"/>
            </a:pPr>
            <a:r>
              <a:rPr lang="sr-Latn-BA" smtClean="0">
                <a:latin typeface="Calibri" pitchFamily="-65" charset="0"/>
              </a:rPr>
              <a:t>   Mnogi kerneli su simetrični pa to zapravo i nije bitno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6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6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6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6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5.78035E-8 C 0.06945 -0.00579 0.10608 -0.0037 0.19306 -0.00232 C 0.20105 0.01387 0.19861 0.00647 0.20174 0.01872 C 0.20052 0.03583 0.2007 0.05317 0.19827 0.07005 C 0.19584 0.08739 0.17796 0.08924 0.16841 0.09341 C 0.13785 0.09179 0.11563 0.08855 0.08594 0.08647 C 0.06146 0.08716 0.0099 0.06982 -0.01927 0.09572 C -0.02239 0.10843 -0.02517 0.11676 -0.01927 0.13317 C -0.01927 0.13317 -0.00607 0.13895 -0.00347 0.14011 C -0.00173 0.14104 0.00174 0.14265 0.00174 0.14265 C 0.04983 0.20369 0.16754 0.15005 0.19827 0.14959 C 0.20348 0.15028 0.21025 0.14682 0.21407 0.1519 C 0.2191 0.15861 0.21528 0.17086 0.21754 0.17988 C 0.21598 0.18843 0.2165 0.19861 0.21233 0.20554 C 0.20452 0.21895 0.18525 0.23352 0.17205 0.23375 C 0.11129 0.23514 0.05035 0.23537 -0.01041 0.23606 C -0.01371 0.24023 -0.02274 0.2608 -0.01215 0.26173 C 0.01875 0.26473 0.04983 0.26335 0.08073 0.26404 C 0.13855 0.27028 0.0948 0.26635 0.21233 0.26635 " pathEditMode="relative" ptsTypes="ffffffffffffffffffA">
                                      <p:cBhvr>
                                        <p:cTn id="30" dur="2000" fill="hold"/>
                                        <p:tgtEl>
                                          <p:spTgt spid="10168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6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684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Latn-BA" smtClean="0"/>
              <a:t>Zabava sa linearnim filtrima</a:t>
            </a:r>
            <a:endParaRPr lang="en-US" smtClean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886200" y="2971800"/>
            <a:ext cx="1225550" cy="1295400"/>
            <a:chOff x="144" y="144"/>
            <a:chExt cx="1152" cy="1136"/>
          </a:xfrm>
        </p:grpSpPr>
        <p:sp>
          <p:nvSpPr>
            <p:cNvPr id="81928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>
                  <a:latin typeface="Calibri" pitchFamily="-65" charset="0"/>
                </a:rPr>
                <a:t>0</a:t>
              </a:r>
            </a:p>
          </p:txBody>
        </p:sp>
        <p:sp>
          <p:nvSpPr>
            <p:cNvPr id="81929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>
                  <a:latin typeface="Calibri" pitchFamily="-65" charset="0"/>
                </a:rPr>
                <a:t>0</a:t>
              </a:r>
            </a:p>
          </p:txBody>
        </p:sp>
        <p:sp>
          <p:nvSpPr>
            <p:cNvPr id="81930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>
                  <a:latin typeface="Calibri" pitchFamily="-65" charset="0"/>
                </a:rPr>
                <a:t>0</a:t>
              </a:r>
            </a:p>
          </p:txBody>
        </p:sp>
        <p:sp>
          <p:nvSpPr>
            <p:cNvPr id="81931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>
                  <a:latin typeface="Calibri" pitchFamily="-65" charset="0"/>
                </a:rPr>
                <a:t>0</a:t>
              </a:r>
            </a:p>
          </p:txBody>
        </p:sp>
        <p:sp>
          <p:nvSpPr>
            <p:cNvPr id="81932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>
                  <a:latin typeface="Calibri" pitchFamily="-65" charset="0"/>
                </a:rPr>
                <a:t>1</a:t>
              </a:r>
            </a:p>
          </p:txBody>
        </p:sp>
        <p:sp>
          <p:nvSpPr>
            <p:cNvPr id="81933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>
                  <a:latin typeface="Calibri" pitchFamily="-65" charset="0"/>
                </a:rPr>
                <a:t>0</a:t>
              </a:r>
            </a:p>
          </p:txBody>
        </p:sp>
        <p:sp>
          <p:nvSpPr>
            <p:cNvPr id="81934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>
                  <a:latin typeface="Calibri" pitchFamily="-65" charset="0"/>
                </a:rPr>
                <a:t>0</a:t>
              </a:r>
            </a:p>
          </p:txBody>
        </p:sp>
        <p:sp>
          <p:nvSpPr>
            <p:cNvPr id="81935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>
                  <a:latin typeface="Calibri" pitchFamily="-65" charset="0"/>
                </a:rPr>
                <a:t>0</a:t>
              </a:r>
            </a:p>
          </p:txBody>
        </p:sp>
        <p:sp>
          <p:nvSpPr>
            <p:cNvPr id="81936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>
                  <a:latin typeface="Calibri" pitchFamily="-65" charset="0"/>
                </a:rPr>
                <a:t>0</a:t>
              </a:r>
            </a:p>
          </p:txBody>
        </p:sp>
        <p:sp>
          <p:nvSpPr>
            <p:cNvPr id="81937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sr-Latn-BA"/>
            </a:p>
          </p:txBody>
        </p:sp>
        <p:sp>
          <p:nvSpPr>
            <p:cNvPr id="81938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sr-Latn-BA"/>
            </a:p>
          </p:txBody>
        </p:sp>
        <p:sp>
          <p:nvSpPr>
            <p:cNvPr id="81939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sr-Latn-BA"/>
            </a:p>
          </p:txBody>
        </p:sp>
        <p:sp>
          <p:nvSpPr>
            <p:cNvPr id="81940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sr-Latn-BA"/>
            </a:p>
          </p:txBody>
        </p:sp>
        <p:sp>
          <p:nvSpPr>
            <p:cNvPr id="81941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sr-Latn-BA"/>
            </a:p>
          </p:txBody>
        </p:sp>
        <p:sp>
          <p:nvSpPr>
            <p:cNvPr id="81942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sr-Latn-BA"/>
            </a:p>
          </p:txBody>
        </p:sp>
        <p:sp>
          <p:nvSpPr>
            <p:cNvPr id="81943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sr-Latn-BA"/>
            </a:p>
          </p:txBody>
        </p:sp>
        <p:sp>
          <p:nvSpPr>
            <p:cNvPr id="81944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sr-Latn-BA"/>
            </a:p>
          </p:txBody>
        </p:sp>
      </p:grpSp>
      <p:sp>
        <p:nvSpPr>
          <p:cNvPr id="81924" name="Text Box 22"/>
          <p:cNvSpPr txBox="1">
            <a:spLocks noChangeArrowheads="1"/>
          </p:cNvSpPr>
          <p:nvPr/>
        </p:nvSpPr>
        <p:spPr bwMode="auto">
          <a:xfrm>
            <a:off x="1127125" y="4689475"/>
            <a:ext cx="1198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imes" pitchFamily="-65" charset="0"/>
              </a:rPr>
              <a:t>Original</a:t>
            </a:r>
          </a:p>
        </p:txBody>
      </p:sp>
      <p:sp>
        <p:nvSpPr>
          <p:cNvPr id="81925" name="Text Box 23"/>
          <p:cNvSpPr txBox="1">
            <a:spLocks noChangeArrowheads="1"/>
          </p:cNvSpPr>
          <p:nvPr/>
        </p:nvSpPr>
        <p:spPr bwMode="auto">
          <a:xfrm>
            <a:off x="6858000" y="2971800"/>
            <a:ext cx="565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0" b="1">
                <a:latin typeface="Times" pitchFamily="-65" charset="0"/>
              </a:rPr>
              <a:t>?</a:t>
            </a:r>
          </a:p>
        </p:txBody>
      </p:sp>
      <p:pic>
        <p:nvPicPr>
          <p:cNvPr id="81926" name="Picture 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667000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1927" name="Text Box 25"/>
          <p:cNvSpPr txBox="1">
            <a:spLocks noChangeArrowheads="1"/>
          </p:cNvSpPr>
          <p:nvPr/>
        </p:nvSpPr>
        <p:spPr bwMode="auto">
          <a:xfrm>
            <a:off x="7467600" y="6553200"/>
            <a:ext cx="1495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-65" charset="0"/>
              </a:rPr>
              <a:t>Source: D. Lowe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Latn-BA" smtClean="0"/>
              <a:t>Zabava sa linearnim filtrima</a:t>
            </a:r>
            <a:endParaRPr lang="en-US" smtClean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886200" y="2971800"/>
            <a:ext cx="1225550" cy="1295400"/>
            <a:chOff x="144" y="144"/>
            <a:chExt cx="1152" cy="1136"/>
          </a:xfrm>
        </p:grpSpPr>
        <p:sp>
          <p:nvSpPr>
            <p:cNvPr id="83977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>
                  <a:latin typeface="Calibri" pitchFamily="-65" charset="0"/>
                </a:rPr>
                <a:t>0</a:t>
              </a:r>
            </a:p>
          </p:txBody>
        </p:sp>
        <p:sp>
          <p:nvSpPr>
            <p:cNvPr id="83978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>
                  <a:latin typeface="Calibri" pitchFamily="-65" charset="0"/>
                </a:rPr>
                <a:t>0</a:t>
              </a:r>
            </a:p>
          </p:txBody>
        </p:sp>
        <p:sp>
          <p:nvSpPr>
            <p:cNvPr id="83979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>
                  <a:latin typeface="Calibri" pitchFamily="-65" charset="0"/>
                </a:rPr>
                <a:t>0</a:t>
              </a:r>
            </a:p>
          </p:txBody>
        </p:sp>
        <p:sp>
          <p:nvSpPr>
            <p:cNvPr id="83980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>
                  <a:latin typeface="Calibri" pitchFamily="-65" charset="0"/>
                </a:rPr>
                <a:t>0</a:t>
              </a:r>
            </a:p>
          </p:txBody>
        </p:sp>
        <p:sp>
          <p:nvSpPr>
            <p:cNvPr id="83981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>
                  <a:latin typeface="Calibri" pitchFamily="-65" charset="0"/>
                </a:rPr>
                <a:t>1</a:t>
              </a:r>
            </a:p>
          </p:txBody>
        </p:sp>
        <p:sp>
          <p:nvSpPr>
            <p:cNvPr id="83982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>
                  <a:latin typeface="Calibri" pitchFamily="-65" charset="0"/>
                </a:rPr>
                <a:t>0</a:t>
              </a:r>
            </a:p>
          </p:txBody>
        </p:sp>
        <p:sp>
          <p:nvSpPr>
            <p:cNvPr id="83983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>
                  <a:latin typeface="Calibri" pitchFamily="-65" charset="0"/>
                </a:rPr>
                <a:t>0</a:t>
              </a:r>
            </a:p>
          </p:txBody>
        </p:sp>
        <p:sp>
          <p:nvSpPr>
            <p:cNvPr id="83984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>
                  <a:latin typeface="Calibri" pitchFamily="-65" charset="0"/>
                </a:rPr>
                <a:t>0</a:t>
              </a:r>
            </a:p>
          </p:txBody>
        </p:sp>
        <p:sp>
          <p:nvSpPr>
            <p:cNvPr id="83985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>
                  <a:latin typeface="Calibri" pitchFamily="-65" charset="0"/>
                </a:rPr>
                <a:t>0</a:t>
              </a:r>
            </a:p>
          </p:txBody>
        </p:sp>
        <p:sp>
          <p:nvSpPr>
            <p:cNvPr id="83986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sr-Latn-BA"/>
            </a:p>
          </p:txBody>
        </p:sp>
        <p:sp>
          <p:nvSpPr>
            <p:cNvPr id="83987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sr-Latn-BA"/>
            </a:p>
          </p:txBody>
        </p:sp>
        <p:sp>
          <p:nvSpPr>
            <p:cNvPr id="83988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sr-Latn-BA"/>
            </a:p>
          </p:txBody>
        </p:sp>
        <p:sp>
          <p:nvSpPr>
            <p:cNvPr id="83989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sr-Latn-BA"/>
            </a:p>
          </p:txBody>
        </p:sp>
        <p:sp>
          <p:nvSpPr>
            <p:cNvPr id="83990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sr-Latn-BA"/>
            </a:p>
          </p:txBody>
        </p:sp>
        <p:sp>
          <p:nvSpPr>
            <p:cNvPr id="83991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sr-Latn-BA"/>
            </a:p>
          </p:txBody>
        </p:sp>
        <p:sp>
          <p:nvSpPr>
            <p:cNvPr id="83992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sr-Latn-BA"/>
            </a:p>
          </p:txBody>
        </p:sp>
        <p:sp>
          <p:nvSpPr>
            <p:cNvPr id="83993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sr-Latn-BA"/>
            </a:p>
          </p:txBody>
        </p:sp>
      </p:grpSp>
      <p:pic>
        <p:nvPicPr>
          <p:cNvPr id="83972" name="Picture 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2667000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3973" name="Text Box 23"/>
          <p:cNvSpPr txBox="1">
            <a:spLocks noChangeArrowheads="1"/>
          </p:cNvSpPr>
          <p:nvPr/>
        </p:nvSpPr>
        <p:spPr bwMode="auto">
          <a:xfrm>
            <a:off x="1127125" y="4689475"/>
            <a:ext cx="1198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imes" pitchFamily="-65" charset="0"/>
              </a:rPr>
              <a:t>Original</a:t>
            </a:r>
          </a:p>
        </p:txBody>
      </p:sp>
      <p:sp>
        <p:nvSpPr>
          <p:cNvPr id="83974" name="Text Box 24"/>
          <p:cNvSpPr txBox="1">
            <a:spLocks noChangeArrowheads="1"/>
          </p:cNvSpPr>
          <p:nvPr/>
        </p:nvSpPr>
        <p:spPr bwMode="auto">
          <a:xfrm>
            <a:off x="6324600" y="4724400"/>
            <a:ext cx="2133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mtClean="0">
                <a:latin typeface="Times" pitchFamily="-65" charset="0"/>
              </a:rPr>
              <a:t>Filt</a:t>
            </a:r>
            <a:r>
              <a:rPr lang="sr-Latn-BA" smtClean="0">
                <a:latin typeface="Times" pitchFamily="-65" charset="0"/>
              </a:rPr>
              <a:t>rirana</a:t>
            </a:r>
            <a:endParaRPr lang="en-US">
              <a:latin typeface="Times" pitchFamily="-65" charset="0"/>
            </a:endParaRPr>
          </a:p>
          <a:p>
            <a:r>
              <a:rPr lang="en-US">
                <a:latin typeface="Times" pitchFamily="-65" charset="0"/>
              </a:rPr>
              <a:t>(</a:t>
            </a:r>
            <a:r>
              <a:rPr lang="en-US" smtClean="0">
                <a:latin typeface="Times" pitchFamily="-65" charset="0"/>
              </a:rPr>
              <a:t>n</a:t>
            </a:r>
            <a:r>
              <a:rPr lang="sr-Latn-BA" smtClean="0">
                <a:latin typeface="Times" pitchFamily="-65" charset="0"/>
              </a:rPr>
              <a:t>ema promjene</a:t>
            </a:r>
            <a:r>
              <a:rPr lang="en-US" smtClean="0">
                <a:latin typeface="Times" pitchFamily="-65" charset="0"/>
              </a:rPr>
              <a:t>)</a:t>
            </a:r>
            <a:endParaRPr lang="en-US">
              <a:latin typeface="Times" pitchFamily="-65" charset="0"/>
            </a:endParaRPr>
          </a:p>
        </p:txBody>
      </p:sp>
      <p:pic>
        <p:nvPicPr>
          <p:cNvPr id="83975" name="Picture 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667000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3976" name="Text Box 26"/>
          <p:cNvSpPr txBox="1">
            <a:spLocks noChangeArrowheads="1"/>
          </p:cNvSpPr>
          <p:nvPr/>
        </p:nvSpPr>
        <p:spPr bwMode="auto">
          <a:xfrm>
            <a:off x="7467600" y="6553200"/>
            <a:ext cx="1495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-65" charset="0"/>
              </a:rPr>
              <a:t>Source: D. Lowe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Latn-BA" smtClean="0"/>
              <a:t>Zabava sa linearnim filtrima</a:t>
            </a:r>
            <a:endParaRPr lang="en-US" smtClean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886200" y="2971800"/>
            <a:ext cx="1225550" cy="1295400"/>
            <a:chOff x="144" y="144"/>
            <a:chExt cx="1152" cy="1136"/>
          </a:xfrm>
        </p:grpSpPr>
        <p:sp>
          <p:nvSpPr>
            <p:cNvPr id="86024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>
                  <a:latin typeface="Calibri" pitchFamily="-65" charset="0"/>
                </a:rPr>
                <a:t>0</a:t>
              </a:r>
            </a:p>
          </p:txBody>
        </p:sp>
        <p:sp>
          <p:nvSpPr>
            <p:cNvPr id="86025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>
                  <a:latin typeface="Calibri" pitchFamily="-65" charset="0"/>
                </a:rPr>
                <a:t>0</a:t>
              </a:r>
            </a:p>
          </p:txBody>
        </p:sp>
        <p:sp>
          <p:nvSpPr>
            <p:cNvPr id="86026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>
                  <a:latin typeface="Calibri" pitchFamily="-65" charset="0"/>
                </a:rPr>
                <a:t>0</a:t>
              </a:r>
            </a:p>
          </p:txBody>
        </p:sp>
        <p:sp>
          <p:nvSpPr>
            <p:cNvPr id="86027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>
                  <a:latin typeface="Calibri" pitchFamily="-65" charset="0"/>
                </a:rPr>
                <a:t>1</a:t>
              </a:r>
            </a:p>
          </p:txBody>
        </p:sp>
        <p:sp>
          <p:nvSpPr>
            <p:cNvPr id="86028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>
                  <a:latin typeface="Calibri" pitchFamily="-65" charset="0"/>
                </a:rPr>
                <a:t>0</a:t>
              </a:r>
            </a:p>
          </p:txBody>
        </p:sp>
        <p:sp>
          <p:nvSpPr>
            <p:cNvPr id="86029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>
                  <a:latin typeface="Calibri" pitchFamily="-65" charset="0"/>
                </a:rPr>
                <a:t>0</a:t>
              </a:r>
            </a:p>
          </p:txBody>
        </p:sp>
        <p:sp>
          <p:nvSpPr>
            <p:cNvPr id="86030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>
                  <a:latin typeface="Calibri" pitchFamily="-65" charset="0"/>
                </a:rPr>
                <a:t>0</a:t>
              </a:r>
            </a:p>
          </p:txBody>
        </p:sp>
        <p:sp>
          <p:nvSpPr>
            <p:cNvPr id="86031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>
                  <a:latin typeface="Calibri" pitchFamily="-65" charset="0"/>
                </a:rPr>
                <a:t>0</a:t>
              </a:r>
            </a:p>
          </p:txBody>
        </p:sp>
        <p:sp>
          <p:nvSpPr>
            <p:cNvPr id="86032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>
                  <a:latin typeface="Calibri" pitchFamily="-65" charset="0"/>
                </a:rPr>
                <a:t>0</a:t>
              </a:r>
            </a:p>
          </p:txBody>
        </p:sp>
        <p:sp>
          <p:nvSpPr>
            <p:cNvPr id="86033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sr-Latn-BA"/>
            </a:p>
          </p:txBody>
        </p:sp>
        <p:sp>
          <p:nvSpPr>
            <p:cNvPr id="86034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sr-Latn-BA"/>
            </a:p>
          </p:txBody>
        </p:sp>
        <p:sp>
          <p:nvSpPr>
            <p:cNvPr id="86035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sr-Latn-BA"/>
            </a:p>
          </p:txBody>
        </p:sp>
        <p:sp>
          <p:nvSpPr>
            <p:cNvPr id="86036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sr-Latn-BA"/>
            </a:p>
          </p:txBody>
        </p:sp>
        <p:sp>
          <p:nvSpPr>
            <p:cNvPr id="86037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sr-Latn-BA"/>
            </a:p>
          </p:txBody>
        </p:sp>
        <p:sp>
          <p:nvSpPr>
            <p:cNvPr id="86038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sr-Latn-BA"/>
            </a:p>
          </p:txBody>
        </p:sp>
        <p:sp>
          <p:nvSpPr>
            <p:cNvPr id="86039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sr-Latn-BA"/>
            </a:p>
          </p:txBody>
        </p:sp>
        <p:sp>
          <p:nvSpPr>
            <p:cNvPr id="86040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sr-Latn-BA"/>
            </a:p>
          </p:txBody>
        </p:sp>
      </p:grpSp>
      <p:pic>
        <p:nvPicPr>
          <p:cNvPr id="86020" name="Picture 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667000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6021" name="Text Box 22"/>
          <p:cNvSpPr txBox="1">
            <a:spLocks noChangeArrowheads="1"/>
          </p:cNvSpPr>
          <p:nvPr/>
        </p:nvSpPr>
        <p:spPr bwMode="auto">
          <a:xfrm>
            <a:off x="1127125" y="4689475"/>
            <a:ext cx="1198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imes" pitchFamily="-65" charset="0"/>
              </a:rPr>
              <a:t>Original</a:t>
            </a:r>
          </a:p>
        </p:txBody>
      </p:sp>
      <p:sp>
        <p:nvSpPr>
          <p:cNvPr id="86022" name="Text Box 23"/>
          <p:cNvSpPr txBox="1">
            <a:spLocks noChangeArrowheads="1"/>
          </p:cNvSpPr>
          <p:nvPr/>
        </p:nvSpPr>
        <p:spPr bwMode="auto">
          <a:xfrm>
            <a:off x="6858000" y="2971800"/>
            <a:ext cx="565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0" b="1">
                <a:latin typeface="Times" pitchFamily="-65" charset="0"/>
              </a:rPr>
              <a:t>?</a:t>
            </a:r>
          </a:p>
        </p:txBody>
      </p:sp>
      <p:sp>
        <p:nvSpPr>
          <p:cNvPr id="86023" name="Text Box 24"/>
          <p:cNvSpPr txBox="1">
            <a:spLocks noChangeArrowheads="1"/>
          </p:cNvSpPr>
          <p:nvPr/>
        </p:nvSpPr>
        <p:spPr bwMode="auto">
          <a:xfrm>
            <a:off x="7467600" y="6553200"/>
            <a:ext cx="1495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-65" charset="0"/>
              </a:rPr>
              <a:t>Source: D. Lowe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Latn-BA" smtClean="0"/>
              <a:t>Zabava sa linearnim filtrima</a:t>
            </a:r>
            <a:endParaRPr lang="en-US" smtClean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886200" y="2971800"/>
            <a:ext cx="1225550" cy="1295400"/>
            <a:chOff x="144" y="144"/>
            <a:chExt cx="1152" cy="1136"/>
          </a:xfrm>
        </p:grpSpPr>
        <p:sp>
          <p:nvSpPr>
            <p:cNvPr id="88074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>
                  <a:latin typeface="Calibri" pitchFamily="-65" charset="0"/>
                </a:rPr>
                <a:t>0</a:t>
              </a:r>
            </a:p>
          </p:txBody>
        </p:sp>
        <p:sp>
          <p:nvSpPr>
            <p:cNvPr id="88075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>
                  <a:latin typeface="Calibri" pitchFamily="-65" charset="0"/>
                </a:rPr>
                <a:t>0</a:t>
              </a:r>
            </a:p>
          </p:txBody>
        </p:sp>
        <p:sp>
          <p:nvSpPr>
            <p:cNvPr id="88076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>
                  <a:latin typeface="Calibri" pitchFamily="-65" charset="0"/>
                </a:rPr>
                <a:t>0</a:t>
              </a:r>
            </a:p>
          </p:txBody>
        </p:sp>
        <p:sp>
          <p:nvSpPr>
            <p:cNvPr id="88077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>
                  <a:latin typeface="Calibri" pitchFamily="-65" charset="0"/>
                </a:rPr>
                <a:t>1</a:t>
              </a:r>
            </a:p>
          </p:txBody>
        </p:sp>
        <p:sp>
          <p:nvSpPr>
            <p:cNvPr id="88078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>
                  <a:latin typeface="Calibri" pitchFamily="-65" charset="0"/>
                </a:rPr>
                <a:t>0</a:t>
              </a:r>
            </a:p>
          </p:txBody>
        </p:sp>
        <p:sp>
          <p:nvSpPr>
            <p:cNvPr id="88079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>
                  <a:latin typeface="Calibri" pitchFamily="-65" charset="0"/>
                </a:rPr>
                <a:t>0</a:t>
              </a:r>
            </a:p>
          </p:txBody>
        </p:sp>
        <p:sp>
          <p:nvSpPr>
            <p:cNvPr id="88080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>
                  <a:latin typeface="Calibri" pitchFamily="-65" charset="0"/>
                </a:rPr>
                <a:t>0</a:t>
              </a:r>
            </a:p>
          </p:txBody>
        </p:sp>
        <p:sp>
          <p:nvSpPr>
            <p:cNvPr id="88081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>
                  <a:latin typeface="Calibri" pitchFamily="-65" charset="0"/>
                </a:rPr>
                <a:t>0</a:t>
              </a:r>
            </a:p>
          </p:txBody>
        </p:sp>
        <p:sp>
          <p:nvSpPr>
            <p:cNvPr id="88082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>
                  <a:latin typeface="Calibri" pitchFamily="-65" charset="0"/>
                </a:rPr>
                <a:t>0</a:t>
              </a:r>
            </a:p>
          </p:txBody>
        </p:sp>
        <p:sp>
          <p:nvSpPr>
            <p:cNvPr id="88083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sr-Latn-BA"/>
            </a:p>
          </p:txBody>
        </p:sp>
        <p:sp>
          <p:nvSpPr>
            <p:cNvPr id="88084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sr-Latn-BA"/>
            </a:p>
          </p:txBody>
        </p:sp>
        <p:sp>
          <p:nvSpPr>
            <p:cNvPr id="88085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sr-Latn-BA"/>
            </a:p>
          </p:txBody>
        </p:sp>
        <p:sp>
          <p:nvSpPr>
            <p:cNvPr id="88086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sr-Latn-BA"/>
            </a:p>
          </p:txBody>
        </p:sp>
        <p:sp>
          <p:nvSpPr>
            <p:cNvPr id="88087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sr-Latn-BA"/>
            </a:p>
          </p:txBody>
        </p:sp>
        <p:sp>
          <p:nvSpPr>
            <p:cNvPr id="88088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sr-Latn-BA"/>
            </a:p>
          </p:txBody>
        </p:sp>
        <p:sp>
          <p:nvSpPr>
            <p:cNvPr id="88089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sr-Latn-BA"/>
            </a:p>
          </p:txBody>
        </p:sp>
        <p:sp>
          <p:nvSpPr>
            <p:cNvPr id="88090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sr-Latn-BA"/>
            </a:p>
          </p:txBody>
        </p:sp>
      </p:grpSp>
      <p:pic>
        <p:nvPicPr>
          <p:cNvPr id="88068" name="Picture 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667000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8069" name="Text Box 22"/>
          <p:cNvSpPr txBox="1">
            <a:spLocks noChangeArrowheads="1"/>
          </p:cNvSpPr>
          <p:nvPr/>
        </p:nvSpPr>
        <p:spPr bwMode="auto">
          <a:xfrm>
            <a:off x="1127125" y="4689475"/>
            <a:ext cx="1198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imes" pitchFamily="-65" charset="0"/>
              </a:rPr>
              <a:t>Original</a:t>
            </a:r>
          </a:p>
        </p:txBody>
      </p:sp>
      <p:pic>
        <p:nvPicPr>
          <p:cNvPr id="88070" name="Picture 23"/>
          <p:cNvPicPr>
            <a:picLocks noChangeAspect="1" noChangeArrowheads="1"/>
          </p:cNvPicPr>
          <p:nvPr/>
        </p:nvPicPr>
        <p:blipFill>
          <a:blip r:embed="rId3" cstate="print"/>
          <a:srcRect l="8000"/>
          <a:stretch>
            <a:fillRect/>
          </a:stretch>
        </p:blipFill>
        <p:spPr bwMode="auto">
          <a:xfrm>
            <a:off x="6477000" y="2667000"/>
            <a:ext cx="1828800" cy="18573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88071" name="Rectangle 24"/>
          <p:cNvSpPr>
            <a:spLocks noChangeArrowheads="1"/>
          </p:cNvSpPr>
          <p:nvPr/>
        </p:nvSpPr>
        <p:spPr bwMode="auto">
          <a:xfrm>
            <a:off x="6477000" y="2667000"/>
            <a:ext cx="1905000" cy="1828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r-Latn-CS">
              <a:latin typeface="Calibri" pitchFamily="-65" charset="0"/>
            </a:endParaRPr>
          </a:p>
        </p:txBody>
      </p:sp>
      <p:sp>
        <p:nvSpPr>
          <p:cNvPr id="88072" name="Text Box 25"/>
          <p:cNvSpPr txBox="1">
            <a:spLocks noChangeArrowheads="1"/>
          </p:cNvSpPr>
          <p:nvPr/>
        </p:nvSpPr>
        <p:spPr bwMode="auto">
          <a:xfrm>
            <a:off x="6553200" y="4724400"/>
            <a:ext cx="175560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r-Latn-BA" smtClean="0">
                <a:latin typeface="Times" pitchFamily="-65" charset="0"/>
              </a:rPr>
              <a:t>Pomjerena lijevo</a:t>
            </a:r>
          </a:p>
          <a:p>
            <a:r>
              <a:rPr lang="sr-Latn-BA" smtClean="0">
                <a:latin typeface="Times" pitchFamily="-65" charset="0"/>
              </a:rPr>
              <a:t>za 1 piksel</a:t>
            </a:r>
            <a:endParaRPr lang="en-US">
              <a:latin typeface="Times" pitchFamily="-65" charset="0"/>
            </a:endParaRPr>
          </a:p>
        </p:txBody>
      </p:sp>
      <p:sp>
        <p:nvSpPr>
          <p:cNvPr id="88073" name="Text Box 26"/>
          <p:cNvSpPr txBox="1">
            <a:spLocks noChangeArrowheads="1"/>
          </p:cNvSpPr>
          <p:nvPr/>
        </p:nvSpPr>
        <p:spPr bwMode="auto">
          <a:xfrm>
            <a:off x="7467600" y="6553200"/>
            <a:ext cx="1495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-65" charset="0"/>
              </a:rPr>
              <a:t>Source: D. Lowe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Latn-BA" smtClean="0"/>
              <a:t>Zabava sa linearnim filtrima</a:t>
            </a:r>
            <a:endParaRPr lang="en-US" smtClean="0"/>
          </a:p>
        </p:txBody>
      </p:sp>
      <p:pic>
        <p:nvPicPr>
          <p:cNvPr id="901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2667000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1127125" y="4689475"/>
            <a:ext cx="1198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imes" pitchFamily="-65" charset="0"/>
              </a:rPr>
              <a:t>Original</a:t>
            </a:r>
          </a:p>
        </p:txBody>
      </p:sp>
      <p:sp>
        <p:nvSpPr>
          <p:cNvPr id="90117" name="Text Box 5"/>
          <p:cNvSpPr txBox="1">
            <a:spLocks noChangeArrowheads="1"/>
          </p:cNvSpPr>
          <p:nvPr/>
        </p:nvSpPr>
        <p:spPr bwMode="auto">
          <a:xfrm>
            <a:off x="6858000" y="2971800"/>
            <a:ext cx="565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0" b="1">
                <a:latin typeface="Times" pitchFamily="-65" charset="0"/>
              </a:rPr>
              <a:t>?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733800" y="3048000"/>
            <a:ext cx="1676400" cy="1295400"/>
            <a:chOff x="3799" y="2064"/>
            <a:chExt cx="1433" cy="1136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90122" name="Rectangle 8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>
                    <a:latin typeface="Calibri" pitchFamily="-65" charset="0"/>
                  </a:rPr>
                  <a:t>1</a:t>
                </a:r>
              </a:p>
            </p:txBody>
          </p:sp>
          <p:sp>
            <p:nvSpPr>
              <p:cNvPr id="90123" name="Rectangle 9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>
                    <a:latin typeface="Calibri" pitchFamily="-65" charset="0"/>
                  </a:rPr>
                  <a:t>1</a:t>
                </a:r>
              </a:p>
            </p:txBody>
          </p:sp>
          <p:sp>
            <p:nvSpPr>
              <p:cNvPr id="90124" name="Rectangle 10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>
                    <a:latin typeface="Calibri" pitchFamily="-65" charset="0"/>
                  </a:rPr>
                  <a:t>1</a:t>
                </a:r>
              </a:p>
            </p:txBody>
          </p:sp>
          <p:sp>
            <p:nvSpPr>
              <p:cNvPr id="90125" name="Rectangle 11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>
                    <a:latin typeface="Calibri" pitchFamily="-65" charset="0"/>
                  </a:rPr>
                  <a:t>1</a:t>
                </a:r>
              </a:p>
            </p:txBody>
          </p:sp>
          <p:sp>
            <p:nvSpPr>
              <p:cNvPr id="90126" name="Rectangle 12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>
                    <a:latin typeface="Calibri" pitchFamily="-65" charset="0"/>
                  </a:rPr>
                  <a:t>1</a:t>
                </a:r>
              </a:p>
            </p:txBody>
          </p:sp>
          <p:sp>
            <p:nvSpPr>
              <p:cNvPr id="90127" name="Rectangle 13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>
                    <a:latin typeface="Calibri" pitchFamily="-65" charset="0"/>
                  </a:rPr>
                  <a:t>1</a:t>
                </a:r>
              </a:p>
            </p:txBody>
          </p:sp>
          <p:sp>
            <p:nvSpPr>
              <p:cNvPr id="90128" name="Rectangle 14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>
                    <a:latin typeface="Calibri" pitchFamily="-65" charset="0"/>
                  </a:rPr>
                  <a:t>1</a:t>
                </a:r>
              </a:p>
            </p:txBody>
          </p:sp>
          <p:sp>
            <p:nvSpPr>
              <p:cNvPr id="90129" name="Rectangle 15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>
                    <a:latin typeface="Calibri" pitchFamily="-65" charset="0"/>
                  </a:rPr>
                  <a:t>1</a:t>
                </a:r>
              </a:p>
            </p:txBody>
          </p:sp>
          <p:sp>
            <p:nvSpPr>
              <p:cNvPr id="90130" name="Rectangle 16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>
                    <a:latin typeface="Calibri" pitchFamily="-65" charset="0"/>
                  </a:rPr>
                  <a:t>1</a:t>
                </a:r>
              </a:p>
            </p:txBody>
          </p:sp>
          <p:sp>
            <p:nvSpPr>
              <p:cNvPr id="90131" name="Line 17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sr-Latn-BA"/>
              </a:p>
            </p:txBody>
          </p:sp>
          <p:sp>
            <p:nvSpPr>
              <p:cNvPr id="90132" name="Line 18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sr-Latn-BA"/>
              </a:p>
            </p:txBody>
          </p:sp>
          <p:sp>
            <p:nvSpPr>
              <p:cNvPr id="90133" name="Line 19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sr-Latn-BA"/>
              </a:p>
            </p:txBody>
          </p:sp>
          <p:sp>
            <p:nvSpPr>
              <p:cNvPr id="90134" name="Line 20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sr-Latn-BA"/>
              </a:p>
            </p:txBody>
          </p:sp>
          <p:sp>
            <p:nvSpPr>
              <p:cNvPr id="90135" name="Line 21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sr-Latn-BA"/>
              </a:p>
            </p:txBody>
          </p:sp>
          <p:sp>
            <p:nvSpPr>
              <p:cNvPr id="90136" name="Line 22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sr-Latn-BA"/>
              </a:p>
            </p:txBody>
          </p:sp>
          <p:sp>
            <p:nvSpPr>
              <p:cNvPr id="90137" name="Line 23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sr-Latn-BA"/>
              </a:p>
            </p:txBody>
          </p:sp>
          <p:sp>
            <p:nvSpPr>
              <p:cNvPr id="90138" name="Line 24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sr-Latn-BA"/>
              </a:p>
            </p:txBody>
          </p:sp>
        </p:grpSp>
        <p:pic>
          <p:nvPicPr>
            <p:cNvPr id="90121" name="Picture 25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0119" name="Text Box 26"/>
          <p:cNvSpPr txBox="1">
            <a:spLocks noChangeArrowheads="1"/>
          </p:cNvSpPr>
          <p:nvPr/>
        </p:nvSpPr>
        <p:spPr bwMode="auto">
          <a:xfrm>
            <a:off x="7467600" y="6553200"/>
            <a:ext cx="1495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-65" charset="0"/>
              </a:rPr>
              <a:t>Source: D. Lowe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Latn-BA" smtClean="0"/>
              <a:t>Zabava sa linearnim filtrima</a:t>
            </a:r>
            <a:endParaRPr lang="en-US" smtClean="0"/>
          </a:p>
        </p:txBody>
      </p:sp>
      <p:pic>
        <p:nvPicPr>
          <p:cNvPr id="9216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2667000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2164" name="Text Box 4"/>
          <p:cNvSpPr txBox="1">
            <a:spLocks noChangeArrowheads="1"/>
          </p:cNvSpPr>
          <p:nvPr/>
        </p:nvSpPr>
        <p:spPr bwMode="auto">
          <a:xfrm>
            <a:off x="1127125" y="4689475"/>
            <a:ext cx="1198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imes" pitchFamily="-65" charset="0"/>
              </a:rPr>
              <a:t>Original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733800" y="3048000"/>
            <a:ext cx="1676400" cy="1295400"/>
            <a:chOff x="3799" y="2064"/>
            <a:chExt cx="1433" cy="1136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92171" name="Rectangle 7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>
                    <a:latin typeface="Calibri" pitchFamily="-65" charset="0"/>
                  </a:rPr>
                  <a:t>1</a:t>
                </a:r>
              </a:p>
            </p:txBody>
          </p:sp>
          <p:sp>
            <p:nvSpPr>
              <p:cNvPr id="92172" name="Rectangle 8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>
                    <a:latin typeface="Calibri" pitchFamily="-65" charset="0"/>
                  </a:rPr>
                  <a:t>1</a:t>
                </a:r>
              </a:p>
            </p:txBody>
          </p:sp>
          <p:sp>
            <p:nvSpPr>
              <p:cNvPr id="92173" name="Rectangle 9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>
                    <a:latin typeface="Calibri" pitchFamily="-65" charset="0"/>
                  </a:rPr>
                  <a:t>1</a:t>
                </a:r>
              </a:p>
            </p:txBody>
          </p:sp>
          <p:sp>
            <p:nvSpPr>
              <p:cNvPr id="92174" name="Rectangle 10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>
                    <a:latin typeface="Calibri" pitchFamily="-65" charset="0"/>
                  </a:rPr>
                  <a:t>1</a:t>
                </a:r>
              </a:p>
            </p:txBody>
          </p:sp>
          <p:sp>
            <p:nvSpPr>
              <p:cNvPr id="92175" name="Rectangle 11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>
                    <a:latin typeface="Calibri" pitchFamily="-65" charset="0"/>
                  </a:rPr>
                  <a:t>1</a:t>
                </a:r>
              </a:p>
            </p:txBody>
          </p:sp>
          <p:sp>
            <p:nvSpPr>
              <p:cNvPr id="92176" name="Rectangle 12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>
                    <a:latin typeface="Calibri" pitchFamily="-65" charset="0"/>
                  </a:rPr>
                  <a:t>1</a:t>
                </a:r>
              </a:p>
            </p:txBody>
          </p:sp>
          <p:sp>
            <p:nvSpPr>
              <p:cNvPr id="92177" name="Rectangle 13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>
                    <a:latin typeface="Calibri" pitchFamily="-65" charset="0"/>
                  </a:rPr>
                  <a:t>1</a:t>
                </a:r>
              </a:p>
            </p:txBody>
          </p:sp>
          <p:sp>
            <p:nvSpPr>
              <p:cNvPr id="92178" name="Rectangle 14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>
                    <a:latin typeface="Calibri" pitchFamily="-65" charset="0"/>
                  </a:rPr>
                  <a:t>1</a:t>
                </a:r>
              </a:p>
            </p:txBody>
          </p:sp>
          <p:sp>
            <p:nvSpPr>
              <p:cNvPr id="92179" name="Rectangle 15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>
                    <a:latin typeface="Calibri" pitchFamily="-65" charset="0"/>
                  </a:rPr>
                  <a:t>1</a:t>
                </a:r>
              </a:p>
            </p:txBody>
          </p:sp>
          <p:sp>
            <p:nvSpPr>
              <p:cNvPr id="92180" name="Line 16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sr-Latn-BA"/>
              </a:p>
            </p:txBody>
          </p:sp>
          <p:sp>
            <p:nvSpPr>
              <p:cNvPr id="92181" name="Line 17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sr-Latn-BA"/>
              </a:p>
            </p:txBody>
          </p:sp>
          <p:sp>
            <p:nvSpPr>
              <p:cNvPr id="92182" name="Line 18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sr-Latn-BA"/>
              </a:p>
            </p:txBody>
          </p:sp>
          <p:sp>
            <p:nvSpPr>
              <p:cNvPr id="92183" name="Line 19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sr-Latn-BA"/>
              </a:p>
            </p:txBody>
          </p:sp>
          <p:sp>
            <p:nvSpPr>
              <p:cNvPr id="92184" name="Line 20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sr-Latn-BA"/>
              </a:p>
            </p:txBody>
          </p:sp>
          <p:sp>
            <p:nvSpPr>
              <p:cNvPr id="92185" name="Line 21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sr-Latn-BA"/>
              </a:p>
            </p:txBody>
          </p:sp>
          <p:sp>
            <p:nvSpPr>
              <p:cNvPr id="92186" name="Line 22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sr-Latn-BA"/>
              </a:p>
            </p:txBody>
          </p:sp>
          <p:sp>
            <p:nvSpPr>
              <p:cNvPr id="92187" name="Line 23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sr-Latn-BA"/>
              </a:p>
            </p:txBody>
          </p:sp>
        </p:grpSp>
        <p:pic>
          <p:nvPicPr>
            <p:cNvPr id="92170" name="Picture 24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2166" name="Picture 2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77000" y="2667000"/>
            <a:ext cx="1857375" cy="18669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2167" name="Text Box 26"/>
          <p:cNvSpPr txBox="1">
            <a:spLocks noChangeArrowheads="1"/>
          </p:cNvSpPr>
          <p:nvPr/>
        </p:nvSpPr>
        <p:spPr bwMode="auto">
          <a:xfrm>
            <a:off x="6477000" y="4800600"/>
            <a:ext cx="24673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r-Latn-BA" smtClean="0">
                <a:latin typeface="Times" pitchFamily="-65" charset="0"/>
              </a:rPr>
              <a:t>Zamućenje (box filtrom</a:t>
            </a:r>
            <a:r>
              <a:rPr lang="en-US" smtClean="0">
                <a:latin typeface="Times" pitchFamily="-65" charset="0"/>
              </a:rPr>
              <a:t>)</a:t>
            </a:r>
            <a:endParaRPr lang="en-US">
              <a:latin typeface="Times" pitchFamily="-65" charset="0"/>
            </a:endParaRPr>
          </a:p>
        </p:txBody>
      </p:sp>
      <p:sp>
        <p:nvSpPr>
          <p:cNvPr id="92168" name="Text Box 27"/>
          <p:cNvSpPr txBox="1">
            <a:spLocks noChangeArrowheads="1"/>
          </p:cNvSpPr>
          <p:nvPr/>
        </p:nvSpPr>
        <p:spPr bwMode="auto">
          <a:xfrm>
            <a:off x="7467600" y="6553200"/>
            <a:ext cx="1495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-65" charset="0"/>
              </a:rPr>
              <a:t>Source: D. Lowe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BA" smtClean="0"/>
              <a:t>Uticaj veličine konvolucionog kernela</a:t>
            </a:r>
            <a:endParaRPr lang="sr-Latn-BA"/>
          </a:p>
        </p:txBody>
      </p:sp>
      <p:pic>
        <p:nvPicPr>
          <p:cNvPr id="4" name="Content Placeholder 3" descr="len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63688" y="1124744"/>
            <a:ext cx="2376264" cy="2376264"/>
          </a:xfrm>
        </p:spPr>
      </p:pic>
      <p:pic>
        <p:nvPicPr>
          <p:cNvPr id="7" name="Picture 6" descr="lena11x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1124744"/>
            <a:ext cx="2376264" cy="2376264"/>
          </a:xfrm>
          <a:prstGeom prst="rect">
            <a:avLst/>
          </a:prstGeom>
        </p:spPr>
      </p:pic>
      <p:pic>
        <p:nvPicPr>
          <p:cNvPr id="8" name="Picture 7" descr="lena21x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4077072"/>
            <a:ext cx="2376000" cy="2376000"/>
          </a:xfrm>
          <a:prstGeom prst="rect">
            <a:avLst/>
          </a:prstGeom>
        </p:spPr>
      </p:pic>
      <p:pic>
        <p:nvPicPr>
          <p:cNvPr id="9" name="Picture 8" descr="lena31x3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60032" y="4077072"/>
            <a:ext cx="2376000" cy="2376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20080" y="2128210"/>
            <a:ext cx="9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mtClean="0"/>
              <a:t>original</a:t>
            </a:r>
            <a:endParaRPr lang="sr-Latn-BA"/>
          </a:p>
        </p:txBody>
      </p:sp>
      <p:sp>
        <p:nvSpPr>
          <p:cNvPr id="11" name="TextBox 10"/>
          <p:cNvSpPr txBox="1"/>
          <p:nvPr/>
        </p:nvSpPr>
        <p:spPr>
          <a:xfrm>
            <a:off x="720080" y="5080406"/>
            <a:ext cx="9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mtClean="0"/>
              <a:t>21x21</a:t>
            </a:r>
            <a:endParaRPr lang="sr-Latn-BA"/>
          </a:p>
        </p:txBody>
      </p:sp>
      <p:sp>
        <p:nvSpPr>
          <p:cNvPr id="12" name="TextBox 11"/>
          <p:cNvSpPr txBox="1"/>
          <p:nvPr/>
        </p:nvSpPr>
        <p:spPr>
          <a:xfrm>
            <a:off x="7452320" y="2128210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mtClean="0"/>
              <a:t>11x11</a:t>
            </a:r>
            <a:endParaRPr lang="sr-Latn-BA"/>
          </a:p>
        </p:txBody>
      </p:sp>
      <p:sp>
        <p:nvSpPr>
          <p:cNvPr id="13" name="TextBox 12"/>
          <p:cNvSpPr txBox="1"/>
          <p:nvPr/>
        </p:nvSpPr>
        <p:spPr>
          <a:xfrm>
            <a:off x="7452320" y="508040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mtClean="0"/>
              <a:t>31x31</a:t>
            </a:r>
            <a:endParaRPr lang="sr-Latn-BA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BA" smtClean="0"/>
              <a:t>Primjene konvolucije</a:t>
            </a:r>
            <a:endParaRPr lang="sr-Latn-B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BA" smtClean="0"/>
              <a:t>Uklanjanje šuma </a:t>
            </a:r>
          </a:p>
          <a:p>
            <a:r>
              <a:rPr lang="sr-Latn-BA" smtClean="0"/>
              <a:t>Poboljšanje vizuelne dopadljivosti slike</a:t>
            </a:r>
          </a:p>
          <a:p>
            <a:r>
              <a:rPr lang="sr-Latn-BA" smtClean="0"/>
              <a:t>Detekcija ivica</a:t>
            </a:r>
          </a:p>
          <a:p>
            <a:r>
              <a:rPr lang="sr-Latn-BA" smtClean="0"/>
              <a:t>Specijalni efekti</a:t>
            </a:r>
            <a:endParaRPr lang="sr-Latn-BA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BA" smtClean="0"/>
              <a:t>Primjer</a:t>
            </a:r>
            <a:br>
              <a:rPr lang="sr-Latn-BA" smtClean="0"/>
            </a:br>
            <a:r>
              <a:rPr lang="sr-Latn-BA" smtClean="0"/>
              <a:t>Uklanjanje šuma – slike u boji</a:t>
            </a:r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643050"/>
            <a:ext cx="4054995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7295" y="1643050"/>
            <a:ext cx="4019547" cy="310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5000628" y="5143512"/>
            <a:ext cx="3786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mtClean="0"/>
              <a:t>Slike i implementacija: Maksim Vuleta</a:t>
            </a:r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BA" smtClean="0"/>
              <a:t>Uklanjanje šuma</a:t>
            </a:r>
            <a:endParaRPr lang="sr-Latn-BA"/>
          </a:p>
        </p:txBody>
      </p:sp>
      <p:pic>
        <p:nvPicPr>
          <p:cNvPr id="7" name="Picture 6" descr="lena_sum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1700808"/>
            <a:ext cx="3251200" cy="3251200"/>
          </a:xfrm>
          <a:prstGeom prst="rect">
            <a:avLst/>
          </a:prstGeom>
        </p:spPr>
      </p:pic>
      <p:pic>
        <p:nvPicPr>
          <p:cNvPr id="8" name="Picture 7" descr="lena_sum_filt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1689968"/>
            <a:ext cx="3251200" cy="32512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BA" smtClean="0"/>
              <a:t>Unsharp mask</a:t>
            </a:r>
            <a:endParaRPr lang="sr-Latn-BA"/>
          </a:p>
        </p:txBody>
      </p:sp>
      <p:pic>
        <p:nvPicPr>
          <p:cNvPr id="6" name="Content Placeholder 5" descr="bm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1124744"/>
            <a:ext cx="2219325" cy="2571750"/>
          </a:xfrm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sr-Latn-BA" smtClean="0"/>
              <a:t>Filtriranje Laplasovim filtrom</a:t>
            </a:r>
          </a:p>
          <a:p>
            <a:endParaRPr lang="sr-Latn-BA" smtClean="0"/>
          </a:p>
          <a:p>
            <a:endParaRPr lang="sr-Latn-BA" smtClean="0"/>
          </a:p>
          <a:p>
            <a:endParaRPr lang="sr-Latn-BA" smtClean="0"/>
          </a:p>
          <a:p>
            <a:r>
              <a:rPr lang="sr-Latn-BA" smtClean="0"/>
              <a:t>Oduzimanje od originalne slike</a:t>
            </a:r>
          </a:p>
          <a:p>
            <a:r>
              <a:rPr lang="sr-Latn-BA" smtClean="0"/>
              <a:t>Podešavanje nivoa</a:t>
            </a:r>
            <a:endParaRPr lang="sr-Latn-BA"/>
          </a:p>
        </p:txBody>
      </p:sp>
      <p:pic>
        <p:nvPicPr>
          <p:cNvPr id="7" name="Picture 6" descr="bmu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3861048"/>
            <a:ext cx="2219325" cy="2571750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5220072" y="2745108"/>
          <a:ext cx="2051721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3907"/>
                <a:gridCol w="683907"/>
                <a:gridCol w="68390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Latn-BA" smtClean="0"/>
                        <a:t>0</a:t>
                      </a:r>
                      <a:endParaRPr lang="sr-Latn-B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BA" smtClean="0"/>
                        <a:t>1</a:t>
                      </a:r>
                      <a:endParaRPr lang="sr-Latn-B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BA" smtClean="0"/>
                        <a:t>0</a:t>
                      </a:r>
                      <a:endParaRPr lang="sr-Latn-BA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Latn-BA" smtClean="0"/>
                        <a:t>1</a:t>
                      </a:r>
                      <a:endParaRPr lang="sr-Latn-B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BA" smtClean="0"/>
                        <a:t>-4</a:t>
                      </a:r>
                      <a:endParaRPr lang="sr-Latn-B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BA" smtClean="0"/>
                        <a:t>1</a:t>
                      </a:r>
                      <a:endParaRPr lang="sr-Latn-BA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Latn-BA" smtClean="0"/>
                        <a:t>0</a:t>
                      </a:r>
                      <a:endParaRPr lang="sr-Latn-B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BA" smtClean="0"/>
                        <a:t>1</a:t>
                      </a:r>
                      <a:endParaRPr lang="sr-Latn-B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BA" smtClean="0"/>
                        <a:t>0</a:t>
                      </a:r>
                      <a:endParaRPr lang="sr-Latn-BA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7282" name="Object 2"/>
          <p:cNvGraphicFramePr>
            <a:graphicFrameLocks noChangeAspect="1"/>
          </p:cNvGraphicFramePr>
          <p:nvPr>
            <p:ph idx="4294967295"/>
          </p:nvPr>
        </p:nvGraphicFramePr>
        <p:xfrm>
          <a:off x="5486400" y="1905000"/>
          <a:ext cx="3332163" cy="3581400"/>
        </p:xfrm>
        <a:graphic>
          <a:graphicData uri="http://schemas.openxmlformats.org/presentationml/2006/ole">
            <p:oleObj spid="_x0000_s46082" name="Bitmap Image" r:id="rId3" imgW="2161905" imgH="2324424" progId="PBrush">
              <p:embed/>
            </p:oleObj>
          </a:graphicData>
        </a:graphic>
      </p:graphicFrame>
      <p:sp>
        <p:nvSpPr>
          <p:cNvPr id="97283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sr-Latn-BA" smtClean="0"/>
              <a:t>Detekcija ivica</a:t>
            </a:r>
            <a:endParaRPr lang="en-US" smtClean="0"/>
          </a:p>
        </p:txBody>
      </p:sp>
      <p:sp>
        <p:nvSpPr>
          <p:cNvPr id="4" name="Rectangle 7"/>
          <p:cNvSpPr txBox="1">
            <a:spLocks noChangeArrowheads="1"/>
          </p:cNvSpPr>
          <p:nvPr/>
        </p:nvSpPr>
        <p:spPr bwMode="auto">
          <a:xfrm>
            <a:off x="685800" y="1143000"/>
            <a:ext cx="5105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defTabSz="914400" eaLnBrk="0" hangingPunct="0">
              <a:spcBef>
                <a:spcPct val="20000"/>
              </a:spcBef>
              <a:buFontTx/>
              <a:buChar char="•"/>
            </a:pPr>
            <a:r>
              <a:rPr lang="sr-Latn-BA" sz="2800" b="1" smtClean="0">
                <a:latin typeface="Calibri" pitchFamily="-65" charset="0"/>
              </a:rPr>
              <a:t>Cilj</a:t>
            </a:r>
            <a:r>
              <a:rPr lang="en-US" sz="2800" b="1" smtClean="0">
                <a:latin typeface="Calibri" pitchFamily="-65" charset="0"/>
              </a:rPr>
              <a:t>: </a:t>
            </a:r>
            <a:r>
              <a:rPr lang="sr-Latn-BA" sz="2800" smtClean="0">
                <a:latin typeface="Calibri" pitchFamily="-65" charset="0"/>
              </a:rPr>
              <a:t>Pronaći nagle promjene (diskontinuitete) na slici</a:t>
            </a:r>
            <a:endParaRPr lang="en-US" sz="2800" smtClean="0">
              <a:latin typeface="Calibri" pitchFamily="-65" charset="0"/>
            </a:endParaRPr>
          </a:p>
          <a:p>
            <a:pPr marL="342900" indent="-342900" defTabSz="914400" eaLnBrk="0" hangingPunct="0">
              <a:spcBef>
                <a:spcPct val="20000"/>
              </a:spcBef>
              <a:buFontTx/>
              <a:buChar char="•"/>
            </a:pPr>
            <a:r>
              <a:rPr lang="en-US" sz="2800" b="1" smtClean="0">
                <a:latin typeface="Calibri" pitchFamily="-65" charset="0"/>
              </a:rPr>
              <a:t>Ideal</a:t>
            </a:r>
            <a:r>
              <a:rPr lang="en-US" sz="2800" b="1">
                <a:latin typeface="Calibri" pitchFamily="-65" charset="0"/>
              </a:rPr>
              <a:t>:</a:t>
            </a:r>
            <a:r>
              <a:rPr lang="en-US" sz="2800">
                <a:latin typeface="Calibri" pitchFamily="-65" charset="0"/>
              </a:rPr>
              <a:t> </a:t>
            </a:r>
            <a:r>
              <a:rPr lang="sr-Latn-BA" sz="2800" smtClean="0">
                <a:latin typeface="Calibri" pitchFamily="-65" charset="0"/>
              </a:rPr>
              <a:t>umjetnički crtež (ali umjetnik koristi i znanje o objektima)</a:t>
            </a:r>
          </a:p>
          <a:p>
            <a:pPr marL="342900" indent="-342900" defTabSz="914400" eaLnBrk="0" hangingPunct="0">
              <a:spcBef>
                <a:spcPct val="20000"/>
              </a:spcBef>
              <a:buFontTx/>
              <a:buChar char="•"/>
            </a:pPr>
            <a:r>
              <a:rPr lang="sr-Latn-BA" sz="2800" smtClean="0">
                <a:latin typeface="Calibri" pitchFamily="-65" charset="0"/>
              </a:rPr>
              <a:t>Ivice mogu nastati na različite načine</a:t>
            </a:r>
            <a:endParaRPr lang="en-US" sz="2400">
              <a:latin typeface="Calibri" pitchFamily="-65" charset="0"/>
            </a:endParaRPr>
          </a:p>
        </p:txBody>
      </p:sp>
      <p:sp>
        <p:nvSpPr>
          <p:cNvPr id="97285" name="Text Box 8"/>
          <p:cNvSpPr txBox="1">
            <a:spLocks noChangeArrowheads="1"/>
          </p:cNvSpPr>
          <p:nvPr/>
        </p:nvSpPr>
        <p:spPr bwMode="auto">
          <a:xfrm>
            <a:off x="7315200" y="6477000"/>
            <a:ext cx="1765300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Calibri" pitchFamily="-65" charset="0"/>
              </a:rPr>
              <a:t>Source: D. Lowe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sr-Latn-BA" smtClean="0"/>
              <a:t>Karakterizacija ivica</a:t>
            </a:r>
            <a:endParaRPr lang="en-US" smtClean="0"/>
          </a:p>
        </p:txBody>
      </p:sp>
      <p:sp>
        <p:nvSpPr>
          <p:cNvPr id="99331" name="Rectangle 26"/>
          <p:cNvSpPr txBox="1">
            <a:spLocks noChangeArrowheads="1"/>
          </p:cNvSpPr>
          <p:nvPr/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defTabSz="914400" eaLnBrk="0" hangingPunct="0">
              <a:spcBef>
                <a:spcPct val="20000"/>
              </a:spcBef>
              <a:buFontTx/>
              <a:buChar char="•"/>
            </a:pPr>
            <a:r>
              <a:rPr lang="sr-Latn-BA" sz="2800" smtClean="0">
                <a:latin typeface="Calibri" pitchFamily="-65" charset="0"/>
              </a:rPr>
              <a:t>Ivica je mjesto gdje dolazi do brze promjene funkcije intenziteta</a:t>
            </a:r>
            <a:endParaRPr lang="en-US" sz="2800">
              <a:latin typeface="Calibri" pitchFamily="-65" charset="0"/>
            </a:endParaRPr>
          </a:p>
        </p:txBody>
      </p:sp>
      <p:pic>
        <p:nvPicPr>
          <p:cNvPr id="99332" name="Picture 10" descr="step_edg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895600"/>
            <a:ext cx="2743200" cy="208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9333" name="Line 21"/>
          <p:cNvSpPr>
            <a:spLocks noChangeShapeType="1"/>
          </p:cNvSpPr>
          <p:nvPr/>
        </p:nvSpPr>
        <p:spPr bwMode="auto">
          <a:xfrm>
            <a:off x="228600" y="3962400"/>
            <a:ext cx="2743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sr-Latn-BA"/>
          </a:p>
        </p:txBody>
      </p:sp>
      <p:sp>
        <p:nvSpPr>
          <p:cNvPr id="99334" name="Text Box 22"/>
          <p:cNvSpPr txBox="1">
            <a:spLocks noChangeArrowheads="1"/>
          </p:cNvSpPr>
          <p:nvPr/>
        </p:nvSpPr>
        <p:spPr bwMode="auto">
          <a:xfrm>
            <a:off x="1282446" y="2514600"/>
            <a:ext cx="5910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sr-Latn-BA" smtClean="0">
                <a:latin typeface="Calibri" pitchFamily="-65" charset="0"/>
              </a:rPr>
              <a:t>slika</a:t>
            </a:r>
            <a:endParaRPr lang="en-US">
              <a:latin typeface="Calibri" pitchFamily="-65" charset="0"/>
            </a:endParaRPr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3200399" y="2254250"/>
            <a:ext cx="2743200" cy="2725738"/>
            <a:chOff x="2016" y="1420"/>
            <a:chExt cx="1728" cy="1717"/>
          </a:xfrm>
        </p:grpSpPr>
        <p:sp>
          <p:nvSpPr>
            <p:cNvPr id="99347" name="Rectangle 11"/>
            <p:cNvSpPr>
              <a:spLocks noChangeArrowheads="1"/>
            </p:cNvSpPr>
            <p:nvPr/>
          </p:nvSpPr>
          <p:spPr bwMode="auto">
            <a:xfrm>
              <a:off x="2016" y="1824"/>
              <a:ext cx="1727" cy="131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r-Latn-CS">
                <a:latin typeface="Calibri" pitchFamily="-65" charset="0"/>
              </a:endParaRPr>
            </a:p>
          </p:txBody>
        </p:sp>
        <p:sp>
          <p:nvSpPr>
            <p:cNvPr id="99348" name="Freeform 12"/>
            <p:cNvSpPr>
              <a:spLocks/>
            </p:cNvSpPr>
            <p:nvPr/>
          </p:nvSpPr>
          <p:spPr bwMode="auto">
            <a:xfrm>
              <a:off x="2016" y="2016"/>
              <a:ext cx="912" cy="1015"/>
            </a:xfrm>
            <a:custGeom>
              <a:avLst/>
              <a:gdLst>
                <a:gd name="T0" fmla="*/ 0 w 912"/>
                <a:gd name="T1" fmla="*/ 0 h 1015"/>
                <a:gd name="T2" fmla="*/ 316 w 912"/>
                <a:gd name="T3" fmla="*/ 0 h 1015"/>
                <a:gd name="T4" fmla="*/ 435 w 912"/>
                <a:gd name="T5" fmla="*/ 129 h 1015"/>
                <a:gd name="T6" fmla="*/ 492 w 912"/>
                <a:gd name="T7" fmla="*/ 579 h 1015"/>
                <a:gd name="T8" fmla="*/ 549 w 912"/>
                <a:gd name="T9" fmla="*/ 927 h 1015"/>
                <a:gd name="T10" fmla="*/ 660 w 912"/>
                <a:gd name="T11" fmla="*/ 1008 h 1015"/>
                <a:gd name="T12" fmla="*/ 912 w 912"/>
                <a:gd name="T13" fmla="*/ 1014 h 10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12"/>
                <a:gd name="T22" fmla="*/ 0 h 1015"/>
                <a:gd name="T23" fmla="*/ 912 w 912"/>
                <a:gd name="T24" fmla="*/ 1015 h 101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12" h="1015">
                  <a:moveTo>
                    <a:pt x="0" y="0"/>
                  </a:moveTo>
                  <a:cubicBezTo>
                    <a:pt x="0" y="0"/>
                    <a:pt x="252" y="0"/>
                    <a:pt x="316" y="0"/>
                  </a:cubicBezTo>
                  <a:cubicBezTo>
                    <a:pt x="380" y="0"/>
                    <a:pt x="405" y="28"/>
                    <a:pt x="435" y="129"/>
                  </a:cubicBezTo>
                  <a:cubicBezTo>
                    <a:pt x="465" y="230"/>
                    <a:pt x="480" y="444"/>
                    <a:pt x="492" y="579"/>
                  </a:cubicBezTo>
                  <a:cubicBezTo>
                    <a:pt x="504" y="714"/>
                    <a:pt x="521" y="856"/>
                    <a:pt x="549" y="927"/>
                  </a:cubicBezTo>
                  <a:cubicBezTo>
                    <a:pt x="577" y="998"/>
                    <a:pt x="602" y="1001"/>
                    <a:pt x="660" y="1008"/>
                  </a:cubicBezTo>
                  <a:cubicBezTo>
                    <a:pt x="718" y="1015"/>
                    <a:pt x="860" y="1013"/>
                    <a:pt x="912" y="101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>
                <a:latin typeface="Calibri" pitchFamily="-65" charset="0"/>
              </a:endParaRPr>
            </a:p>
          </p:txBody>
        </p:sp>
        <p:sp>
          <p:nvSpPr>
            <p:cNvPr id="99349" name="Freeform 15"/>
            <p:cNvSpPr>
              <a:spLocks/>
            </p:cNvSpPr>
            <p:nvPr/>
          </p:nvSpPr>
          <p:spPr bwMode="auto">
            <a:xfrm flipH="1">
              <a:off x="2832" y="2016"/>
              <a:ext cx="912" cy="1015"/>
            </a:xfrm>
            <a:custGeom>
              <a:avLst/>
              <a:gdLst>
                <a:gd name="T0" fmla="*/ 0 w 912"/>
                <a:gd name="T1" fmla="*/ 0 h 1015"/>
                <a:gd name="T2" fmla="*/ 316 w 912"/>
                <a:gd name="T3" fmla="*/ 0 h 1015"/>
                <a:gd name="T4" fmla="*/ 435 w 912"/>
                <a:gd name="T5" fmla="*/ 129 h 1015"/>
                <a:gd name="T6" fmla="*/ 492 w 912"/>
                <a:gd name="T7" fmla="*/ 579 h 1015"/>
                <a:gd name="T8" fmla="*/ 549 w 912"/>
                <a:gd name="T9" fmla="*/ 927 h 1015"/>
                <a:gd name="T10" fmla="*/ 660 w 912"/>
                <a:gd name="T11" fmla="*/ 1008 h 1015"/>
                <a:gd name="T12" fmla="*/ 912 w 912"/>
                <a:gd name="T13" fmla="*/ 1014 h 10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12"/>
                <a:gd name="T22" fmla="*/ 0 h 1015"/>
                <a:gd name="T23" fmla="*/ 912 w 912"/>
                <a:gd name="T24" fmla="*/ 1015 h 101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12" h="1015">
                  <a:moveTo>
                    <a:pt x="0" y="0"/>
                  </a:moveTo>
                  <a:cubicBezTo>
                    <a:pt x="0" y="0"/>
                    <a:pt x="252" y="0"/>
                    <a:pt x="316" y="0"/>
                  </a:cubicBezTo>
                  <a:cubicBezTo>
                    <a:pt x="380" y="0"/>
                    <a:pt x="405" y="28"/>
                    <a:pt x="435" y="129"/>
                  </a:cubicBezTo>
                  <a:cubicBezTo>
                    <a:pt x="465" y="230"/>
                    <a:pt x="480" y="444"/>
                    <a:pt x="492" y="579"/>
                  </a:cubicBezTo>
                  <a:cubicBezTo>
                    <a:pt x="504" y="714"/>
                    <a:pt x="521" y="856"/>
                    <a:pt x="549" y="927"/>
                  </a:cubicBezTo>
                  <a:cubicBezTo>
                    <a:pt x="577" y="998"/>
                    <a:pt x="602" y="1001"/>
                    <a:pt x="660" y="1008"/>
                  </a:cubicBezTo>
                  <a:cubicBezTo>
                    <a:pt x="718" y="1015"/>
                    <a:pt x="860" y="1013"/>
                    <a:pt x="912" y="101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>
                <a:latin typeface="Calibri" pitchFamily="-65" charset="0"/>
              </a:endParaRPr>
            </a:p>
          </p:txBody>
        </p:sp>
        <p:sp>
          <p:nvSpPr>
            <p:cNvPr id="99350" name="Text Box 24"/>
            <p:cNvSpPr txBox="1">
              <a:spLocks noChangeArrowheads="1"/>
            </p:cNvSpPr>
            <p:nvPr/>
          </p:nvSpPr>
          <p:spPr bwMode="auto">
            <a:xfrm>
              <a:off x="2111" y="1420"/>
              <a:ext cx="1510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sr-Latn-BA" smtClean="0">
                  <a:latin typeface="Calibri" pitchFamily="-65" charset="0"/>
                </a:rPr>
                <a:t>funkcija intenziteta</a:t>
              </a:r>
              <a:r>
                <a:rPr lang="en-US">
                  <a:latin typeface="Calibri" pitchFamily="-65" charset="0"/>
                </a:rPr>
                <a:t/>
              </a:r>
              <a:br>
                <a:rPr lang="en-US">
                  <a:latin typeface="Calibri" pitchFamily="-65" charset="0"/>
                </a:rPr>
              </a:br>
              <a:r>
                <a:rPr lang="en-US" smtClean="0">
                  <a:latin typeface="Calibri" pitchFamily="-65" charset="0"/>
                </a:rPr>
                <a:t>(</a:t>
              </a:r>
              <a:r>
                <a:rPr lang="sr-Latn-BA" smtClean="0">
                  <a:latin typeface="Calibri" pitchFamily="-65" charset="0"/>
                </a:rPr>
                <a:t>duž horizontalne linije</a:t>
              </a:r>
              <a:r>
                <a:rPr lang="en-US" smtClean="0">
                  <a:latin typeface="Calibri" pitchFamily="-65" charset="0"/>
                </a:rPr>
                <a:t>)</a:t>
              </a:r>
              <a:endParaRPr lang="en-US">
                <a:latin typeface="Calibri" pitchFamily="-65" charset="0"/>
              </a:endParaRPr>
            </a:p>
          </p:txBody>
        </p:sp>
      </p:grpSp>
      <p:grpSp>
        <p:nvGrpSpPr>
          <p:cNvPr id="3" name="Group 32"/>
          <p:cNvGrpSpPr>
            <a:grpSpLocks/>
          </p:cNvGrpSpPr>
          <p:nvPr/>
        </p:nvGrpSpPr>
        <p:grpSpPr bwMode="auto">
          <a:xfrm>
            <a:off x="6172200" y="2528888"/>
            <a:ext cx="2743200" cy="2451100"/>
            <a:chOff x="3888" y="1593"/>
            <a:chExt cx="1728" cy="1544"/>
          </a:xfrm>
        </p:grpSpPr>
        <p:sp>
          <p:nvSpPr>
            <p:cNvPr id="99342" name="Rectangle 16"/>
            <p:cNvSpPr>
              <a:spLocks noChangeArrowheads="1"/>
            </p:cNvSpPr>
            <p:nvPr/>
          </p:nvSpPr>
          <p:spPr bwMode="auto">
            <a:xfrm>
              <a:off x="3888" y="1824"/>
              <a:ext cx="1727" cy="131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r-Latn-CS">
                <a:latin typeface="Calibri" pitchFamily="-65" charset="0"/>
              </a:endParaRPr>
            </a:p>
          </p:txBody>
        </p:sp>
        <p:grpSp>
          <p:nvGrpSpPr>
            <p:cNvPr id="4" name="Group 19"/>
            <p:cNvGrpSpPr>
              <a:grpSpLocks/>
            </p:cNvGrpSpPr>
            <p:nvPr/>
          </p:nvGrpSpPr>
          <p:grpSpPr bwMode="auto">
            <a:xfrm>
              <a:off x="3888" y="1854"/>
              <a:ext cx="1728" cy="1248"/>
              <a:chOff x="3888" y="2640"/>
              <a:chExt cx="1728" cy="1248"/>
            </a:xfrm>
          </p:grpSpPr>
          <p:sp>
            <p:nvSpPr>
              <p:cNvPr id="99345" name="Freeform 17"/>
              <p:cNvSpPr>
                <a:spLocks/>
              </p:cNvSpPr>
              <p:nvPr/>
            </p:nvSpPr>
            <p:spPr bwMode="auto">
              <a:xfrm>
                <a:off x="3888" y="3264"/>
                <a:ext cx="909" cy="624"/>
              </a:xfrm>
              <a:custGeom>
                <a:avLst/>
                <a:gdLst>
                  <a:gd name="T0" fmla="*/ 0 w 909"/>
                  <a:gd name="T1" fmla="*/ 0 h 630"/>
                  <a:gd name="T2" fmla="*/ 288 w 909"/>
                  <a:gd name="T3" fmla="*/ 6 h 630"/>
                  <a:gd name="T4" fmla="*/ 354 w 909"/>
                  <a:gd name="T5" fmla="*/ 83 h 630"/>
                  <a:gd name="T6" fmla="*/ 399 w 909"/>
                  <a:gd name="T7" fmla="*/ 425 h 630"/>
                  <a:gd name="T8" fmla="*/ 459 w 909"/>
                  <a:gd name="T9" fmla="*/ 624 h 630"/>
                  <a:gd name="T10" fmla="*/ 528 w 909"/>
                  <a:gd name="T11" fmla="*/ 428 h 630"/>
                  <a:gd name="T12" fmla="*/ 564 w 909"/>
                  <a:gd name="T13" fmla="*/ 95 h 630"/>
                  <a:gd name="T14" fmla="*/ 642 w 909"/>
                  <a:gd name="T15" fmla="*/ 15 h 630"/>
                  <a:gd name="T16" fmla="*/ 909 w 909"/>
                  <a:gd name="T17" fmla="*/ 3 h 6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09"/>
                  <a:gd name="T28" fmla="*/ 0 h 630"/>
                  <a:gd name="T29" fmla="*/ 909 w 909"/>
                  <a:gd name="T30" fmla="*/ 630 h 6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09" h="630">
                    <a:moveTo>
                      <a:pt x="0" y="0"/>
                    </a:moveTo>
                    <a:cubicBezTo>
                      <a:pt x="48" y="1"/>
                      <a:pt x="231" y="0"/>
                      <a:pt x="288" y="6"/>
                    </a:cubicBezTo>
                    <a:cubicBezTo>
                      <a:pt x="345" y="12"/>
                      <a:pt x="351" y="57"/>
                      <a:pt x="354" y="84"/>
                    </a:cubicBezTo>
                    <a:cubicBezTo>
                      <a:pt x="357" y="111"/>
                      <a:pt x="382" y="338"/>
                      <a:pt x="399" y="429"/>
                    </a:cubicBezTo>
                    <a:cubicBezTo>
                      <a:pt x="416" y="520"/>
                      <a:pt x="438" y="630"/>
                      <a:pt x="459" y="630"/>
                    </a:cubicBezTo>
                    <a:cubicBezTo>
                      <a:pt x="483" y="630"/>
                      <a:pt x="504" y="536"/>
                      <a:pt x="528" y="432"/>
                    </a:cubicBezTo>
                    <a:cubicBezTo>
                      <a:pt x="546" y="343"/>
                      <a:pt x="545" y="165"/>
                      <a:pt x="564" y="96"/>
                    </a:cubicBezTo>
                    <a:cubicBezTo>
                      <a:pt x="581" y="24"/>
                      <a:pt x="585" y="28"/>
                      <a:pt x="642" y="15"/>
                    </a:cubicBezTo>
                    <a:cubicBezTo>
                      <a:pt x="699" y="2"/>
                      <a:pt x="854" y="5"/>
                      <a:pt x="909" y="3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>
                  <a:latin typeface="Calibri" pitchFamily="-65" charset="0"/>
                </a:endParaRPr>
              </a:p>
            </p:txBody>
          </p:sp>
          <p:sp>
            <p:nvSpPr>
              <p:cNvPr id="99346" name="Freeform 18"/>
              <p:cNvSpPr>
                <a:spLocks/>
              </p:cNvSpPr>
              <p:nvPr/>
            </p:nvSpPr>
            <p:spPr bwMode="auto">
              <a:xfrm flipV="1">
                <a:off x="4707" y="2640"/>
                <a:ext cx="909" cy="624"/>
              </a:xfrm>
              <a:custGeom>
                <a:avLst/>
                <a:gdLst>
                  <a:gd name="T0" fmla="*/ 0 w 909"/>
                  <a:gd name="T1" fmla="*/ 0 h 630"/>
                  <a:gd name="T2" fmla="*/ 288 w 909"/>
                  <a:gd name="T3" fmla="*/ 6 h 630"/>
                  <a:gd name="T4" fmla="*/ 354 w 909"/>
                  <a:gd name="T5" fmla="*/ 83 h 630"/>
                  <a:gd name="T6" fmla="*/ 399 w 909"/>
                  <a:gd name="T7" fmla="*/ 425 h 630"/>
                  <a:gd name="T8" fmla="*/ 459 w 909"/>
                  <a:gd name="T9" fmla="*/ 624 h 630"/>
                  <a:gd name="T10" fmla="*/ 528 w 909"/>
                  <a:gd name="T11" fmla="*/ 428 h 630"/>
                  <a:gd name="T12" fmla="*/ 564 w 909"/>
                  <a:gd name="T13" fmla="*/ 95 h 630"/>
                  <a:gd name="T14" fmla="*/ 642 w 909"/>
                  <a:gd name="T15" fmla="*/ 15 h 630"/>
                  <a:gd name="T16" fmla="*/ 909 w 909"/>
                  <a:gd name="T17" fmla="*/ 3 h 6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09"/>
                  <a:gd name="T28" fmla="*/ 0 h 630"/>
                  <a:gd name="T29" fmla="*/ 909 w 909"/>
                  <a:gd name="T30" fmla="*/ 630 h 6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09" h="630">
                    <a:moveTo>
                      <a:pt x="0" y="0"/>
                    </a:moveTo>
                    <a:cubicBezTo>
                      <a:pt x="48" y="1"/>
                      <a:pt x="231" y="0"/>
                      <a:pt x="288" y="6"/>
                    </a:cubicBezTo>
                    <a:cubicBezTo>
                      <a:pt x="345" y="12"/>
                      <a:pt x="351" y="57"/>
                      <a:pt x="354" y="84"/>
                    </a:cubicBezTo>
                    <a:cubicBezTo>
                      <a:pt x="357" y="111"/>
                      <a:pt x="382" y="338"/>
                      <a:pt x="399" y="429"/>
                    </a:cubicBezTo>
                    <a:cubicBezTo>
                      <a:pt x="416" y="520"/>
                      <a:pt x="438" y="630"/>
                      <a:pt x="459" y="630"/>
                    </a:cubicBezTo>
                    <a:cubicBezTo>
                      <a:pt x="483" y="630"/>
                      <a:pt x="504" y="536"/>
                      <a:pt x="528" y="432"/>
                    </a:cubicBezTo>
                    <a:cubicBezTo>
                      <a:pt x="546" y="343"/>
                      <a:pt x="545" y="165"/>
                      <a:pt x="564" y="96"/>
                    </a:cubicBezTo>
                    <a:cubicBezTo>
                      <a:pt x="581" y="24"/>
                      <a:pt x="585" y="28"/>
                      <a:pt x="642" y="15"/>
                    </a:cubicBezTo>
                    <a:cubicBezTo>
                      <a:pt x="699" y="2"/>
                      <a:pt x="854" y="5"/>
                      <a:pt x="909" y="3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>
                  <a:latin typeface="Calibri" pitchFamily="-65" charset="0"/>
                </a:endParaRPr>
              </a:p>
            </p:txBody>
          </p:sp>
        </p:grpSp>
        <p:sp>
          <p:nvSpPr>
            <p:cNvPr id="99344" name="Text Box 25"/>
            <p:cNvSpPr txBox="1">
              <a:spLocks noChangeArrowheads="1"/>
            </p:cNvSpPr>
            <p:nvPr/>
          </p:nvSpPr>
          <p:spPr bwMode="auto">
            <a:xfrm>
              <a:off x="4376" y="1593"/>
              <a:ext cx="68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sr-Latn-BA" smtClean="0">
                  <a:latin typeface="Calibri" pitchFamily="-65" charset="0"/>
                </a:rPr>
                <a:t>prvi izvod</a:t>
              </a:r>
              <a:endParaRPr lang="en-US">
                <a:latin typeface="Calibri" pitchFamily="-65" charset="0"/>
              </a:endParaRPr>
            </a:p>
          </p:txBody>
        </p:sp>
      </p:grpSp>
      <p:grpSp>
        <p:nvGrpSpPr>
          <p:cNvPr id="5" name="Group 33"/>
          <p:cNvGrpSpPr>
            <a:grpSpLocks/>
          </p:cNvGrpSpPr>
          <p:nvPr/>
        </p:nvGrpSpPr>
        <p:grpSpPr bwMode="auto">
          <a:xfrm>
            <a:off x="6670693" y="3276601"/>
            <a:ext cx="1943105" cy="3205163"/>
            <a:chOff x="4202" y="2064"/>
            <a:chExt cx="1224" cy="2019"/>
          </a:xfrm>
        </p:grpSpPr>
        <p:sp>
          <p:nvSpPr>
            <p:cNvPr id="99339" name="Line 28"/>
            <p:cNvSpPr>
              <a:spLocks noChangeShapeType="1"/>
            </p:cNvSpPr>
            <p:nvPr/>
          </p:nvSpPr>
          <p:spPr bwMode="auto">
            <a:xfrm flipH="1" flipV="1">
              <a:off x="4368" y="3168"/>
              <a:ext cx="144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sr-Latn-BA"/>
            </a:p>
          </p:txBody>
        </p:sp>
        <p:sp>
          <p:nvSpPr>
            <p:cNvPr id="99340" name="Line 29"/>
            <p:cNvSpPr>
              <a:spLocks noChangeShapeType="1"/>
            </p:cNvSpPr>
            <p:nvPr/>
          </p:nvSpPr>
          <p:spPr bwMode="auto">
            <a:xfrm flipV="1">
              <a:off x="5040" y="2064"/>
              <a:ext cx="144" cy="16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sr-Latn-BA"/>
            </a:p>
          </p:txBody>
        </p:sp>
        <p:sp>
          <p:nvSpPr>
            <p:cNvPr id="99341" name="Text Box 30"/>
            <p:cNvSpPr txBox="1">
              <a:spLocks noChangeArrowheads="1"/>
            </p:cNvSpPr>
            <p:nvPr/>
          </p:nvSpPr>
          <p:spPr bwMode="auto">
            <a:xfrm>
              <a:off x="4202" y="3676"/>
              <a:ext cx="1224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sr-Latn-BA" smtClean="0">
                  <a:latin typeface="Calibri" pitchFamily="-65" charset="0"/>
                </a:rPr>
                <a:t>ivice odgovaraju</a:t>
              </a:r>
            </a:p>
            <a:p>
              <a:pPr algn="ctr"/>
              <a:r>
                <a:rPr lang="sr-Latn-BA" smtClean="0">
                  <a:latin typeface="Calibri" pitchFamily="-65" charset="0"/>
                </a:rPr>
                <a:t>ekstremima izvoda</a:t>
              </a:r>
              <a:endParaRPr lang="en-US">
                <a:latin typeface="Calibri" pitchFamily="-65" charset="0"/>
              </a:endParaRPr>
            </a:p>
          </p:txBody>
        </p:sp>
      </p:grpSp>
      <p:sp>
        <p:nvSpPr>
          <p:cNvPr id="99338" name="Text Box 6"/>
          <p:cNvSpPr txBox="1">
            <a:spLocks noChangeArrowheads="1"/>
          </p:cNvSpPr>
          <p:nvPr/>
        </p:nvSpPr>
        <p:spPr bwMode="auto">
          <a:xfrm>
            <a:off x="6569075" y="6488113"/>
            <a:ext cx="25749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rgbClr val="000000"/>
                </a:solidFill>
                <a:latin typeface="Calibri" pitchFamily="-65" charset="0"/>
                <a:cs typeface="Arial" charset="0"/>
              </a:rPr>
              <a:t>source: Svetlana Lazebnik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sr-Latn-BA" smtClean="0"/>
              <a:t>Filtri za određivanje ivica</a:t>
            </a:r>
            <a:endParaRPr lang="en-US" smtClean="0"/>
          </a:p>
        </p:txBody>
      </p:sp>
      <p:sp>
        <p:nvSpPr>
          <p:cNvPr id="100355" name="Rectangle 3"/>
          <p:cNvSpPr txBox="1">
            <a:spLocks noChangeArrowheads="1"/>
          </p:cNvSpPr>
          <p:nvPr/>
        </p:nvSpPr>
        <p:spPr bwMode="auto">
          <a:xfrm>
            <a:off x="685800" y="12192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defTabSz="914400" eaLnBrk="0" hangingPunct="0">
              <a:spcBef>
                <a:spcPct val="20000"/>
              </a:spcBef>
            </a:pPr>
            <a:r>
              <a:rPr lang="sr-Latn-BA" sz="2800" smtClean="0">
                <a:latin typeface="Calibri" pitchFamily="-65" charset="0"/>
              </a:rPr>
              <a:t>Filtri za računanje aproksimacije prvog izvoda</a:t>
            </a:r>
            <a:r>
              <a:rPr lang="en-US" sz="2800" smtClean="0">
                <a:latin typeface="Calibri" pitchFamily="-65" charset="0"/>
              </a:rPr>
              <a:t>:</a:t>
            </a:r>
            <a:endParaRPr lang="en-US" sz="2800">
              <a:latin typeface="Calibri" pitchFamily="-65" charset="0"/>
            </a:endParaRPr>
          </a:p>
        </p:txBody>
      </p:sp>
      <p:pic>
        <p:nvPicPr>
          <p:cNvPr id="10035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752600"/>
            <a:ext cx="7696200" cy="383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7" name="Text Box 5"/>
          <p:cNvSpPr txBox="1">
            <a:spLocks noChangeArrowheads="1"/>
          </p:cNvSpPr>
          <p:nvPr/>
        </p:nvSpPr>
        <p:spPr bwMode="auto">
          <a:xfrm>
            <a:off x="7267575" y="6477000"/>
            <a:ext cx="1800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>
                <a:latin typeface="Calibri" pitchFamily="-65" charset="0"/>
              </a:rPr>
              <a:t>Source: K. Grauman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sr-Latn-BA" smtClean="0"/>
              <a:t>Filtri za određivanje ivica</a:t>
            </a:r>
            <a:endParaRPr lang="en-US" smtClean="0"/>
          </a:p>
        </p:txBody>
      </p:sp>
      <p:sp>
        <p:nvSpPr>
          <p:cNvPr id="101379" name="Rectangle 3"/>
          <p:cNvSpPr txBox="1">
            <a:spLocks noChangeArrowheads="1"/>
          </p:cNvSpPr>
          <p:nvPr/>
        </p:nvSpPr>
        <p:spPr bwMode="auto">
          <a:xfrm>
            <a:off x="685800" y="12192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defTabSz="914400" eaLnBrk="0" hangingPunct="0">
              <a:spcBef>
                <a:spcPct val="20000"/>
              </a:spcBef>
            </a:pPr>
            <a:r>
              <a:rPr lang="sr-Latn-BA" sz="2800" smtClean="0">
                <a:latin typeface="Calibri" pitchFamily="-65" charset="0"/>
              </a:rPr>
              <a:t>Filtri za računanje aproksimacija prvog izvoda</a:t>
            </a:r>
            <a:r>
              <a:rPr lang="en-US" sz="2800" smtClean="0">
                <a:latin typeface="Calibri" pitchFamily="-65" charset="0"/>
              </a:rPr>
              <a:t>:</a:t>
            </a:r>
            <a:endParaRPr lang="en-US" sz="2800">
              <a:latin typeface="Calibri" pitchFamily="-65" charset="0"/>
            </a:endParaRPr>
          </a:p>
        </p:txBody>
      </p:sp>
      <p:pic>
        <p:nvPicPr>
          <p:cNvPr id="10138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752600"/>
            <a:ext cx="7696200" cy="383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1" name="Text Box 5"/>
          <p:cNvSpPr txBox="1">
            <a:spLocks noChangeArrowheads="1"/>
          </p:cNvSpPr>
          <p:nvPr/>
        </p:nvSpPr>
        <p:spPr bwMode="auto">
          <a:xfrm>
            <a:off x="7267575" y="6477000"/>
            <a:ext cx="1800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>
                <a:latin typeface="Calibri" pitchFamily="-65" charset="0"/>
              </a:rPr>
              <a:t>Source: K. Grauman</a:t>
            </a:r>
          </a:p>
        </p:txBody>
      </p:sp>
      <p:sp>
        <p:nvSpPr>
          <p:cNvPr id="101382" name="TextBox 8"/>
          <p:cNvSpPr txBox="1">
            <a:spLocks noChangeArrowheads="1"/>
          </p:cNvSpPr>
          <p:nvPr/>
        </p:nvSpPr>
        <p:spPr bwMode="auto">
          <a:xfrm>
            <a:off x="830263" y="6292850"/>
            <a:ext cx="31241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r-Latn-BA" smtClean="0">
                <a:latin typeface="Calibri" pitchFamily="-65" charset="0"/>
              </a:rPr>
              <a:t>Izražen odziv na vertikalne ivice</a:t>
            </a:r>
            <a:endParaRPr lang="en-US">
              <a:latin typeface="Calibri" pitchFamily="-65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590800" y="1752600"/>
            <a:ext cx="2819400" cy="3838575"/>
          </a:xfrm>
          <a:prstGeom prst="rect">
            <a:avLst/>
          </a:prstGeom>
          <a:solidFill>
            <a:srgbClr val="FF0000">
              <a:alpha val="0"/>
            </a:srgbClr>
          </a:solidFill>
          <a:ln w="66675">
            <a:solidFill>
              <a:srgbClr val="FF000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sr-Latn-CS">
              <a:solidFill>
                <a:srgbClr val="FFFFFF"/>
              </a:solidFill>
              <a:latin typeface="Calibri" pitchFamily="-65" charset="0"/>
            </a:endParaRPr>
          </a:p>
        </p:txBody>
      </p:sp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 flipV="1">
            <a:off x="2743200" y="5591175"/>
            <a:ext cx="914400" cy="701675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sr-Latn-BA" smtClean="0"/>
              <a:t>Filtri za određivanje ivica</a:t>
            </a:r>
            <a:endParaRPr lang="en-US" smtClean="0"/>
          </a:p>
        </p:txBody>
      </p:sp>
      <p:sp>
        <p:nvSpPr>
          <p:cNvPr id="102403" name="Rectangle 3"/>
          <p:cNvSpPr txBox="1">
            <a:spLocks noChangeArrowheads="1"/>
          </p:cNvSpPr>
          <p:nvPr/>
        </p:nvSpPr>
        <p:spPr bwMode="auto">
          <a:xfrm>
            <a:off x="685800" y="12192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defTabSz="914400" eaLnBrk="0" hangingPunct="0">
              <a:spcBef>
                <a:spcPct val="20000"/>
              </a:spcBef>
            </a:pPr>
            <a:r>
              <a:rPr lang="sr-Latn-BA" sz="2800" smtClean="0">
                <a:latin typeface="Calibri" pitchFamily="-65" charset="0"/>
              </a:rPr>
              <a:t>Filtri za računanje aproksimacija prvog izvoda</a:t>
            </a:r>
            <a:r>
              <a:rPr lang="en-US" sz="2800" smtClean="0">
                <a:latin typeface="Calibri" pitchFamily="-65" charset="0"/>
              </a:rPr>
              <a:t>:</a:t>
            </a:r>
            <a:endParaRPr lang="en-US" sz="2800">
              <a:latin typeface="Calibri" pitchFamily="-65" charset="0"/>
            </a:endParaRPr>
          </a:p>
        </p:txBody>
      </p:sp>
      <p:pic>
        <p:nvPicPr>
          <p:cNvPr id="10240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752600"/>
            <a:ext cx="7696200" cy="383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5" name="Text Box 5"/>
          <p:cNvSpPr txBox="1">
            <a:spLocks noChangeArrowheads="1"/>
          </p:cNvSpPr>
          <p:nvPr/>
        </p:nvSpPr>
        <p:spPr bwMode="auto">
          <a:xfrm>
            <a:off x="7267575" y="6477000"/>
            <a:ext cx="1800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>
                <a:latin typeface="Calibri" pitchFamily="-65" charset="0"/>
              </a:rPr>
              <a:t>Source: K. Grauman</a:t>
            </a:r>
          </a:p>
        </p:txBody>
      </p:sp>
      <p:sp>
        <p:nvSpPr>
          <p:cNvPr id="102406" name="TextBox 8"/>
          <p:cNvSpPr txBox="1">
            <a:spLocks noChangeArrowheads="1"/>
          </p:cNvSpPr>
          <p:nvPr/>
        </p:nvSpPr>
        <p:spPr bwMode="auto">
          <a:xfrm>
            <a:off x="830263" y="6292850"/>
            <a:ext cx="33752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r-Latn-BA" smtClean="0">
                <a:latin typeface="Calibri" pitchFamily="-65" charset="0"/>
              </a:rPr>
              <a:t>Izražen odziv na horizontalne ivice</a:t>
            </a:r>
            <a:endParaRPr lang="en-US">
              <a:latin typeface="Calibri" pitchFamily="-65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410200" y="1752600"/>
            <a:ext cx="2819400" cy="3838575"/>
          </a:xfrm>
          <a:prstGeom prst="rect">
            <a:avLst/>
          </a:prstGeom>
          <a:solidFill>
            <a:srgbClr val="FF0000">
              <a:alpha val="0"/>
            </a:srgbClr>
          </a:solidFill>
          <a:ln w="66675">
            <a:solidFill>
              <a:srgbClr val="FF000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sr-Latn-CS">
              <a:solidFill>
                <a:srgbClr val="FFFFFF"/>
              </a:solidFill>
              <a:latin typeface="Calibri" pitchFamily="-65" charset="0"/>
            </a:endParaRPr>
          </a:p>
        </p:txBody>
      </p:sp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 flipV="1">
            <a:off x="2743200" y="5591175"/>
            <a:ext cx="3581400" cy="701675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Edges: example</a:t>
            </a:r>
          </a:p>
        </p:txBody>
      </p:sp>
      <p:pic>
        <p:nvPicPr>
          <p:cNvPr id="10342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8300" y="914400"/>
            <a:ext cx="5829300" cy="517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8" name="Text Box 6"/>
          <p:cNvSpPr txBox="1">
            <a:spLocks noChangeArrowheads="1"/>
          </p:cNvSpPr>
          <p:nvPr/>
        </p:nvSpPr>
        <p:spPr bwMode="auto">
          <a:xfrm>
            <a:off x="6569075" y="6488113"/>
            <a:ext cx="25749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rgbClr val="000000"/>
                </a:solidFill>
                <a:latin typeface="Calibri" pitchFamily="-65" charset="0"/>
                <a:cs typeface="Arial" charset="0"/>
              </a:rPr>
              <a:t>source: Svetlana Lazebnik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smtClean="0"/>
              <a:t>Konvoluciona matrica u GIMP-u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957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357298"/>
            <a:ext cx="3683804" cy="5262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957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1357298"/>
            <a:ext cx="3683804" cy="5262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r-Latn-BA" smtClean="0"/>
              <a:t>Vrijednost izlaznog piksela može biti bilo koja funkcija vrijednosti susjednih piksela</a:t>
            </a:r>
          </a:p>
          <a:p>
            <a:r>
              <a:rPr lang="sr-Latn-BA" smtClean="0"/>
              <a:t>Npr. median filtar, entropijski filtar, itd.</a:t>
            </a:r>
          </a:p>
          <a:p>
            <a:pPr lvl="1"/>
            <a:r>
              <a:rPr lang="sr-Latn-BA" smtClean="0"/>
              <a:t>Median filtar: vrijednost izlaznog piksela je </a:t>
            </a:r>
            <a:r>
              <a:rPr lang="sr-Latn-BA" smtClean="0">
                <a:solidFill>
                  <a:schemeClr val="tx2"/>
                </a:solidFill>
              </a:rPr>
              <a:t>median</a:t>
            </a:r>
            <a:r>
              <a:rPr lang="sr-Latn-BA" smtClean="0"/>
              <a:t> vrijednost susjednih piksela</a:t>
            </a:r>
          </a:p>
          <a:p>
            <a:pPr lvl="1"/>
            <a:endParaRPr lang="sr-Latn-BA" smtClean="0"/>
          </a:p>
          <a:p>
            <a:pPr lvl="1"/>
            <a:endParaRPr lang="sr-Latn-BA" smtClean="0"/>
          </a:p>
          <a:p>
            <a:pPr lvl="1"/>
            <a:endParaRPr lang="sr-Latn-BA" smtClean="0"/>
          </a:p>
          <a:p>
            <a:pPr lvl="1"/>
            <a:r>
              <a:rPr lang="sr-Latn-BA" smtClean="0"/>
              <a:t>Entropijski filtar: vrijednost izlaznog piksela je jednaka entropiji susjednih piksela</a:t>
            </a:r>
          </a:p>
          <a:p>
            <a:pPr>
              <a:buNone/>
            </a:pPr>
            <a:endParaRPr lang="sr-Latn-BA" smtClean="0"/>
          </a:p>
          <a:p>
            <a:endParaRPr lang="en-US"/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3814407"/>
            <a:ext cx="2029015" cy="1186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BA" smtClean="0"/>
              <a:t>Nelinearni filtri</a:t>
            </a:r>
            <a:endParaRPr lang="en-US"/>
          </a:p>
        </p:txBody>
      </p:sp>
      <p:pic>
        <p:nvPicPr>
          <p:cNvPr id="5" name="Picture 4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214678" y="6072206"/>
            <a:ext cx="2375992" cy="35719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BA" smtClean="0"/>
              <a:t>Primjeri</a:t>
            </a:r>
            <a:br>
              <a:rPr lang="sr-Latn-BA" smtClean="0"/>
            </a:br>
            <a:r>
              <a:rPr lang="sr-Latn-BA" smtClean="0"/>
              <a:t>Uklanjanje zamućenja</a:t>
            </a:r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557210" y="2000239"/>
            <a:ext cx="2435590" cy="2455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3286116" y="2000239"/>
          <a:ext cx="2428892" cy="2431125"/>
        </p:xfrm>
        <a:graphic>
          <a:graphicData uri="http://schemas.openxmlformats.org/presentationml/2006/ole">
            <p:oleObj spid="_x0000_s3075" name="Bitmap Image" r:id="rId4" imgW="2467319" imgH="2467319" progId="PBrush">
              <p:embed/>
            </p:oleObj>
          </a:graphicData>
        </a:graphic>
      </p:graphicFrame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/>
          <a:stretch>
            <a:fillRect/>
          </a:stretch>
        </p:blipFill>
        <p:spPr bwMode="auto">
          <a:xfrm>
            <a:off x="6072198" y="2000239"/>
            <a:ext cx="2428892" cy="243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BA" smtClean="0"/>
              <a:t>Slike u boji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BA" smtClean="0"/>
              <a:t>Filtriranje se najčešće primjenjuje na svaku komponentu pojedinačno</a:t>
            </a:r>
          </a:p>
          <a:p>
            <a:endParaRPr lang="en-US"/>
          </a:p>
        </p:txBody>
      </p:sp>
      <p:pic>
        <p:nvPicPr>
          <p:cNvPr id="9728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3042" y="3143248"/>
            <a:ext cx="2447925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7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62492" y="3143248"/>
            <a:ext cx="2447925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Geometrijske operacije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mtClean="0"/>
              <a:t>Geometrijske operacije mijenjaju prostorne odnose elemenata na slici</a:t>
            </a:r>
            <a:endParaRPr lang="sr-Latn-BA" smtClean="0"/>
          </a:p>
          <a:p>
            <a:pPr lvl="1"/>
            <a:r>
              <a:rPr lang="sr-Latn-BA" smtClean="0"/>
              <a:t>translacija, rotacija, skaliranje, projekcije,...</a:t>
            </a:r>
            <a:endParaRPr lang="en-US" smtClean="0"/>
          </a:p>
          <a:p>
            <a:r>
              <a:rPr lang="en-US" smtClean="0"/>
              <a:t>Odgovaraju kretanju objekata na slici</a:t>
            </a:r>
            <a:endParaRPr lang="sr-Latn-RS" smtClean="0"/>
          </a:p>
          <a:p>
            <a:r>
              <a:rPr lang="sr-Latn-RS" smtClean="0"/>
              <a:t>Često se koriste za </a:t>
            </a:r>
            <a:r>
              <a:rPr lang="sr-Latn-RS" smtClean="0">
                <a:solidFill>
                  <a:schemeClr val="tx2"/>
                </a:solidFill>
              </a:rPr>
              <a:t>registraciju slika</a:t>
            </a:r>
            <a:endParaRPr lang="en-US" smtClean="0">
              <a:solidFill>
                <a:schemeClr val="tx2"/>
              </a:solidFill>
            </a:endParaRPr>
          </a:p>
          <a:p>
            <a:r>
              <a:rPr lang="en-US" smtClean="0"/>
              <a:t>Elementi:</a:t>
            </a:r>
          </a:p>
          <a:p>
            <a:pPr lvl="1"/>
            <a:r>
              <a:rPr lang="en-US" smtClean="0"/>
              <a:t>Algoritam same transformacije</a:t>
            </a:r>
          </a:p>
          <a:p>
            <a:pPr lvl="1"/>
            <a:r>
              <a:rPr lang="en-US" smtClean="0"/>
              <a:t>Algori</a:t>
            </a:r>
            <a:r>
              <a:rPr lang="sr-Latn-BA" smtClean="0"/>
              <a:t>t</a:t>
            </a:r>
            <a:r>
              <a:rPr lang="en-US" smtClean="0"/>
              <a:t>am </a:t>
            </a:r>
            <a:r>
              <a:rPr lang="sr-Latn-BA" smtClean="0"/>
              <a:t>za interpolaciju</a:t>
            </a:r>
          </a:p>
          <a:p>
            <a:r>
              <a:rPr lang="sr-Latn-BA" smtClean="0"/>
              <a:t>Jednačina:</a:t>
            </a:r>
          </a:p>
          <a:p>
            <a:pPr lvl="1">
              <a:buNone/>
            </a:pPr>
            <a:endParaRPr lang="en-US" smtClean="0"/>
          </a:p>
        </p:txBody>
      </p:sp>
      <p:sp>
        <p:nvSpPr>
          <p:cNvPr id="9625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2847975" y="5651500"/>
          <a:ext cx="4211638" cy="477838"/>
        </p:xfrm>
        <a:graphic>
          <a:graphicData uri="http://schemas.openxmlformats.org/presentationml/2006/ole">
            <p:oleObj spid="_x0000_s96258" name="Equation" r:id="rId3" imgW="2120760" imgH="241200" progId="Equation.DSMT4">
              <p:embed/>
            </p:oleObj>
          </a:graphicData>
        </a:graphic>
      </p:graphicFrame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BA" smtClean="0"/>
              <a:t>Interpolacija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sr-Latn-BA" smtClean="0"/>
              <a:t>Mapiranje unaprijed</a:t>
            </a:r>
          </a:p>
          <a:p>
            <a:endParaRPr lang="sr-Latn-BA" smtClean="0"/>
          </a:p>
          <a:p>
            <a:endParaRPr lang="sr-Latn-BA" smtClean="0"/>
          </a:p>
          <a:p>
            <a:endParaRPr lang="sr-Latn-BA" smtClean="0"/>
          </a:p>
          <a:p>
            <a:endParaRPr lang="sr-Latn-BA" smtClean="0"/>
          </a:p>
          <a:p>
            <a:r>
              <a:rPr lang="sr-Latn-BA" smtClean="0"/>
              <a:t>Interpolacija nultog reda (najbliži susjed)</a:t>
            </a:r>
          </a:p>
          <a:p>
            <a:r>
              <a:rPr lang="sr-Latn-BA" smtClean="0"/>
              <a:t>Bilinearna interpolacija</a:t>
            </a:r>
          </a:p>
          <a:p>
            <a:r>
              <a:rPr lang="sr-Latn-BA" smtClean="0"/>
              <a:t>Bikubna interpolacija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sr-Latn-BA" smtClean="0"/>
              <a:t>Mapiranje unazad</a:t>
            </a:r>
            <a:endParaRPr lang="en-US"/>
          </a:p>
        </p:txBody>
      </p:sp>
      <p:graphicFrame>
        <p:nvGraphicFramePr>
          <p:cNvPr id="105474" name="Object 2"/>
          <p:cNvGraphicFramePr>
            <a:graphicFrameLocks noChangeAspect="1"/>
          </p:cNvGraphicFramePr>
          <p:nvPr/>
        </p:nvGraphicFramePr>
        <p:xfrm>
          <a:off x="71438" y="2214554"/>
          <a:ext cx="4500562" cy="1554184"/>
        </p:xfrm>
        <a:graphic>
          <a:graphicData uri="http://schemas.openxmlformats.org/presentationml/2006/ole">
            <p:oleObj spid="_x0000_s105474" r:id="rId3" imgW="4675680" imgH="1614960" progId="">
              <p:embed/>
            </p:oleObj>
          </a:graphicData>
        </a:graphic>
      </p:graphicFrame>
      <p:graphicFrame>
        <p:nvGraphicFramePr>
          <p:cNvPr id="105475" name="Object 3"/>
          <p:cNvGraphicFramePr>
            <a:graphicFrameLocks noChangeAspect="1"/>
          </p:cNvGraphicFramePr>
          <p:nvPr/>
        </p:nvGraphicFramePr>
        <p:xfrm>
          <a:off x="4714876" y="2251983"/>
          <a:ext cx="4357693" cy="1486081"/>
        </p:xfrm>
        <a:graphic>
          <a:graphicData uri="http://schemas.openxmlformats.org/presentationml/2006/ole">
            <p:oleObj spid="_x0000_s105475" r:id="rId4" imgW="4678920" imgH="1595880" progId="">
              <p:embed/>
            </p:oleObj>
          </a:graphicData>
        </a:graphic>
      </p:graphicFrame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BA" smtClean="0"/>
              <a:t>Interpolacija</a:t>
            </a:r>
            <a:endParaRPr lang="en-US"/>
          </a:p>
        </p:txBody>
      </p:sp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7356" y="1357298"/>
            <a:ext cx="2058988" cy="194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4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65281" y="3559160"/>
            <a:ext cx="2373313" cy="226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00556" y="3536935"/>
            <a:ext cx="2322513" cy="224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357686" y="2143116"/>
            <a:ext cx="200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mtClean="0"/>
              <a:t>originalna slika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643042" y="6000768"/>
            <a:ext cx="257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BA" smtClean="0"/>
              <a:t>interpolacija nultog reda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572000" y="6000768"/>
            <a:ext cx="264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BA" smtClean="0"/>
              <a:t>bilinearna interpolacija</a:t>
            </a:r>
            <a:endParaRPr lang="en-US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smtClean="0"/>
              <a:t>Afine transformacije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r-Latn-RS" sz="2800" smtClean="0"/>
              <a:t>Opšta jednačina:</a:t>
            </a:r>
          </a:p>
          <a:p>
            <a:r>
              <a:rPr lang="sr-Latn-RS" sz="2800" smtClean="0"/>
              <a:t>Matrična formulacija u </a:t>
            </a:r>
            <a:r>
              <a:rPr lang="sr-Latn-RS" sz="2800" smtClean="0">
                <a:solidFill>
                  <a:schemeClr val="tx2"/>
                </a:solidFill>
              </a:rPr>
              <a:t>homogenim koordinatama</a:t>
            </a:r>
          </a:p>
          <a:p>
            <a:r>
              <a:rPr lang="sr-Latn-RS" sz="2800" smtClean="0"/>
              <a:t>Translacija:</a:t>
            </a:r>
          </a:p>
          <a:p>
            <a:endParaRPr lang="sr-Latn-RS" sz="2800" smtClean="0"/>
          </a:p>
          <a:p>
            <a:endParaRPr lang="sr-Latn-RS" sz="2800" smtClean="0"/>
          </a:p>
          <a:p>
            <a:r>
              <a:rPr lang="sr-Latn-RS" sz="2800" smtClean="0"/>
              <a:t>Skaliranje:</a:t>
            </a:r>
            <a:endParaRPr lang="en-GB" sz="2800"/>
          </a:p>
        </p:txBody>
      </p:sp>
      <p:graphicFrame>
        <p:nvGraphicFramePr>
          <p:cNvPr id="110594" name="Object 2"/>
          <p:cNvGraphicFramePr>
            <a:graphicFrameLocks noChangeAspect="1"/>
          </p:cNvGraphicFramePr>
          <p:nvPr/>
        </p:nvGraphicFramePr>
        <p:xfrm>
          <a:off x="3379788" y="1646238"/>
          <a:ext cx="4211637" cy="479425"/>
        </p:xfrm>
        <a:graphic>
          <a:graphicData uri="http://schemas.openxmlformats.org/presentationml/2006/ole">
            <p:oleObj spid="_x0000_s110594" name="Equation" r:id="rId3" imgW="2120760" imgH="241200" progId="Equation.DSMT4">
              <p:embed/>
            </p:oleObj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928662" y="3071810"/>
          <a:ext cx="2858875" cy="1212856"/>
        </p:xfrm>
        <a:graphic>
          <a:graphicData uri="http://schemas.openxmlformats.org/presentationml/2006/ole">
            <p:oleObj spid="_x0000_s110595" name="Equation" r:id="rId4" imgW="1676160" imgH="711000" progId="Equation.3">
              <p:embed/>
            </p:oleObj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928662" y="4643446"/>
          <a:ext cx="2949369" cy="1214446"/>
        </p:xfrm>
        <a:graphic>
          <a:graphicData uri="http://schemas.openxmlformats.org/presentationml/2006/ole">
            <p:oleObj spid="_x0000_s110596" name="Equation" r:id="rId5" imgW="1726920" imgH="711000" progId="Equation.3">
              <p:embed/>
            </p:oleObj>
          </a:graphicData>
        </a:graphic>
      </p:graphicFrame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smtClean="0"/>
              <a:t>Afine transformacije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r-Latn-RS" smtClean="0"/>
              <a:t>Rotacija oko ishodišta</a:t>
            </a:r>
          </a:p>
          <a:p>
            <a:endParaRPr lang="sr-Latn-RS" smtClean="0"/>
          </a:p>
          <a:p>
            <a:endParaRPr lang="sr-Latn-RS" smtClean="0"/>
          </a:p>
          <a:p>
            <a:r>
              <a:rPr lang="sr-Latn-RS" smtClean="0"/>
              <a:t>Smicanje (shear)</a:t>
            </a:r>
          </a:p>
          <a:p>
            <a:endParaRPr lang="sr-Latn-RS" smtClean="0"/>
          </a:p>
          <a:p>
            <a:endParaRPr lang="sr-Latn-RS" smtClean="0"/>
          </a:p>
          <a:p>
            <a:r>
              <a:rPr lang="sr-Latn-RS" smtClean="0"/>
              <a:t>Homogene koordinate omogućavaju jednostavno kombinovanje operacija</a:t>
            </a:r>
          </a:p>
          <a:p>
            <a:endParaRPr lang="sr-Latn-RS" smtClean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928662" y="2214554"/>
          <a:ext cx="3013457" cy="998542"/>
        </p:xfrm>
        <a:graphic>
          <a:graphicData uri="http://schemas.openxmlformats.org/presentationml/2006/ole">
            <p:oleObj spid="_x0000_s111618" name="Equation" r:id="rId3" imgW="2145960" imgH="711000" progId="Equation.3">
              <p:embed/>
            </p:oleObj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928662" y="3786190"/>
          <a:ext cx="2464775" cy="1069980"/>
        </p:xfrm>
        <a:graphic>
          <a:graphicData uri="http://schemas.openxmlformats.org/presentationml/2006/ole">
            <p:oleObj spid="_x0000_s111619" name="Equation" r:id="rId4" imgW="1638000" imgH="711000" progId="Equation.3">
              <p:embed/>
            </p:oleObj>
          </a:graphicData>
        </a:graphic>
      </p:graphicFrame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smtClean="0"/>
              <a:t>Primjeri</a:t>
            </a:r>
            <a:br>
              <a:rPr lang="sr-Latn-RS" smtClean="0"/>
            </a:br>
            <a:r>
              <a:rPr lang="sr-Latn-RS" smtClean="0"/>
              <a:t>Translacija</a:t>
            </a:r>
            <a:endParaRPr lang="en-GB"/>
          </a:p>
        </p:txBody>
      </p:sp>
      <p:pic>
        <p:nvPicPr>
          <p:cNvPr id="11264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70452" y="2535397"/>
            <a:ext cx="1944688" cy="1949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7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73524" y="2523337"/>
            <a:ext cx="1956194" cy="1967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Content Placeholder 11"/>
          <p:cNvGraphicFramePr>
            <a:graphicFrameLocks noChangeAspect="1"/>
          </p:cNvGraphicFramePr>
          <p:nvPr>
            <p:ph sz="half" idx="1"/>
          </p:nvPr>
        </p:nvGraphicFramePr>
        <p:xfrm>
          <a:off x="1033463" y="2236798"/>
          <a:ext cx="2884487" cy="2692400"/>
        </p:xfrm>
        <a:graphic>
          <a:graphicData uri="http://schemas.openxmlformats.org/presentationml/2006/ole">
            <p:oleObj spid="_x0000_s112648" name="Equation" r:id="rId5" imgW="761760" imgH="711000" progId="Equation.3">
              <p:embed/>
            </p:oleObj>
          </a:graphicData>
        </a:graphic>
      </p:graphicFrame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smtClean="0"/>
              <a:t>Primjeri</a:t>
            </a:r>
            <a:br>
              <a:rPr lang="sr-Latn-RS" smtClean="0"/>
            </a:br>
            <a:r>
              <a:rPr lang="sr-Latn-RS" smtClean="0"/>
              <a:t>Rotacija</a:t>
            </a:r>
            <a:endParaRPr lang="en-GB"/>
          </a:p>
        </p:txBody>
      </p:sp>
      <p:pic>
        <p:nvPicPr>
          <p:cNvPr id="11367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496" y="2571744"/>
            <a:ext cx="1976438" cy="197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72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6512" y="2214554"/>
            <a:ext cx="2806688" cy="280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3673" name="Content Placeholder 11"/>
          <p:cNvGraphicFramePr>
            <a:graphicFrameLocks noChangeAspect="1"/>
          </p:cNvGraphicFramePr>
          <p:nvPr/>
        </p:nvGraphicFramePr>
        <p:xfrm>
          <a:off x="785786" y="2500306"/>
          <a:ext cx="2644568" cy="2357454"/>
        </p:xfrm>
        <a:graphic>
          <a:graphicData uri="http://schemas.openxmlformats.org/presentationml/2006/ole">
            <p:oleObj spid="_x0000_s114690" name="Equation" r:id="rId5" imgW="1282680" imgH="1143000" progId="Equation.3">
              <p:embed/>
            </p:oleObj>
          </a:graphicData>
        </a:graphic>
      </p:graphicFrame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smtClean="0"/>
              <a:t>Primjeri</a:t>
            </a:r>
            <a:br>
              <a:rPr lang="sr-Latn-RS" smtClean="0"/>
            </a:br>
            <a:r>
              <a:rPr lang="sr-Latn-RS" smtClean="0"/>
              <a:t>Skaliranje</a:t>
            </a:r>
            <a:endParaRPr lang="en-GB"/>
          </a:p>
        </p:txBody>
      </p:sp>
      <p:graphicFrame>
        <p:nvGraphicFramePr>
          <p:cNvPr id="113673" name="Content Placeholder 11"/>
          <p:cNvGraphicFramePr>
            <a:graphicFrameLocks noChangeAspect="1"/>
          </p:cNvGraphicFramePr>
          <p:nvPr/>
        </p:nvGraphicFramePr>
        <p:xfrm>
          <a:off x="1071538" y="2643182"/>
          <a:ext cx="2309805" cy="1847843"/>
        </p:xfrm>
        <a:graphic>
          <a:graphicData uri="http://schemas.openxmlformats.org/presentationml/2006/ole">
            <p:oleObj spid="_x0000_s113673" name="Equation" r:id="rId3" imgW="888840" imgH="711000" progId="Equation.3">
              <p:embed/>
            </p:oleObj>
          </a:graphicData>
        </a:graphic>
      </p:graphicFrame>
      <p:pic>
        <p:nvPicPr>
          <p:cNvPr id="15" name="Picture 14" descr="sah.t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4744" y="2428868"/>
            <a:ext cx="2754314" cy="2754314"/>
          </a:xfrm>
          <a:prstGeom prst="rect">
            <a:avLst/>
          </a:prstGeom>
        </p:spPr>
      </p:pic>
      <p:pic>
        <p:nvPicPr>
          <p:cNvPr id="16" name="Picture 15" descr="sah_skaliran.t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9455" y="3000373"/>
            <a:ext cx="1752981" cy="1752981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smtClean="0"/>
              <a:t>Primjeri</a:t>
            </a:r>
            <a:br>
              <a:rPr lang="sr-Latn-RS" smtClean="0"/>
            </a:br>
            <a:r>
              <a:rPr lang="sr-Latn-RS" smtClean="0"/>
              <a:t>Smicanje</a:t>
            </a:r>
            <a:endParaRPr lang="en-GB"/>
          </a:p>
        </p:txBody>
      </p:sp>
      <p:graphicFrame>
        <p:nvGraphicFramePr>
          <p:cNvPr id="113673" name="Content Placeholder 11"/>
          <p:cNvGraphicFramePr>
            <a:graphicFrameLocks noChangeAspect="1"/>
          </p:cNvGraphicFramePr>
          <p:nvPr/>
        </p:nvGraphicFramePr>
        <p:xfrm>
          <a:off x="371462" y="2643188"/>
          <a:ext cx="2343150" cy="1847850"/>
        </p:xfrm>
        <a:graphic>
          <a:graphicData uri="http://schemas.openxmlformats.org/presentationml/2006/ole">
            <p:oleObj spid="_x0000_s115714" name="Equation" r:id="rId4" imgW="901440" imgH="711000" progId="Equation.3">
              <p:embed/>
            </p:oleObj>
          </a:graphicData>
        </a:graphic>
      </p:graphicFrame>
      <p:pic>
        <p:nvPicPr>
          <p:cNvPr id="15" name="Picture 14" descr="sah.t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488" y="2143116"/>
            <a:ext cx="2754314" cy="2754314"/>
          </a:xfrm>
          <a:prstGeom prst="rect">
            <a:avLst/>
          </a:prstGeom>
        </p:spPr>
      </p:pic>
      <p:pic>
        <p:nvPicPr>
          <p:cNvPr id="6" name="Picture 5" descr="sah_smaknut.t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0722" y="1571612"/>
            <a:ext cx="3343278" cy="385762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BA" smtClean="0"/>
              <a:t>Sistem za digitalnu obradu slike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121" name="Object 1"/>
          <p:cNvGraphicFramePr>
            <a:graphicFrameLocks noChangeAspect="1"/>
          </p:cNvGraphicFramePr>
          <p:nvPr/>
        </p:nvGraphicFramePr>
        <p:xfrm>
          <a:off x="428596" y="1571612"/>
          <a:ext cx="8295324" cy="4253290"/>
        </p:xfrm>
        <a:graphic>
          <a:graphicData uri="http://schemas.openxmlformats.org/presentationml/2006/ole">
            <p:oleObj spid="_x0000_s5121" r:id="rId3" imgW="6210300" imgH="3182112" progId="">
              <p:embed/>
            </p:oleObj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BA" smtClean="0"/>
              <a:t>Osnovne operacije nad digitalnim slikama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operacije zasnovane na histogramu,</a:t>
            </a:r>
            <a:endParaRPr lang="en-US" smtClean="0"/>
          </a:p>
          <a:p>
            <a:pPr lvl="0"/>
            <a:r>
              <a:rPr lang="hr-HR" smtClean="0"/>
              <a:t>filtriranje u prostornom i frekvencijskom domenu,</a:t>
            </a:r>
            <a:endParaRPr lang="en-US" smtClean="0"/>
          </a:p>
          <a:p>
            <a:pPr lvl="0"/>
            <a:r>
              <a:rPr lang="hr-HR" smtClean="0"/>
              <a:t>izdvajanje ivica,</a:t>
            </a:r>
            <a:endParaRPr lang="en-US" smtClean="0"/>
          </a:p>
          <a:p>
            <a:pPr lvl="0"/>
            <a:r>
              <a:rPr lang="hr-HR" smtClean="0"/>
              <a:t>geometrijske operacije.</a:t>
            </a:r>
            <a:endParaRPr lang="en-US" smtClean="0"/>
          </a:p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BA" smtClean="0"/>
              <a:t>Histogram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r-Latn-BA" smtClean="0"/>
              <a:t>Broj piksela za svaku vrijednost svjetline</a:t>
            </a:r>
          </a:p>
          <a:p>
            <a:r>
              <a:rPr lang="sr-Latn-BA" smtClean="0"/>
              <a:t>Normalizacija ukupnim brojem piksela</a:t>
            </a:r>
          </a:p>
          <a:p>
            <a:pPr lvl="1"/>
            <a:r>
              <a:rPr lang="sr-Latn-BA" smtClean="0"/>
              <a:t>Suma elemenata normalizovanog histograma = 1</a:t>
            </a:r>
          </a:p>
          <a:p>
            <a:pPr lvl="1"/>
            <a:r>
              <a:rPr lang="sr-Latn-BA" smtClean="0"/>
              <a:t>Funkcija gustine raspodjele vjerovatnoće intenziteta</a:t>
            </a:r>
            <a:endParaRPr lang="en-US"/>
          </a:p>
        </p:txBody>
      </p:sp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2132" y="1357298"/>
            <a:ext cx="2190751" cy="2190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3328982"/>
            <a:ext cx="4705357" cy="35290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G[x,y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5"/>
  <p:tag name="PICTUREFILESIZE" val="271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[x,y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5"/>
  <p:tag name="PICTUREFILESIZE" val="271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 H = -\sum_p p \log_2 p$&#10;&#10;&#10;\end{document}"/>
  <p:tag name="IGUANATEXSIZE" val="2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885</TotalTime>
  <Words>2483</Words>
  <Application>Microsoft Office PowerPoint</Application>
  <PresentationFormat>On-screen Show (4:3)</PresentationFormat>
  <Paragraphs>1551</Paragraphs>
  <Slides>69</Slides>
  <Notes>27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69</vt:i4>
      </vt:variant>
    </vt:vector>
  </HeadingPairs>
  <TitlesOfParts>
    <vt:vector size="73" baseType="lpstr">
      <vt:lpstr>Office Theme</vt:lpstr>
      <vt:lpstr>Bitmap Image</vt:lpstr>
      <vt:lpstr>Equation</vt:lpstr>
      <vt:lpstr>MathType 6.0 Equation</vt:lpstr>
      <vt:lpstr>Obrada bitmap slika</vt:lpstr>
      <vt:lpstr>Osnovni koncepti</vt:lpstr>
      <vt:lpstr>Primjeri Poboljšanje kontrasta</vt:lpstr>
      <vt:lpstr>Primjeri Uklanjanje šuma</vt:lpstr>
      <vt:lpstr>Primjer Uklanjanje šuma – slike u boji</vt:lpstr>
      <vt:lpstr>Primjeri Uklanjanje zamućenja</vt:lpstr>
      <vt:lpstr>Sistem za digitalnu obradu slike</vt:lpstr>
      <vt:lpstr>Osnovne operacije nad digitalnim slikama</vt:lpstr>
      <vt:lpstr>Histogram</vt:lpstr>
      <vt:lpstr>Ugrađen u softver kamere</vt:lpstr>
      <vt:lpstr>Histogram u GIMP-u</vt:lpstr>
      <vt:lpstr>Primjeri histograma</vt:lpstr>
      <vt:lpstr>Primjeri histograma</vt:lpstr>
      <vt:lpstr>Transformacije histograma</vt:lpstr>
      <vt:lpstr>Razvlačenje histograma</vt:lpstr>
      <vt:lpstr>Isticanje detalja</vt:lpstr>
      <vt:lpstr>Nelinearno preslikavanje</vt:lpstr>
      <vt:lpstr>Negativ</vt:lpstr>
      <vt:lpstr>Slike u boji</vt:lpstr>
      <vt:lpstr>Poboljšanje kontrasta</vt:lpstr>
      <vt:lpstr>Specijalni efekti</vt:lpstr>
      <vt:lpstr>Slike u boji</vt:lpstr>
      <vt:lpstr>Korekcije tonskog opsega</vt:lpstr>
      <vt:lpstr>Korekcije tonskog opsega</vt:lpstr>
      <vt:lpstr>Korekcije tonskog opsega</vt:lpstr>
      <vt:lpstr>Korekcija tonskog opsega u GIMP-u</vt:lpstr>
      <vt:lpstr>Korekcija balansa boja u CMYK kolor prostoru</vt:lpstr>
      <vt:lpstr>Filtriranje u prostornom domenu</vt:lpstr>
      <vt:lpstr>Filtriranje u GIMP-u</vt:lpstr>
      <vt:lpstr>Filtriranje u GIMP-u Nastavak</vt:lpstr>
      <vt:lpstr>Filtriranje u GIMP-u Nastavak</vt:lpstr>
      <vt:lpstr>Primjer Klizeće (lokalno) usrednjavanje</vt:lpstr>
      <vt:lpstr>Primjer Klizeće (lokalno) usrednjavanje</vt:lpstr>
      <vt:lpstr>Izračunavanje konvolucije u 2D Klizeće usrednjavanje</vt:lpstr>
      <vt:lpstr>Izračunavanje konvolucije u 2D Klizeće usrednjavanje</vt:lpstr>
      <vt:lpstr>Izračunavanje konvolucije u 2D Klizeće usrednjavanje</vt:lpstr>
      <vt:lpstr>Izračunavanje konvolucije u 2D Klizeće usrednjavanje</vt:lpstr>
      <vt:lpstr>Izračunavanje konvolucije u 2D Klizeće usrednjavanje</vt:lpstr>
      <vt:lpstr>Izračunavanje konvolucije u 2D Klizeće usrednjavanje</vt:lpstr>
      <vt:lpstr>Izračunavanje konvolucije u 2D Klizeće usrednjavanje</vt:lpstr>
      <vt:lpstr>Definicija konvolucije u 2D</vt:lpstr>
      <vt:lpstr>Zabava sa linearnim filtrima</vt:lpstr>
      <vt:lpstr>Zabava sa linearnim filtrima</vt:lpstr>
      <vt:lpstr>Zabava sa linearnim filtrima</vt:lpstr>
      <vt:lpstr>Zabava sa linearnim filtrima</vt:lpstr>
      <vt:lpstr>Zabava sa linearnim filtrima</vt:lpstr>
      <vt:lpstr>Zabava sa linearnim filtrima</vt:lpstr>
      <vt:lpstr>Uticaj veličine konvolucionog kernela</vt:lpstr>
      <vt:lpstr>Primjene konvolucije</vt:lpstr>
      <vt:lpstr>Uklanjanje šuma</vt:lpstr>
      <vt:lpstr>Unsharp mask</vt:lpstr>
      <vt:lpstr>Detekcija ivica</vt:lpstr>
      <vt:lpstr>Karakterizacija ivica</vt:lpstr>
      <vt:lpstr>Filtri za određivanje ivica</vt:lpstr>
      <vt:lpstr>Filtri za određivanje ivica</vt:lpstr>
      <vt:lpstr>Filtri za određivanje ivica</vt:lpstr>
      <vt:lpstr>Edges: example</vt:lpstr>
      <vt:lpstr>Konvoluciona matrica u GIMP-u</vt:lpstr>
      <vt:lpstr>Nelinearni filtri</vt:lpstr>
      <vt:lpstr>Slike u boji</vt:lpstr>
      <vt:lpstr>Geometrijske operacije</vt:lpstr>
      <vt:lpstr>Interpolacija</vt:lpstr>
      <vt:lpstr>Interpolacija</vt:lpstr>
      <vt:lpstr>Afine transformacije</vt:lpstr>
      <vt:lpstr>Afine transformacije</vt:lpstr>
      <vt:lpstr>Primjeri Translacija</vt:lpstr>
      <vt:lpstr>Primjeri Rotacija</vt:lpstr>
      <vt:lpstr>Primjeri Skaliranje</vt:lpstr>
      <vt:lpstr>Primjeri Smicanje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Obrada bitmapiranih slika</dc:title>
  <dc:creator>Vladimir Risojevic</dc:creator>
  <cp:lastModifiedBy>vlador</cp:lastModifiedBy>
  <cp:revision>124</cp:revision>
  <dcterms:created xsi:type="dcterms:W3CDTF">2014-11-12T16:39:42Z</dcterms:created>
  <dcterms:modified xsi:type="dcterms:W3CDTF">2015-12-14T11:37:06Z</dcterms:modified>
</cp:coreProperties>
</file>