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87" r:id="rId4"/>
    <p:sldId id="258" r:id="rId5"/>
    <p:sldId id="259" r:id="rId6"/>
    <p:sldId id="289" r:id="rId7"/>
    <p:sldId id="291" r:id="rId8"/>
    <p:sldId id="309" r:id="rId9"/>
    <p:sldId id="290" r:id="rId10"/>
    <p:sldId id="292" r:id="rId11"/>
    <p:sldId id="293" r:id="rId12"/>
    <p:sldId id="294" r:id="rId13"/>
    <p:sldId id="295" r:id="rId14"/>
    <p:sldId id="310" r:id="rId15"/>
    <p:sldId id="296" r:id="rId16"/>
    <p:sldId id="297" r:id="rId17"/>
    <p:sldId id="270" r:id="rId18"/>
    <p:sldId id="311" r:id="rId19"/>
    <p:sldId id="288" r:id="rId20"/>
    <p:sldId id="269" r:id="rId21"/>
    <p:sldId id="271" r:id="rId22"/>
    <p:sldId id="272" r:id="rId23"/>
    <p:sldId id="299" r:id="rId24"/>
    <p:sldId id="276" r:id="rId25"/>
    <p:sldId id="277" r:id="rId26"/>
    <p:sldId id="301" r:id="rId27"/>
    <p:sldId id="275" r:id="rId28"/>
    <p:sldId id="278" r:id="rId29"/>
    <p:sldId id="302" r:id="rId30"/>
    <p:sldId id="279" r:id="rId31"/>
    <p:sldId id="298" r:id="rId32"/>
    <p:sldId id="300" r:id="rId33"/>
    <p:sldId id="280" r:id="rId34"/>
    <p:sldId id="281" r:id="rId35"/>
    <p:sldId id="282" r:id="rId36"/>
    <p:sldId id="284" r:id="rId37"/>
    <p:sldId id="285" r:id="rId38"/>
    <p:sldId id="312" r:id="rId39"/>
    <p:sldId id="313" r:id="rId40"/>
    <p:sldId id="314" r:id="rId41"/>
    <p:sldId id="303" r:id="rId42"/>
    <p:sldId id="304" r:id="rId43"/>
    <p:sldId id="305" r:id="rId44"/>
    <p:sldId id="306" r:id="rId45"/>
    <p:sldId id="307" r:id="rId46"/>
    <p:sldId id="30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85030" autoAdjust="0"/>
  </p:normalViewPr>
  <p:slideViewPr>
    <p:cSldViewPr>
      <p:cViewPr varScale="1">
        <p:scale>
          <a:sx n="51" d="100"/>
          <a:sy n="51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56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E11D-EADB-4DFF-9B9D-46EDCF5CDEA8}" type="datetimeFigureOut">
              <a:rPr lang="en-US" smtClean="0"/>
              <a:pPr/>
              <a:t>12/24/2015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6E7D-5A79-422D-ADF0-58596B8E41C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Nelinearnost je unesena zbog gama-korekcije.</a:t>
            </a:r>
            <a:r>
              <a:rPr lang="en-US" smtClean="0"/>
              <a:t> Ili</a:t>
            </a:r>
            <a:r>
              <a:rPr lang="en-US" baseline="0" smtClean="0"/>
              <a:t> je gama-korekcija uvedena </a:t>
            </a:r>
            <a:r>
              <a:rPr lang="sr-Latn-BA" baseline="0" smtClean="0"/>
              <a:t>zbog nelinearnosti displeja?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Odmjereni</a:t>
            </a:r>
            <a:r>
              <a:rPr lang="sr-Latn-RS" baseline="0" smtClean="0"/>
              <a:t> signal sadrži i blanking intervale te sinhronizacione impulse.</a:t>
            </a:r>
          </a:p>
          <a:p>
            <a:endParaRPr lang="sr-Latn-R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Dodati i</a:t>
            </a:r>
            <a:r>
              <a:rPr lang="sr-Latn-RS" smtClean="0"/>
              <a:t>zračunavanje</a:t>
            </a:r>
            <a:r>
              <a:rPr lang="sr-Latn-RS" baseline="0" smtClean="0"/>
              <a:t> ovog 7,1PH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Dodati i</a:t>
            </a:r>
            <a:r>
              <a:rPr lang="sr-Latn-RS" smtClean="0"/>
              <a:t>zračunavanje</a:t>
            </a:r>
            <a:r>
              <a:rPr lang="sr-Latn-RS" baseline="0" smtClean="0"/>
              <a:t> ovog 3,1PH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Linije skeniranja nisu horizontalne</a:t>
            </a:r>
            <a:r>
              <a:rPr lang="sr-Latn-RS" baseline="0" smtClean="0"/>
              <a:t> zato što je naponski nivo nizak pa se elektronski zrak s vremenom pomjera prema dole.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</a:t>
            </a:r>
            <a:r>
              <a:rPr lang="en-US" baseline="0" smtClean="0"/>
              <a:t> lijevoj koloni su progresivni frejmovi, u srednjoj su prepleteni frejmovi.</a:t>
            </a:r>
            <a:endParaRPr lang="en-US" smtClean="0"/>
          </a:p>
          <a:p>
            <a:r>
              <a:rPr lang="sr-Latn-RS" smtClean="0"/>
              <a:t>U desnoj koloni</a:t>
            </a:r>
            <a:r>
              <a:rPr lang="sr-Latn-RS" baseline="0" smtClean="0"/>
              <a:t> je izlaz iz line doublera – uređaj za deinterlacing.</a:t>
            </a:r>
            <a:endParaRPr lang="en-US" baseline="0" smtClean="0"/>
          </a:p>
          <a:p>
            <a:r>
              <a:rPr lang="en-GB" smtClean="0"/>
              <a:t>U gornjem redu su frejmovi u originalnoj re</a:t>
            </a:r>
            <a:r>
              <a:rPr lang="sr-Latn-BA" smtClean="0"/>
              <a:t>zoluciji,</a:t>
            </a:r>
            <a:r>
              <a:rPr lang="sr-Latn-BA" baseline="0" smtClean="0"/>
              <a:t> a u donjem je upotrebljen antialiasing filtar.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Frekvencija</a:t>
            </a:r>
            <a:r>
              <a:rPr lang="sr-Latn-BA" baseline="0" smtClean="0"/>
              <a:t> osvježavanja je na početku bila 60Hz (jednaka frekvenciji napona napajanja) ali je smanjena za 0,1% kako bi se izbjeglo pojavljivanje stacionarnog tačkastog uzorka na frekvenciji koja je jednaka razlici frekvencija nosilaca zvuka i hrominanse.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Postoje i frejmovi</a:t>
            </a:r>
            <a:r>
              <a:rPr lang="sr-Latn-BA" baseline="0" smtClean="0"/>
              <a:t> sa višom rezolucijom (UHDTV): 4k (</a:t>
            </a:r>
            <a:r>
              <a:rPr lang="en-US" smtClean="0"/>
              <a:t>3840 × 2160</a:t>
            </a:r>
            <a:r>
              <a:rPr lang="sr-Latn-BA" baseline="0" smtClean="0"/>
              <a:t>) ili 8k (</a:t>
            </a:r>
            <a:r>
              <a:rPr lang="en-US" smtClean="0"/>
              <a:t>7680 ×</a:t>
            </a:r>
            <a:r>
              <a:rPr lang="sr-Latn-BA" smtClean="0"/>
              <a:t> </a:t>
            </a:r>
            <a:r>
              <a:rPr lang="en-US" smtClean="0"/>
              <a:t>4320</a:t>
            </a:r>
            <a:r>
              <a:rPr lang="sr-Latn-BA" smtClean="0"/>
              <a:t>)</a:t>
            </a:r>
            <a:endParaRPr lang="sr-Latn-BA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Nekada</a:t>
            </a:r>
            <a:r>
              <a:rPr lang="sr-Latn-RS" baseline="0" smtClean="0"/>
              <a:t> se i u novoj notaciji iza i stavlja field rate. EBU notacija zahtijeva da se koristi frame rate.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Ovdje</a:t>
            </a:r>
            <a:r>
              <a:rPr lang="sr-Latn-RS" baseline="0" smtClean="0"/>
              <a:t> se praktično koriste nelinearno transformisane veličine. Oznake bi trebale biti sa ‘.</a:t>
            </a:r>
          </a:p>
          <a:p>
            <a:r>
              <a:rPr lang="sr-Latn-RS" baseline="0" smtClean="0"/>
              <a:t>Y je za originalni NTSC sistem zasnovan na iluminant C white point.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/>
              <a:t>Ovdje</a:t>
            </a:r>
            <a:r>
              <a:rPr lang="sr-Latn-RS" baseline="0" smtClean="0"/>
              <a:t> se praktično koriste nelinearno transformisane veličine. Ozanke bi trebale biti sa ‘.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Odmjereni</a:t>
            </a:r>
            <a:r>
              <a:rPr lang="sr-Latn-RS" baseline="0" smtClean="0"/>
              <a:t> signal sadrži i blanking intervale te sinhronizacione impulse.</a:t>
            </a:r>
          </a:p>
          <a:p>
            <a:endParaRPr lang="sr-Latn-R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6E7D-5A79-422D-ADF0-58596B8E41CA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F2C0-5B31-4212-947B-CC4FE468A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C877-BC7F-43DA-8325-EA1399409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d/d5/DVI_Connector.jpg/300px-DVI_Connector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http://upload.wikimedia.org/wikipedia/commons/thumb/9/92/SVGA_port.jpg/300px-SVGA_port.jpg" TargetMode="External"/><Relationship Id="rId5" Type="http://schemas.openxmlformats.org/officeDocument/2006/relationships/image" Target="../media/image27.jpeg"/><Relationship Id="rId4" Type="http://schemas.openxmlformats.org/officeDocument/2006/relationships/image" Target="http://upload.wikimedia.org/wikipedia/commons/thumb/1/11/SCART_20050724_002.jpg/300px-SCART_20050724_002.jpg" TargetMode="External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http://upload.wikimedia.org/wikipedia/commons/thumb/f/ff/SVideoConnector.jpg/180px-SVideoConnector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Video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Multimedijalni sistemi</a:t>
            </a:r>
          </a:p>
          <a:p>
            <a:r>
              <a:rPr lang="en-US" smtClean="0"/>
              <a:t>Elektrotehni</a:t>
            </a:r>
            <a:r>
              <a:rPr lang="sr-Latn-BA" smtClean="0"/>
              <a:t>čki fakultet</a:t>
            </a:r>
          </a:p>
          <a:p>
            <a:r>
              <a:rPr lang="sr-Latn-BA" smtClean="0"/>
              <a:t>Univerzitet u Banjoj Luci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Tehnike skeniranja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Progresivno </a:t>
            </a:r>
            <a:r>
              <a:rPr lang="sr-Latn-BA" smtClean="0">
                <a:solidFill>
                  <a:srgbClr val="FF0000"/>
                </a:solidFill>
              </a:rPr>
              <a:t>(progressive) </a:t>
            </a:r>
            <a:r>
              <a:rPr lang="en-US" smtClean="0">
                <a:solidFill>
                  <a:srgbClr val="FF0000"/>
                </a:solidFill>
              </a:rPr>
              <a:t>skeniranje</a:t>
            </a:r>
          </a:p>
          <a:p>
            <a:pPr lvl="1"/>
            <a:r>
              <a:rPr lang="en-US" smtClean="0"/>
              <a:t>Prika</a:t>
            </a:r>
            <a:r>
              <a:rPr lang="sr-Latn-BA" smtClean="0"/>
              <a:t>z slike se dobija ispisivanjem čitave slike u jednom prebrisavanju ekrana</a:t>
            </a:r>
          </a:p>
          <a:p>
            <a:pPr lvl="1"/>
            <a:r>
              <a:rPr lang="sr-Latn-BA" smtClean="0"/>
              <a:t>Koristi se kod računarskih monitora/displeja</a:t>
            </a:r>
          </a:p>
          <a:p>
            <a:r>
              <a:rPr lang="sr-Latn-BA" smtClean="0">
                <a:solidFill>
                  <a:srgbClr val="FF0000"/>
                </a:solidFill>
              </a:rPr>
              <a:t>Skeniranje sa preplitanjem (interlaced)</a:t>
            </a:r>
          </a:p>
          <a:p>
            <a:pPr lvl="1"/>
            <a:r>
              <a:rPr lang="sr-Latn-BA" smtClean="0"/>
              <a:t>Slika se prikazuje u dva prebrisavanja ekrana</a:t>
            </a:r>
          </a:p>
          <a:p>
            <a:pPr lvl="1"/>
            <a:r>
              <a:rPr lang="sr-Latn-BA" smtClean="0"/>
              <a:t>U jednom se prikazuju parne, a u drugom neparne linije – dva polja</a:t>
            </a:r>
          </a:p>
          <a:p>
            <a:pPr lvl="1"/>
            <a:r>
              <a:rPr lang="sr-Latn-BA" smtClean="0"/>
              <a:t>Uvedeno zato što nije bilo moguće prenijeti čitav frejm dovoljno brzo da bi se izbjeglo treperenje slike</a:t>
            </a:r>
          </a:p>
          <a:p>
            <a:pPr lvl="1"/>
            <a:r>
              <a:rPr lang="sr-Latn-BA" smtClean="0"/>
              <a:t>Tradicionalno se koristi u televiziji</a:t>
            </a:r>
          </a:p>
          <a:p>
            <a:pPr lvl="1"/>
            <a:r>
              <a:rPr lang="sr-Latn-BA" smtClean="0"/>
              <a:t>Dominira i u HDTV sistemima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Skeniranje sa preplitanjem</a:t>
            </a:r>
            <a:br>
              <a:rPr lang="sr-Latn-RS" smtClean="0"/>
            </a:br>
            <a:r>
              <a:rPr lang="sr-Latn-RS" smtClean="0"/>
              <a:t>Interlacing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smtClean="0"/>
              <a:t>U bioskopskoj sali je 48 Hz dovoljna frekvencija osvježavanja</a:t>
            </a:r>
          </a:p>
          <a:p>
            <a:r>
              <a:rPr lang="sr-Latn-RS" smtClean="0"/>
              <a:t>Da bi se uštedila filmska traka korištene su 24 slike u sekundi (24 Hz)</a:t>
            </a:r>
          </a:p>
          <a:p>
            <a:r>
              <a:rPr lang="sr-Latn-RS" smtClean="0"/>
              <a:t>Koristi se projektor sa dvostrukim poklopcem da bi se stvorila iluzija dvostruko bržeg osvježavanja</a:t>
            </a:r>
          </a:p>
          <a:p>
            <a:r>
              <a:rPr lang="sr-Latn-RS" smtClean="0"/>
              <a:t>Na ovoj ideji je zasnovano skeniranje sa preplitanjem</a:t>
            </a:r>
          </a:p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5643570" y="1714488"/>
          <a:ext cx="2643206" cy="2643206"/>
        </p:xfrm>
        <a:graphic>
          <a:graphicData uri="http://schemas.openxmlformats.org/presentationml/2006/ole">
            <p:oleObj spid="_x0000_s43010" r:id="rId3" imgW="2019300" imgH="201930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Skeniranje sa preplitanjem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92500" lnSpcReduction="20000"/>
          </a:bodyPr>
          <a:lstStyle/>
          <a:p>
            <a:r>
              <a:rPr lang="sr-Latn-BA" smtClean="0"/>
              <a:t>Frame/slika se sastoji od dva polja</a:t>
            </a:r>
          </a:p>
          <a:p>
            <a:r>
              <a:rPr lang="sr-Latn-BA" smtClean="0"/>
              <a:t>Polje sadrži samo neparne, odnosno, parne linije</a:t>
            </a:r>
          </a:p>
          <a:p>
            <a:r>
              <a:rPr lang="sr-Latn-BA" smtClean="0"/>
              <a:t>Slika se dobija iz dva prebrisavanja ekrana</a:t>
            </a:r>
          </a:p>
          <a:p>
            <a:r>
              <a:rPr lang="sr-Latn-BA" smtClean="0"/>
              <a:t>Moguće je smanjiti frekvenciju osvježavanja</a:t>
            </a:r>
          </a:p>
          <a:p>
            <a:r>
              <a:rPr lang="sr-Latn-BA" smtClean="0"/>
              <a:t>Polako se povlači iz upotrebe</a:t>
            </a:r>
          </a:p>
          <a:p>
            <a:endParaRPr lang="sr-Latn-BA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BA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95536" y="4032448"/>
          <a:ext cx="8356623" cy="2564904"/>
        </p:xfrm>
        <a:graphic>
          <a:graphicData uri="http://schemas.openxmlformats.org/presentationml/2006/ole">
            <p:oleObj spid="_x0000_s44034" r:id="rId4" imgW="4810125" imgH="1476375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Twitter efekat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Javlja se kod skeniranja sa preplitanjem ako se na slici nalaze objekti čija je vertikalna dimenzija vrlo mala (blizu horizontalne rezolucije video formata)</a:t>
            </a:r>
          </a:p>
          <a:p>
            <a:r>
              <a:rPr lang="sr-Latn-BA" smtClean="0"/>
              <a:t>Vrsta moire uzorka</a:t>
            </a:r>
          </a:p>
          <a:p>
            <a:r>
              <a:rPr lang="sr-Latn-BA" smtClean="0"/>
              <a:t>Može se ublažiti anti-aliasing filtrom po cijenu gubitka oštrine</a:t>
            </a:r>
          </a:p>
          <a:p>
            <a:r>
              <a:rPr lang="sr-Latn-BA" smtClean="0"/>
              <a:t>Bolje je koristiti progresivno skeniranje</a:t>
            </a:r>
            <a:endParaRPr lang="sr-Latn-BA"/>
          </a:p>
        </p:txBody>
      </p:sp>
      <p:pic>
        <p:nvPicPr>
          <p:cNvPr id="6" name="Content Placeholder 5" descr="Indian_Head_interlac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Artifakti u prikazu pokreta kod skeniranja sa preplitanjem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900370"/>
          </a:xfrm>
        </p:spPr>
        <p:txBody>
          <a:bodyPr>
            <a:normAutofit fontScale="62500" lnSpcReduction="20000"/>
          </a:bodyPr>
          <a:lstStyle/>
          <a:p>
            <a:r>
              <a:rPr lang="sr-Latn-BA" smtClean="0"/>
              <a:t>Javljaju se kod rekonstrukcije progresivnih frejmova</a:t>
            </a:r>
          </a:p>
          <a:p>
            <a:pPr lvl="1"/>
            <a:r>
              <a:rPr lang="sr-Latn-BA" smtClean="0"/>
              <a:t>Potrebno za prikazivanje na LCD/plazma ekranima i u obradi videa</a:t>
            </a:r>
            <a:endParaRPr lang="en-US" smtClean="0"/>
          </a:p>
          <a:p>
            <a:r>
              <a:rPr lang="en-US" smtClean="0"/>
              <a:t>“Mi</a:t>
            </a:r>
            <a:r>
              <a:rPr lang="sr-Latn-BA" smtClean="0"/>
              <a:t>šji zubi (mouse teeth)” ili “cijepanje polja (field tearing)”</a:t>
            </a:r>
          </a:p>
          <a:p>
            <a:r>
              <a:rPr lang="sr-Latn-BA" smtClean="0">
                <a:solidFill>
                  <a:srgbClr val="FF0000"/>
                </a:solidFill>
              </a:rPr>
              <a:t>Deinterlacing</a:t>
            </a:r>
            <a:r>
              <a:rPr lang="sr-Latn-BA" smtClean="0"/>
              <a:t> je postupak rekonstrukcije progresivnih frejmova – nastoji se da se izbjegnu artifakti</a:t>
            </a:r>
          </a:p>
          <a:p>
            <a:r>
              <a:rPr lang="sr-Latn-BA" smtClean="0"/>
              <a:t>Artifakti se ne javljaju kod ekrana koji koristi skeniranje sa preplitanjem (CRT)</a:t>
            </a:r>
            <a:endParaRPr lang="sr-Latn-BA"/>
          </a:p>
        </p:txBody>
      </p:sp>
      <p:pic>
        <p:nvPicPr>
          <p:cNvPr id="7" name="Content Placeholder 6" descr="comb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643051"/>
            <a:ext cx="3599860" cy="2721494"/>
          </a:xfr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BA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72007" y="4581128"/>
          <a:ext cx="8964489" cy="1781024"/>
        </p:xfrm>
        <a:graphic>
          <a:graphicData uri="http://schemas.openxmlformats.org/presentationml/2006/ole">
            <p:oleObj spid="_x0000_s71682" r:id="rId4" imgW="6543675" imgH="1295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Primjer</a:t>
            </a:r>
            <a:br>
              <a:rPr lang="sr-Latn-RS" smtClean="0"/>
            </a:br>
            <a:r>
              <a:rPr lang="sr-Latn-RS" smtClean="0"/>
              <a:t>NTSC TV standard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National Television System Committee</a:t>
            </a:r>
          </a:p>
          <a:p>
            <a:r>
              <a:rPr lang="en-US" smtClean="0"/>
              <a:t>Koristi</a:t>
            </a:r>
            <a:r>
              <a:rPr lang="sr-Latn-BA" smtClean="0"/>
              <a:t>o</a:t>
            </a:r>
            <a:r>
              <a:rPr lang="en-US" smtClean="0"/>
              <a:t> se u S</a:t>
            </a:r>
            <a:r>
              <a:rPr lang="sr-Latn-BA" smtClean="0"/>
              <a:t>AD, Japanu, Južnoj Koreji itd.</a:t>
            </a:r>
          </a:p>
          <a:p>
            <a:r>
              <a:rPr lang="sr-Latn-BA" smtClean="0"/>
              <a:t>Karakteristike:</a:t>
            </a:r>
          </a:p>
          <a:p>
            <a:pPr lvl="1"/>
            <a:r>
              <a:rPr lang="sr-Latn-BA" smtClean="0"/>
              <a:t>Format slike: 4:3</a:t>
            </a:r>
          </a:p>
          <a:p>
            <a:pPr lvl="1"/>
            <a:r>
              <a:rPr lang="sr-Latn-BA" smtClean="0"/>
              <a:t>Skeniranje sa preplitanjem (interlaced)</a:t>
            </a:r>
          </a:p>
          <a:p>
            <a:pPr lvl="1"/>
            <a:r>
              <a:rPr lang="sr-Latn-BA" smtClean="0"/>
              <a:t>Frekvencija osvježavanja 30/1,001 frejmova u sekundi, odnosno, 60/1,001 polja u sekundi</a:t>
            </a:r>
          </a:p>
          <a:p>
            <a:pPr lvl="1"/>
            <a:r>
              <a:rPr lang="sr-Latn-BA" smtClean="0"/>
              <a:t>525 linija skeniranja, 485 aktivnih linija (često se koristi 480)</a:t>
            </a:r>
          </a:p>
          <a:p>
            <a:pPr lvl="1"/>
            <a:r>
              <a:rPr lang="sr-Latn-BA" smtClean="0"/>
              <a:t>Efektivna vertikalna rezolucija: 485*0,7 = 340 linija</a:t>
            </a:r>
          </a:p>
          <a:p>
            <a:pPr lvl="1"/>
            <a:r>
              <a:rPr lang="sr-Latn-BA" smtClean="0"/>
              <a:t>Horizontalna frekvencija prebrisavanja: 525*30 = 15,75 kHz</a:t>
            </a:r>
          </a:p>
          <a:p>
            <a:pPr lvl="1"/>
            <a:r>
              <a:rPr lang="sr-Latn-BA" smtClean="0"/>
              <a:t>YIQ kolor-model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NTSC TV standard</a:t>
            </a:r>
            <a:br>
              <a:rPr lang="sr-Latn-BA" smtClean="0"/>
            </a:br>
            <a:r>
              <a:rPr lang="sr-Latn-BA" smtClean="0"/>
              <a:t>Električni signal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Vrijeme prebrisavanja linije: 63,5 </a:t>
            </a:r>
            <a:r>
              <a:rPr lang="sr-Latn-BA" smtClean="0">
                <a:latin typeface="Symbol" pitchFamily="18" charset="2"/>
              </a:rPr>
              <a:t>m</a:t>
            </a:r>
            <a:r>
              <a:rPr lang="sr-Latn-BA" smtClean="0"/>
              <a:t>s</a:t>
            </a:r>
          </a:p>
          <a:p>
            <a:r>
              <a:rPr lang="sr-Latn-BA" smtClean="0"/>
              <a:t>Aktivni video signal: 53,5 </a:t>
            </a:r>
            <a:r>
              <a:rPr lang="sr-Latn-BA" smtClean="0">
                <a:latin typeface="Symbol" pitchFamily="18" charset="2"/>
              </a:rPr>
              <a:t>m</a:t>
            </a:r>
            <a:r>
              <a:rPr lang="sr-Latn-BA" smtClean="0"/>
              <a:t>s</a:t>
            </a:r>
          </a:p>
          <a:p>
            <a:r>
              <a:rPr lang="sr-Latn-BA" smtClean="0"/>
              <a:t>Horizontalni sinhronizacioni impuls: 5 </a:t>
            </a:r>
            <a:r>
              <a:rPr lang="sr-Latn-BA" smtClean="0">
                <a:latin typeface="Symbol" pitchFamily="18" charset="2"/>
              </a:rPr>
              <a:t>m</a:t>
            </a:r>
            <a:r>
              <a:rPr lang="sr-Latn-BA" smtClean="0"/>
              <a:t>s </a:t>
            </a:r>
            <a:endParaRPr lang="en-US"/>
          </a:p>
        </p:txBody>
      </p:sp>
      <p:pic>
        <p:nvPicPr>
          <p:cNvPr id="8" name="Content Placeholder 7" descr="analogsampling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54" y="1600200"/>
            <a:ext cx="3581292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Digitalni video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M</a:t>
            </a:r>
            <a:r>
              <a:rPr lang="en-US" smtClean="0"/>
              <a:t>ogućnost direktnog slučajnog pristupa (što je dobro za nelinearno editovanje – montažu),</a:t>
            </a:r>
            <a:endParaRPr lang="sr-Latn-BA" smtClean="0"/>
          </a:p>
          <a:p>
            <a:r>
              <a:rPr lang="sr-Latn-BA" smtClean="0"/>
              <a:t>N</a:t>
            </a:r>
            <a:r>
              <a:rPr lang="en-US" smtClean="0"/>
              <a:t>ema gubitka kvaliteta pri presnimavanju, </a:t>
            </a:r>
            <a:endParaRPr lang="sr-Latn-BA" smtClean="0"/>
          </a:p>
          <a:p>
            <a:r>
              <a:rPr lang="sr-Latn-BA" smtClean="0"/>
              <a:t>Bolja otpornost na šum,</a:t>
            </a:r>
          </a:p>
          <a:p>
            <a:r>
              <a:rPr lang="sr-Latn-BA" smtClean="0"/>
              <a:t>Jednostavna enkripcija,</a:t>
            </a:r>
          </a:p>
          <a:p>
            <a:r>
              <a:rPr lang="sr-Latn-BA" smtClean="0"/>
              <a:t>Slika se ne ispisuje pomoću elektronskog topa</a:t>
            </a:r>
          </a:p>
          <a:p>
            <a:r>
              <a:rPr lang="sr-Latn-BA" smtClean="0"/>
              <a:t>N</a:t>
            </a:r>
            <a:r>
              <a:rPr lang="en-US" smtClean="0"/>
              <a:t>ema potrebe za</a:t>
            </a:r>
            <a:r>
              <a:rPr lang="sr-Latn-BA" smtClean="0"/>
              <a:t> zatamnjivanjem i</a:t>
            </a:r>
            <a:r>
              <a:rPr lang="en-US" smtClean="0"/>
              <a:t> sinhronizacionim impulsima</a:t>
            </a:r>
            <a:r>
              <a:rPr lang="sr-Latn-BA" smtClean="0"/>
              <a:t>,</a:t>
            </a:r>
          </a:p>
          <a:p>
            <a:pPr lvl="1"/>
            <a:r>
              <a:rPr lang="sr-Latn-BA" smtClean="0"/>
              <a:t>Interval zatamnjivanja nije izbačen – koristi se za prenos audio signala, titlova, informacija za ispravljanje grešaka</a:t>
            </a:r>
          </a:p>
          <a:p>
            <a:endParaRPr lang="sr-Latn-BA" smtClean="0"/>
          </a:p>
          <a:p>
            <a:endParaRPr lang="sr-Latn-B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Prikaz pokreta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Odmjeravanje po tri ose:</a:t>
            </a:r>
          </a:p>
          <a:p>
            <a:pPr lvl="1"/>
            <a:r>
              <a:rPr lang="sr-Latn-BA" smtClean="0"/>
              <a:t>Horizontalna</a:t>
            </a:r>
          </a:p>
          <a:p>
            <a:pPr lvl="1"/>
            <a:r>
              <a:rPr lang="sr-Latn-BA" smtClean="0"/>
              <a:t>Vertikalna</a:t>
            </a:r>
          </a:p>
          <a:p>
            <a:pPr lvl="1"/>
            <a:r>
              <a:rPr lang="sr-Latn-BA" smtClean="0"/>
              <a:t>Vremenska</a:t>
            </a:r>
            <a:endParaRPr lang="sr-Latn-BA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BA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483768" y="3033842"/>
          <a:ext cx="6552728" cy="3635518"/>
        </p:xfrm>
        <a:graphic>
          <a:graphicData uri="http://schemas.openxmlformats.org/presentationml/2006/ole">
            <p:oleObj spid="_x0000_s72706" r:id="rId3" imgW="4257675" imgH="2362200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Karakteristike videa</a:t>
            </a:r>
            <a:br>
              <a:rPr lang="sr-Latn-BA" smtClean="0"/>
            </a:br>
            <a:r>
              <a:rPr lang="sr-Latn-BA" smtClean="0"/>
              <a:t>Gustina odmjeravanja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Broj kolona slike (broj uzoraka po aktivnoj liniji) – </a:t>
            </a:r>
            <a:r>
              <a:rPr lang="sr-Latn-BA" i="1" smtClean="0"/>
              <a:t>S</a:t>
            </a:r>
            <a:r>
              <a:rPr lang="sr-Latn-BA" i="1" baseline="-25000" smtClean="0"/>
              <a:t>AL</a:t>
            </a:r>
            <a:r>
              <a:rPr lang="sr-Latn-BA" i="1" smtClean="0"/>
              <a:t> </a:t>
            </a:r>
          </a:p>
          <a:p>
            <a:r>
              <a:rPr lang="sr-Latn-BA" smtClean="0"/>
              <a:t>Broj redova slike (aktivnih linija) – </a:t>
            </a:r>
            <a:r>
              <a:rPr lang="sr-Latn-BA" i="1" smtClean="0"/>
              <a:t>L</a:t>
            </a:r>
            <a:r>
              <a:rPr lang="sr-Latn-BA" i="1" baseline="-25000" smtClean="0"/>
              <a:t>A</a:t>
            </a:r>
            <a:r>
              <a:rPr lang="sr-Latn-BA" i="1" smtClean="0"/>
              <a:t>  </a:t>
            </a:r>
          </a:p>
          <a:p>
            <a:r>
              <a:rPr lang="sr-Latn-BA" smtClean="0"/>
              <a:t>Format piksela</a:t>
            </a:r>
            <a:endParaRPr lang="sr-Latn-BA" smtClean="0">
              <a:solidFill>
                <a:schemeClr val="tx2"/>
              </a:solidFill>
            </a:endParaRPr>
          </a:p>
          <a:p>
            <a:pPr lvl="1"/>
            <a:r>
              <a:rPr lang="sr-Latn-BA" smtClean="0"/>
              <a:t>ITU-R BT.601 (SDTV) </a:t>
            </a:r>
            <a:r>
              <a:rPr lang="sr-Latn-BA" smtClean="0">
                <a:solidFill>
                  <a:schemeClr val="tx2"/>
                </a:solidFill>
              </a:rPr>
              <a:t>– pravougaoni pikseli</a:t>
            </a:r>
          </a:p>
          <a:p>
            <a:pPr lvl="1"/>
            <a:r>
              <a:rPr lang="sr-Latn-BA" smtClean="0"/>
              <a:t>ITU-R BT.709 (HDTV) </a:t>
            </a:r>
            <a:r>
              <a:rPr lang="sr-Latn-BA" smtClean="0">
                <a:solidFill>
                  <a:schemeClr val="tx2"/>
                </a:solidFill>
              </a:rPr>
              <a:t>– kvadratni pikseli</a:t>
            </a:r>
          </a:p>
          <a:p>
            <a:r>
              <a:rPr lang="sr-Latn-BA" smtClean="0"/>
              <a:t>Broj kolona =</a:t>
            </a:r>
            <a:r>
              <a:rPr lang="en-US" smtClean="0"/>
              <a:t> </a:t>
            </a:r>
            <a:r>
              <a:rPr lang="sr-Latn-BA" smtClean="0"/>
              <a:t>broj redova * format slike</a:t>
            </a:r>
          </a:p>
          <a:p>
            <a:pPr lvl="1"/>
            <a:r>
              <a:rPr lang="sr-Latn-BA" smtClean="0"/>
              <a:t>Npr. format slike 4:3, 480 horizontalnih linija</a:t>
            </a:r>
          </a:p>
          <a:p>
            <a:pPr lvl="1"/>
            <a:r>
              <a:rPr lang="sr-Latn-BA" smtClean="0"/>
              <a:t>480 * 4 : 3 = 640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sr-Latn-BA" baseline="-25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Uvod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Video je tehnologija elektronskog snimanja, procesiranja, memorisanja, prenosa i rekonstrukcije sekvence mirnih slika koje predstavljaju scenu u </a:t>
            </a:r>
            <a:r>
              <a:rPr lang="en-US" smtClean="0"/>
              <a:t>pokretu</a:t>
            </a:r>
            <a:r>
              <a:rPr lang="sr-Latn-BA" smtClean="0"/>
              <a:t>.</a:t>
            </a:r>
          </a:p>
          <a:p>
            <a:r>
              <a:rPr lang="sr-Latn-BA" smtClean="0"/>
              <a:t>Počeci vezani za razvoj televizije</a:t>
            </a:r>
          </a:p>
          <a:p>
            <a:r>
              <a:rPr lang="sr-Latn-BA" smtClean="0"/>
              <a:t>1923 – prvi prenos TV signala</a:t>
            </a:r>
          </a:p>
          <a:p>
            <a:r>
              <a:rPr lang="sr-Latn-BA" smtClean="0"/>
              <a:t>1936 – početak  emitovanja redovnog TV programa</a:t>
            </a:r>
          </a:p>
          <a:p>
            <a:r>
              <a:rPr lang="sr-Latn-BA" smtClean="0"/>
              <a:t>1954 – početak emitovanja TV programa u boji</a:t>
            </a:r>
          </a:p>
          <a:p>
            <a:pPr lvl="1"/>
            <a:r>
              <a:rPr lang="sr-Latn-BA" smtClean="0"/>
              <a:t>kompatibilnost: crno-bijeli televizori su mogli da koriste samo luminansu, a informaciju o boji su odbacivali</a:t>
            </a:r>
          </a:p>
          <a:p>
            <a:r>
              <a:rPr lang="en-US" smtClean="0"/>
              <a:t>1970</a:t>
            </a:r>
            <a:r>
              <a:rPr lang="sr-Latn-RS" smtClean="0"/>
              <a:t>/80-</a:t>
            </a:r>
            <a:r>
              <a:rPr lang="en-US" smtClean="0"/>
              <a:t>te – digitalna oprema </a:t>
            </a:r>
            <a:r>
              <a:rPr lang="sr-Latn-RS" smtClean="0"/>
              <a:t>za video produkciju</a:t>
            </a:r>
          </a:p>
          <a:p>
            <a:r>
              <a:rPr lang="sr-Latn-RS" smtClean="0"/>
              <a:t>1982 – CCIR 601 (ITU-R BT.601) standard za digitalno kodovanje videa</a:t>
            </a:r>
          </a:p>
          <a:p>
            <a:r>
              <a:rPr lang="sr-Latn-RS" smtClean="0"/>
              <a:t>1988 – ustanovljena MPEG radna grupa (MPEG i H.26x standardi)</a:t>
            </a:r>
          </a:p>
          <a:p>
            <a:r>
              <a:rPr lang="sr-Latn-RS" smtClean="0"/>
              <a:t>1990 – ITU-R BT.709 standard za format televizije visoke definicije (HDTV)</a:t>
            </a:r>
          </a:p>
          <a:p>
            <a:r>
              <a:rPr lang="sr-Latn-RS" smtClean="0"/>
              <a:t>1990 – RAI prenosi utakmice svjetskog prvenstva u visokoj definiciji</a:t>
            </a:r>
          </a:p>
          <a:p>
            <a:r>
              <a:rPr lang="sr-Latn-RS" smtClean="0"/>
              <a:t>1996 – prvo javno emitovanje HDTV programa u SAD</a:t>
            </a:r>
          </a:p>
          <a:p>
            <a:r>
              <a:rPr lang="sr-Latn-RS" smtClean="0"/>
              <a:t>20xx – prestanak emitovanja analognog TV programa i prelazak na digitalni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Primjeri standardnih dimenzija slike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BA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323528" y="1340768"/>
          <a:ext cx="8460432" cy="5314887"/>
        </p:xfrm>
        <a:graphic>
          <a:graphicData uri="http://schemas.openxmlformats.org/presentationml/2006/ole">
            <p:oleObj spid="_x0000_s30721" r:id="rId4" imgW="5200650" imgH="32670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Notacija u skeniranju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BA" smtClean="0"/>
              <a:t>Računarstvo: </a:t>
            </a:r>
          </a:p>
          <a:p>
            <a:pPr lvl="1"/>
            <a:r>
              <a:rPr lang="sr-Latn-BA" smtClean="0"/>
              <a:t>Broj piksela po širini slike x broj linija, </a:t>
            </a:r>
          </a:p>
          <a:p>
            <a:pPr lvl="1"/>
            <a:r>
              <a:rPr lang="sr-Latn-BA" smtClean="0"/>
              <a:t>Npr. </a:t>
            </a:r>
            <a:r>
              <a:rPr lang="sr-Latn-BA" smtClean="0">
                <a:solidFill>
                  <a:schemeClr val="accent1">
                    <a:lumMod val="50000"/>
                  </a:schemeClr>
                </a:solidFill>
              </a:rPr>
              <a:t>640x480</a:t>
            </a:r>
          </a:p>
          <a:p>
            <a:r>
              <a:rPr lang="sr-Latn-BA" smtClean="0"/>
              <a:t>Video: </a:t>
            </a:r>
          </a:p>
          <a:p>
            <a:pPr lvl="1"/>
            <a:r>
              <a:rPr lang="sr-Latn-BA" smtClean="0"/>
              <a:t>Broj linija jednog frejma/polja (uključuje vertikalno zatamnjeno zaglavlje)</a:t>
            </a:r>
          </a:p>
          <a:p>
            <a:pPr lvl="1"/>
            <a:r>
              <a:rPr lang="sr-Latn-BA" smtClean="0"/>
              <a:t>Frekvencija pojavljivanja frejmova/polja u Hercima</a:t>
            </a:r>
          </a:p>
          <a:p>
            <a:pPr lvl="1"/>
            <a:r>
              <a:rPr lang="sr-Latn-BA" smtClean="0"/>
              <a:t>Oznaka da li je skeniranje progresivno (1:1) ili sa preplitanjem (2:1)</a:t>
            </a:r>
          </a:p>
          <a:p>
            <a:pPr lvl="1"/>
            <a:r>
              <a:rPr lang="sr-Latn-BA" smtClean="0"/>
              <a:t>Npr. </a:t>
            </a:r>
            <a:r>
              <a:rPr lang="sr-Latn-CS" smtClean="0">
                <a:solidFill>
                  <a:schemeClr val="tx2"/>
                </a:solidFill>
              </a:rPr>
              <a:t>525/59.94/2:1</a:t>
            </a:r>
            <a:r>
              <a:rPr lang="sr-Latn-CS" smtClean="0"/>
              <a:t> </a:t>
            </a:r>
            <a:endParaRPr lang="sr-Latn-CS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Latn-CS" smtClean="0"/>
              <a:t>Nova notacija:</a:t>
            </a:r>
          </a:p>
          <a:p>
            <a:pPr lvl="1"/>
            <a:r>
              <a:rPr lang="sr-Latn-CS" smtClean="0"/>
              <a:t>Broj linija slike,</a:t>
            </a:r>
          </a:p>
          <a:p>
            <a:pPr lvl="1"/>
            <a:r>
              <a:rPr lang="sr-Latn-CS" smtClean="0"/>
              <a:t>Oznaka da li je skeniranje progresivno (p) ili sa preplitanjem (i)</a:t>
            </a:r>
          </a:p>
          <a:p>
            <a:pPr lvl="1"/>
            <a:r>
              <a:rPr lang="sr-Latn-CS" smtClean="0"/>
              <a:t>Frekvencija osvježavanja</a:t>
            </a:r>
          </a:p>
          <a:p>
            <a:pPr lvl="1"/>
            <a:r>
              <a:rPr lang="sr-Latn-CS" smtClean="0"/>
              <a:t>Npr. </a:t>
            </a:r>
            <a:r>
              <a:rPr lang="sr-Latn-CS" smtClean="0">
                <a:solidFill>
                  <a:schemeClr val="tx2"/>
                </a:solidFill>
              </a:rPr>
              <a:t>480i29.97</a:t>
            </a:r>
          </a:p>
          <a:p>
            <a:pPr lvl="1"/>
            <a:r>
              <a:rPr lang="sr-Latn-CS" smtClean="0"/>
              <a:t>European Broadcasting Union (EBU): </a:t>
            </a:r>
            <a:r>
              <a:rPr lang="sr-Latn-CS" smtClean="0">
                <a:solidFill>
                  <a:schemeClr val="tx2"/>
                </a:solidFill>
              </a:rPr>
              <a:t>480i/29.97</a:t>
            </a:r>
            <a:endParaRPr lang="sr-Latn-BA" smtClean="0"/>
          </a:p>
          <a:p>
            <a:endParaRPr lang="sr-Latn-B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Primjeri notacije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Evropa:</a:t>
            </a:r>
            <a:r>
              <a:rPr lang="sr-Latn-CS" smtClean="0"/>
              <a:t> 625/50/2:1 – 576</a:t>
            </a:r>
            <a:r>
              <a:rPr lang="sr-Latn-CS" i="1" smtClean="0"/>
              <a:t>i</a:t>
            </a:r>
            <a:r>
              <a:rPr lang="sr-Latn-CS" smtClean="0"/>
              <a:t>25</a:t>
            </a:r>
          </a:p>
          <a:p>
            <a:r>
              <a:rPr lang="sr-Latn-CS" smtClean="0"/>
              <a:t>SAD i Japan: 525/59.94/2:1 – 480</a:t>
            </a:r>
            <a:r>
              <a:rPr lang="sr-Latn-CS" i="1" smtClean="0"/>
              <a:t>i</a:t>
            </a:r>
            <a:r>
              <a:rPr lang="sr-Latn-CS" smtClean="0"/>
              <a:t>29.97</a:t>
            </a:r>
          </a:p>
          <a:p>
            <a:r>
              <a:rPr lang="sr-Latn-CS" smtClean="0"/>
              <a:t>HDTV: 720p60 i 1080i30</a:t>
            </a:r>
          </a:p>
          <a:p>
            <a:r>
              <a:rPr lang="sr-Latn-CS" smtClean="0"/>
              <a:t>Formati slike nisu eksplicitno naglašeni</a:t>
            </a:r>
          </a:p>
          <a:p>
            <a:pPr lvl="1"/>
            <a:r>
              <a:rPr lang="sr-Latn-CS" smtClean="0"/>
              <a:t>Nekada se podrazumijevaju (720p, 1080i, 1080p)</a:t>
            </a:r>
          </a:p>
          <a:p>
            <a:pPr lvl="1"/>
            <a:r>
              <a:rPr lang="sr-Latn-CS" smtClean="0"/>
              <a:t>Nekada nije definisano (480i)</a:t>
            </a:r>
            <a:r>
              <a:rPr lang="sr-Latn-BA" smtClean="0"/>
              <a:t> </a:t>
            </a:r>
            <a:endParaRPr lang="sr-Latn-B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Kodovanje boje u videu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U počecima kolor televizije signal je razdvojen na luminantnu i hrominantnu komponentu kako bi se obezbijedila kompatibilnost sa starijim (crno-bijelim) prijemnicima</a:t>
            </a:r>
          </a:p>
          <a:p>
            <a:r>
              <a:rPr lang="sr-Latn-BA" smtClean="0"/>
              <a:t>Razdvajanje luminantne i hrominantne informacije je bliže ljudskoj percepciji slike</a:t>
            </a:r>
          </a:p>
          <a:p>
            <a:pPr lvl="1"/>
            <a:r>
              <a:rPr lang="sr-Latn-BA" smtClean="0"/>
              <a:t>Omogućava efikasnije kodovanje signala</a:t>
            </a:r>
          </a:p>
          <a:p>
            <a:r>
              <a:rPr lang="sr-Latn-BA" smtClean="0"/>
              <a:t>YIQ, YUV i YCbCr kolor-modeli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YUV kolor-model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Autofit/>
          </a:bodyPr>
          <a:lstStyle/>
          <a:p>
            <a:r>
              <a:rPr lang="sr-Latn-RS" sz="2400" smtClean="0"/>
              <a:t>YUV kodovanje boja je prvobitno korišteno za PAL analogni video</a:t>
            </a:r>
          </a:p>
          <a:p>
            <a:r>
              <a:rPr lang="sr-Latn-RS" sz="2400" smtClean="0"/>
              <a:t>Video signal se dijeli na luminansu (informacija o svjetlini) i hrominansu (informacija o boji)</a:t>
            </a:r>
          </a:p>
          <a:p>
            <a:r>
              <a:rPr lang="sr-Latn-RS" sz="2400" smtClean="0"/>
              <a:t>Najčešće se koriste gama komprimovane vrijednosti R’G’B’</a:t>
            </a:r>
          </a:p>
          <a:p>
            <a:r>
              <a:rPr lang="sr-Latn-RS" sz="2400" smtClean="0"/>
              <a:t>Veličina Y’ se naziva </a:t>
            </a:r>
            <a:r>
              <a:rPr lang="sr-Latn-RS" sz="2400" smtClean="0">
                <a:solidFill>
                  <a:srgbClr val="FF0000"/>
                </a:solidFill>
              </a:rPr>
              <a:t>luma</a:t>
            </a:r>
            <a:endParaRPr lang="en-GB" sz="240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38213" y="4878859"/>
          <a:ext cx="3171825" cy="1071562"/>
        </p:xfrm>
        <a:graphic>
          <a:graphicData uri="http://schemas.openxmlformats.org/presentationml/2006/ole">
            <p:oleObj spid="_x0000_s35842" name="Equation" r:id="rId4" imgW="1879560" imgH="6346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79925" y="4878859"/>
          <a:ext cx="4206875" cy="1214437"/>
        </p:xfrm>
        <a:graphic>
          <a:graphicData uri="http://schemas.openxmlformats.org/presentationml/2006/ole">
            <p:oleObj spid="_x0000_s35843" name="Equation" r:id="rId5" imgW="246348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YCbCr kolor-model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89"/>
          </a:xfrm>
        </p:spPr>
        <p:txBody>
          <a:bodyPr>
            <a:normAutofit/>
          </a:bodyPr>
          <a:lstStyle/>
          <a:p>
            <a:r>
              <a:rPr lang="sr-Latn-RS" smtClean="0"/>
              <a:t>Standard za digitalni video (ITU-R BT.601)</a:t>
            </a:r>
          </a:p>
          <a:p>
            <a:r>
              <a:rPr lang="sr-Latn-RS" smtClean="0"/>
              <a:t>Koristi se u JPEG i MPEG kompresiji</a:t>
            </a:r>
          </a:p>
          <a:p>
            <a:r>
              <a:rPr lang="sr-Latn-RS" smtClean="0"/>
              <a:t>Normalizovan YUV model</a:t>
            </a:r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76375" y="3857625"/>
          <a:ext cx="6286500" cy="2286000"/>
        </p:xfrm>
        <a:graphic>
          <a:graphicData uri="http://schemas.openxmlformats.org/presentationml/2006/ole">
            <p:oleObj spid="_x0000_s36866" name="Equation" r:id="rId4" imgW="3213000" imgH="1168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Primjer</a:t>
            </a:r>
            <a:endParaRPr lang="en-GB"/>
          </a:p>
        </p:txBody>
      </p:sp>
      <p:pic>
        <p:nvPicPr>
          <p:cNvPr id="4" name="Content Placeholder 3" descr="barbaraRGB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3000380" cy="2400304"/>
          </a:xfrm>
        </p:spPr>
      </p:pic>
      <p:pic>
        <p:nvPicPr>
          <p:cNvPr id="5" name="Picture 4" descr="by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357298"/>
            <a:ext cx="3001500" cy="2401200"/>
          </a:xfrm>
          <a:prstGeom prst="rect">
            <a:avLst/>
          </a:prstGeom>
        </p:spPr>
      </p:pic>
      <p:pic>
        <p:nvPicPr>
          <p:cNvPr id="6" name="Picture 5" descr="bcb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978631"/>
            <a:ext cx="3001500" cy="2401200"/>
          </a:xfrm>
          <a:prstGeom prst="rect">
            <a:avLst/>
          </a:prstGeom>
        </p:spPr>
      </p:pic>
      <p:pic>
        <p:nvPicPr>
          <p:cNvPr id="7" name="Picture 6" descr="bcr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978631"/>
            <a:ext cx="3001500" cy="2401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HDTV sistemi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Koriste se drugačiji koeficijenti za izračunavanje lume</a:t>
            </a:r>
          </a:p>
          <a:p>
            <a:r>
              <a:rPr lang="sr-Latn-BA" smtClean="0"/>
              <a:t>ITU-R preporuka BT. 709</a:t>
            </a:r>
          </a:p>
          <a:p>
            <a:endParaRPr lang="sr-Latn-BA" smtClean="0"/>
          </a:p>
          <a:p>
            <a:r>
              <a:rPr lang="sr-Latn-BA" smtClean="0"/>
              <a:t>Razlika potiče od različitih osnovnih boja (u XYZ kolor prostoru) koje se koriste u SDTV i HDTV sistemima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899591" y="3356992"/>
          <a:ext cx="5248339" cy="504056"/>
        </p:xfrm>
        <a:graphic>
          <a:graphicData uri="http://schemas.openxmlformats.org/presentationml/2006/ole">
            <p:oleObj spid="_x0000_s37890" name="Equation" r:id="rId3" imgW="212076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BA" sz="3600" smtClean="0"/>
              <a:t>Pododmjeravanje hromatskih komponenata (chroma subsamling)</a:t>
            </a:r>
            <a:endParaRPr lang="sr-Latn-BA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BA" smtClean="0"/>
              <a:t>Ljudski vid </a:t>
            </a:r>
            <a:r>
              <a:rPr lang="en-US" smtClean="0"/>
              <a:t>ima </a:t>
            </a:r>
            <a:r>
              <a:rPr lang="sr-Latn-RS" smtClean="0"/>
              <a:t>nižu</a:t>
            </a:r>
            <a:r>
              <a:rPr lang="en-US" smtClean="0"/>
              <a:t> </a:t>
            </a:r>
            <a:r>
              <a:rPr lang="sr-Latn-RS" smtClean="0"/>
              <a:t>prostornu </a:t>
            </a:r>
            <a:r>
              <a:rPr lang="en-US" smtClean="0"/>
              <a:t>re</a:t>
            </a:r>
            <a:r>
              <a:rPr lang="sr-Latn-RS" smtClean="0"/>
              <a:t>zoluciju za boju nego za svjetlinu</a:t>
            </a:r>
            <a:endParaRPr lang="sr-Latn-BA" smtClean="0"/>
          </a:p>
          <a:p>
            <a:r>
              <a:rPr lang="sr-Latn-BA" smtClean="0"/>
              <a:t>Signal se dijeli na luma</a:t>
            </a:r>
            <a:r>
              <a:rPr lang="en-US" smtClean="0"/>
              <a:t> (Y)</a:t>
            </a:r>
            <a:r>
              <a:rPr lang="sr-Latn-BA" smtClean="0"/>
              <a:t> i hroma</a:t>
            </a:r>
            <a:r>
              <a:rPr lang="en-US" smtClean="0"/>
              <a:t> (Cb, Cr)</a:t>
            </a:r>
            <a:r>
              <a:rPr lang="sr-Latn-BA" smtClean="0"/>
              <a:t> komponente</a:t>
            </a:r>
          </a:p>
          <a:p>
            <a:r>
              <a:rPr lang="sr-Latn-BA" smtClean="0"/>
              <a:t>Luminantna komponenta se zadržava</a:t>
            </a:r>
          </a:p>
          <a:p>
            <a:r>
              <a:rPr lang="sr-Latn-BA" smtClean="0"/>
              <a:t>Hrominantne komponentne se </a:t>
            </a:r>
            <a:r>
              <a:rPr lang="sr-Latn-BA" smtClean="0">
                <a:solidFill>
                  <a:srgbClr val="FF0000"/>
                </a:solidFill>
              </a:rPr>
              <a:t>pododmjeravaju (subsampling) </a:t>
            </a:r>
            <a:endParaRPr lang="sr-Latn-BA" smtClean="0"/>
          </a:p>
          <a:p>
            <a:pPr lvl="1"/>
            <a:r>
              <a:rPr lang="sr-Latn-BA" smtClean="0"/>
              <a:t>Prenose se sa nižom rezolucijom</a:t>
            </a:r>
          </a:p>
          <a:p>
            <a:pPr lvl="1"/>
            <a:r>
              <a:rPr lang="sr-Latn-BA" smtClean="0"/>
              <a:t>Kompresija podataka</a:t>
            </a:r>
          </a:p>
          <a:p>
            <a:r>
              <a:rPr lang="sr-Latn-BA" smtClean="0"/>
              <a:t>Koristi se kod analognog i digitalnog videa te u JPEG kompresiji</a:t>
            </a:r>
            <a:endParaRPr lang="sr-Latn-B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Primjer</a:t>
            </a:r>
            <a:endParaRPr lang="en-GB"/>
          </a:p>
        </p:txBody>
      </p:sp>
      <p:pic>
        <p:nvPicPr>
          <p:cNvPr id="6" name="Content Placeholder 5" descr="parrot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7" name="Content Placeholder 6" descr="parrots_chromasub4.t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8" name="TextBox 7"/>
          <p:cNvSpPr txBox="1"/>
          <p:nvPr/>
        </p:nvSpPr>
        <p:spPr>
          <a:xfrm>
            <a:off x="428596" y="150017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Na desnoj slici hrominantna komponenta je pododmjerena 4 puta.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Karakteristike video sistema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Format slike</a:t>
            </a:r>
          </a:p>
          <a:p>
            <a:r>
              <a:rPr lang="sr-Latn-BA" smtClean="0"/>
              <a:t>Sistem skeniranja</a:t>
            </a:r>
          </a:p>
          <a:p>
            <a:pPr lvl="1"/>
            <a:r>
              <a:rPr lang="sr-Latn-BA" smtClean="0"/>
              <a:t>Progresivno</a:t>
            </a:r>
          </a:p>
          <a:p>
            <a:pPr lvl="1"/>
            <a:r>
              <a:rPr lang="sr-Latn-BA" smtClean="0"/>
              <a:t>Sa preplitanjem</a:t>
            </a:r>
          </a:p>
          <a:p>
            <a:r>
              <a:rPr lang="sr-Latn-BA" smtClean="0"/>
              <a:t>Frekvencija osvježavanja</a:t>
            </a:r>
          </a:p>
          <a:p>
            <a:r>
              <a:rPr lang="sr-Latn-BA" smtClean="0"/>
              <a:t>Broj linija po frejmu</a:t>
            </a:r>
          </a:p>
          <a:p>
            <a:r>
              <a:rPr lang="sr-Latn-BA" smtClean="0"/>
              <a:t>Skup električnih standarda</a:t>
            </a:r>
          </a:p>
          <a:p>
            <a:pPr lvl="1"/>
            <a:r>
              <a:rPr lang="sr-Latn-BA" smtClean="0"/>
              <a:t>Analogni/digitalni signali kojima se prenosi video</a:t>
            </a:r>
          </a:p>
          <a:p>
            <a:r>
              <a:rPr lang="sr-Latn-BA" smtClean="0"/>
              <a:t>Računarska reprezentacija</a:t>
            </a:r>
          </a:p>
          <a:p>
            <a:pPr lvl="1"/>
            <a:r>
              <a:rPr lang="sr-Latn-BA" smtClean="0"/>
              <a:t>Odmjeravanje/rezolucija</a:t>
            </a:r>
          </a:p>
          <a:p>
            <a:pPr lvl="1"/>
            <a:r>
              <a:rPr lang="sr-Latn-BA" smtClean="0"/>
              <a:t>Format piksela</a:t>
            </a:r>
          </a:p>
          <a:p>
            <a:r>
              <a:rPr lang="sr-Latn-BA" smtClean="0"/>
              <a:t>Kodovanje boje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Šeme za chroma subsampling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/>
              <a:t>Šema pododmjeravanja se izražava kao odnos </a:t>
            </a:r>
            <a:r>
              <a:rPr lang="sr-Latn-BA" i="1" smtClean="0"/>
              <a:t>J:a:b</a:t>
            </a:r>
          </a:p>
          <a:p>
            <a:pPr lvl="1"/>
            <a:r>
              <a:rPr lang="sr-Latn-BA" smtClean="0"/>
              <a:t>Broj uzoraka luminanse i hrominanse u regionu širine </a:t>
            </a:r>
            <a:r>
              <a:rPr lang="sr-Latn-BA" i="1" smtClean="0"/>
              <a:t>J</a:t>
            </a:r>
            <a:r>
              <a:rPr lang="sr-Latn-BA" smtClean="0"/>
              <a:t> i visine 2 piksela</a:t>
            </a:r>
          </a:p>
          <a:p>
            <a:pPr lvl="1"/>
            <a:r>
              <a:rPr lang="sr-Latn-BA" i="1" smtClean="0"/>
              <a:t>a </a:t>
            </a:r>
            <a:r>
              <a:rPr lang="sr-Latn-BA" smtClean="0"/>
              <a:t>broj uzoraka hrominanse u prvom redu</a:t>
            </a:r>
          </a:p>
          <a:p>
            <a:pPr lvl="1"/>
            <a:r>
              <a:rPr lang="sr-Latn-BA" i="1" smtClean="0"/>
              <a:t>b </a:t>
            </a:r>
            <a:r>
              <a:rPr lang="sr-Latn-BA" smtClean="0"/>
              <a:t>broj promjena uzoraka hrominanse između prvog i drugog reda</a:t>
            </a:r>
            <a:endParaRPr lang="sr-Latn-BA" i="1" smtClean="0"/>
          </a:p>
          <a:p>
            <a:r>
              <a:rPr lang="sr-Latn-BA" smtClean="0"/>
              <a:t>JPEG i MPEG koriste 4:2:0</a:t>
            </a:r>
            <a:endParaRPr lang="sr-Latn-BA"/>
          </a:p>
        </p:txBody>
      </p:sp>
      <p:pic>
        <p:nvPicPr>
          <p:cNvPr id="4" name="Picture 3" descr="subsa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211960" cy="43648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ITU-R BT.601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BA" smtClean="0"/>
              <a:t>Standard Međunarodne unije za telekomunikacije za kodovanje analognog videa sa preplitanjem u digitalni format</a:t>
            </a:r>
          </a:p>
          <a:p>
            <a:r>
              <a:rPr lang="sr-Latn-BA" smtClean="0"/>
              <a:t>Podržani:</a:t>
            </a:r>
          </a:p>
          <a:p>
            <a:pPr lvl="1"/>
            <a:r>
              <a:rPr lang="sr-Latn-BA" smtClean="0"/>
              <a:t>NTSC, 525 linija, 60/1,001 Hz</a:t>
            </a:r>
          </a:p>
          <a:p>
            <a:pPr lvl="1"/>
            <a:r>
              <a:rPr lang="sr-Latn-BA" smtClean="0"/>
              <a:t>PAL, 625 linija, 50/1,001 Hz</a:t>
            </a:r>
          </a:p>
          <a:p>
            <a:r>
              <a:rPr lang="sr-Latn-BA" smtClean="0"/>
              <a:t>Format slike 4:3</a:t>
            </a:r>
          </a:p>
          <a:p>
            <a:r>
              <a:rPr lang="sr-Latn-BA" smtClean="0"/>
              <a:t>Frekvencija odmjeravanja luminanse: 13,5 MHz</a:t>
            </a:r>
          </a:p>
          <a:p>
            <a:pPr lvl="1"/>
            <a:r>
              <a:rPr lang="sr-Latn-BA" smtClean="0"/>
              <a:t>NTSC, 858 odmjeraka u liniji</a:t>
            </a:r>
          </a:p>
          <a:p>
            <a:pPr lvl="1"/>
            <a:r>
              <a:rPr lang="sr-Latn-BA" smtClean="0"/>
              <a:t>PAL, 864 odmjerka u liniji</a:t>
            </a:r>
          </a:p>
          <a:p>
            <a:pPr lvl="1"/>
            <a:r>
              <a:rPr lang="sr-Latn-BA" smtClean="0"/>
              <a:t>NTSC/PAL, 720 aktivnih odmjeraka luminanse po liniji</a:t>
            </a:r>
          </a:p>
          <a:p>
            <a:pPr lvl="1"/>
            <a:r>
              <a:rPr lang="sr-Latn-BA" smtClean="0"/>
              <a:t>Pikseli nisu kvadratnog oblika</a:t>
            </a:r>
          </a:p>
          <a:p>
            <a:r>
              <a:rPr lang="sr-Latn-BA" smtClean="0"/>
              <a:t>Frekvencija odmjeravanja hrominanse: 6,25 MHz</a:t>
            </a:r>
          </a:p>
          <a:p>
            <a:pPr lvl="1"/>
            <a:r>
              <a:rPr lang="sr-Latn-BA" smtClean="0"/>
              <a:t>Chroma subsampling 4:2:2</a:t>
            </a:r>
          </a:p>
          <a:p>
            <a:pPr lvl="1"/>
            <a:r>
              <a:rPr lang="sr-Latn-BA" smtClean="0"/>
              <a:t>360 aktivnih odmjeraka hrominanse po liniji</a:t>
            </a:r>
          </a:p>
          <a:p>
            <a:r>
              <a:rPr lang="sr-Latn-BA" smtClean="0"/>
              <a:t>YCbCr kolor-model</a:t>
            </a:r>
          </a:p>
          <a:p>
            <a:r>
              <a:rPr lang="sr-Latn-BA" smtClean="0"/>
              <a:t>Odmjerci su uniformno kvantovani sa 8 ili 10 bita</a:t>
            </a:r>
          </a:p>
          <a:p>
            <a:r>
              <a:rPr lang="sr-Latn-BA" smtClean="0"/>
              <a:t>Standard definiše primarne boje</a:t>
            </a:r>
          </a:p>
          <a:p>
            <a:r>
              <a:rPr lang="sr-Latn-RS" smtClean="0"/>
              <a:t>Korišten sa MPEG i H.26x formatima kompresije (eventualno uz 4:2:0 chroma subsampling)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ITU-R BT.709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1600" smtClean="0"/>
              <a:t>Standard Međunarodne unije za telekomunikacije kojim je opisan format televizije visoke definicije (HDTV)</a:t>
            </a:r>
          </a:p>
          <a:p>
            <a:r>
              <a:rPr lang="sr-Latn-BA" sz="1600" smtClean="0"/>
              <a:t>Sadrži sisteme sa različitim brojem linija i načinima skeniranja</a:t>
            </a:r>
          </a:p>
          <a:p>
            <a:pPr lvl="1"/>
            <a:r>
              <a:rPr lang="sr-Latn-BA" sz="1400" smtClean="0"/>
              <a:t>Neki se više ne koriste</a:t>
            </a:r>
          </a:p>
          <a:p>
            <a:pPr lvl="1"/>
            <a:r>
              <a:rPr lang="sr-Latn-BA" sz="1400" smtClean="0"/>
              <a:t>Najznačajniji : 1080p i 1080i</a:t>
            </a:r>
          </a:p>
          <a:p>
            <a:r>
              <a:rPr lang="sr-Latn-BA" sz="1600" smtClean="0"/>
              <a:t>Format slike 16:9</a:t>
            </a:r>
          </a:p>
          <a:p>
            <a:r>
              <a:rPr lang="sr-Latn-BA" sz="1600" smtClean="0"/>
              <a:t>Podržane frekvencije osvježavanja: </a:t>
            </a:r>
            <a:r>
              <a:rPr lang="de-DE" sz="1600" smtClean="0"/>
              <a:t>60 Hz, 50 Hz, 30 Hz, 25 Hz </a:t>
            </a:r>
            <a:r>
              <a:rPr lang="sr-Latn-RS" sz="1600" smtClean="0"/>
              <a:t>i</a:t>
            </a:r>
            <a:r>
              <a:rPr lang="de-DE" sz="1600" smtClean="0"/>
              <a:t> 24 Hz</a:t>
            </a:r>
            <a:endParaRPr lang="sr-Latn-RS" sz="1600" smtClean="0"/>
          </a:p>
          <a:p>
            <a:pPr lvl="1"/>
            <a:r>
              <a:rPr lang="sr-Latn-RS" sz="1400" smtClean="0"/>
              <a:t>Podržane su i varijante podijeljene sa 1,001</a:t>
            </a:r>
          </a:p>
          <a:p>
            <a:r>
              <a:rPr lang="sr-Latn-RS" sz="1600" smtClean="0"/>
              <a:t>Frekvencija odmjeravanja luminanse zavisi od frekvencije osvježavanja: 148,5 MHz ili 74, 25 </a:t>
            </a:r>
            <a:r>
              <a:rPr lang="sr-Latn-RS" sz="1600" smtClean="0"/>
              <a:t>M</a:t>
            </a:r>
            <a:r>
              <a:rPr lang="en-US" sz="1600" smtClean="0"/>
              <a:t>H</a:t>
            </a:r>
            <a:r>
              <a:rPr lang="sr-Latn-RS" sz="1600" smtClean="0"/>
              <a:t>z</a:t>
            </a:r>
            <a:endParaRPr lang="sr-Latn-RS" sz="1600" smtClean="0"/>
          </a:p>
          <a:p>
            <a:r>
              <a:rPr lang="sr-Latn-RS" sz="1600" smtClean="0"/>
              <a:t>Frekvencija odmjeravanja hrominanse je polovina frekvencije odmjeravanja luminanse</a:t>
            </a:r>
          </a:p>
          <a:p>
            <a:r>
              <a:rPr lang="sr-Latn-RS" sz="1600" smtClean="0"/>
              <a:t>Pikseli kvadratnog oblika</a:t>
            </a:r>
            <a:endParaRPr lang="sr-Latn-BA" sz="1600" smtClean="0"/>
          </a:p>
          <a:p>
            <a:r>
              <a:rPr lang="sr-Latn-BA" sz="1600" smtClean="0"/>
              <a:t>YCbCr kolor-model</a:t>
            </a:r>
          </a:p>
          <a:p>
            <a:r>
              <a:rPr lang="sr-Latn-BA" sz="1600" smtClean="0"/>
              <a:t>Odmjerci su uniformno kvantovani sa 8 ili 10 bita</a:t>
            </a:r>
          </a:p>
          <a:p>
            <a:r>
              <a:rPr lang="sr-Latn-BA" sz="1600" smtClean="0"/>
              <a:t>Standard definiše primarne boje</a:t>
            </a:r>
          </a:p>
          <a:p>
            <a:r>
              <a:rPr lang="sr-Latn-RS" sz="1600" smtClean="0"/>
              <a:t>Korišten sa MPEG i H.26x formatima kompresije (eventualno uz 4:2:0 chroma subsampling)</a:t>
            </a:r>
            <a:endParaRPr lang="en-US"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Tipovi video signala</a:t>
            </a:r>
            <a:br>
              <a:rPr lang="sr-Latn-BA" smtClean="0"/>
            </a:br>
            <a:r>
              <a:rPr lang="sr-Latn-BA" smtClean="0"/>
              <a:t>Komponentni video</a:t>
            </a:r>
            <a:endParaRPr lang="sr-Latn-BA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>
                <a:solidFill>
                  <a:srgbClr val="C00000"/>
                </a:solidFill>
              </a:rPr>
              <a:t>Komponentni </a:t>
            </a:r>
            <a:r>
              <a:rPr lang="sr-Latn-BA" smtClean="0">
                <a:solidFill>
                  <a:srgbClr val="C00000"/>
                </a:solidFill>
              </a:rPr>
              <a:t>video</a:t>
            </a:r>
            <a:r>
              <a:rPr lang="sr-Latn-BA" smtClean="0"/>
              <a:t> – svaka od tri komponente (R’G’B’ ili Y’CbCr) se prenosi posebno</a:t>
            </a:r>
          </a:p>
          <a:p>
            <a:r>
              <a:rPr lang="sr-Latn-BA" smtClean="0"/>
              <a:t>Dobra reprodukcija boje</a:t>
            </a:r>
          </a:p>
          <a:p>
            <a:r>
              <a:rPr lang="sr-Latn-BA" smtClean="0"/>
              <a:t>Potreban širi propusni opseg</a:t>
            </a:r>
          </a:p>
          <a:p>
            <a:r>
              <a:rPr lang="sr-Latn-BA" smtClean="0"/>
              <a:t>Potrebna dobra sinhronizacija komponenata</a:t>
            </a:r>
          </a:p>
          <a:p>
            <a:r>
              <a:rPr lang="sr-Latn-BA" smtClean="0"/>
              <a:t>Gotovo sav digitalni video koristi komponentni video</a:t>
            </a:r>
          </a:p>
          <a:p>
            <a:endParaRPr lang="sr-Latn-BA"/>
          </a:p>
        </p:txBody>
      </p:sp>
      <p:pic>
        <p:nvPicPr>
          <p:cNvPr id="38914" name="Picture 2" descr="Three RCA cables are often used to carry analog component 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68152"/>
            <a:ext cx="2304256" cy="146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ttp://upload.wikimedia.org/wikipedia/commons/thumb/1/11/SCART_20050724_002.jpg/300px-SCART_20050724_00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948264" y="1368152"/>
            <a:ext cx="1981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upload.wikimedia.org/wikipedia/commons/thumb/9/92/SVGA_port.jpg/300px-SVGA_port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644008" y="3024336"/>
            <a:ext cx="2146437" cy="160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A male DVI-I connector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934200" y="3024336"/>
            <a:ext cx="2209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800px-HDMI-Connecto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4950296"/>
            <a:ext cx="2196075" cy="16470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Tipovi video signala</a:t>
            </a:r>
            <a:br>
              <a:rPr lang="sr-Latn-BA" smtClean="0"/>
            </a:br>
            <a:r>
              <a:rPr lang="sr-Latn-BA" smtClean="0"/>
              <a:t>Kompozitni video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Koristi se kod analognog videa</a:t>
            </a:r>
          </a:p>
          <a:p>
            <a:r>
              <a:rPr lang="sr-Latn-BA" smtClean="0"/>
              <a:t>Luminentna komponenta, hrominentne komponente i sinhronizacioni signali se kombinuju u jedan signal</a:t>
            </a:r>
          </a:p>
          <a:p>
            <a:r>
              <a:rPr lang="sr-Latn-BA" smtClean="0"/>
              <a:t>Istim signalom se prenosi informacija za kolor i crno-bijele TV prijemnike</a:t>
            </a:r>
          </a:p>
          <a:p>
            <a:r>
              <a:rPr lang="sr-Latn-BA" smtClean="0"/>
              <a:t>Lošiji kvalitet u odnosu na komponentni video</a:t>
            </a:r>
            <a:endParaRPr lang="sr-Latn-BA"/>
          </a:p>
        </p:txBody>
      </p:sp>
      <p:pic>
        <p:nvPicPr>
          <p:cNvPr id="39938" name="Picture 2" descr="The standard connection for composite video is a yellow RCA type pl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21532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A BNC male type RF connecto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49858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Y/C signal comparison between composite (a) and S-video (b)."/>
          <p:cNvPicPr>
            <a:picLocks noChangeAspect="1" noChangeArrowheads="1"/>
          </p:cNvPicPr>
          <p:nvPr/>
        </p:nvPicPr>
        <p:blipFill>
          <a:blip r:embed="rId4" cstate="print"/>
          <a:srcRect l="12775" b="61722"/>
          <a:stretch>
            <a:fillRect/>
          </a:stretch>
        </p:blipFill>
        <p:spPr bwMode="auto">
          <a:xfrm>
            <a:off x="5148064" y="1556792"/>
            <a:ext cx="34416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Tipovi video signala</a:t>
            </a:r>
            <a:br>
              <a:rPr lang="sr-Latn-BA" smtClean="0"/>
            </a:br>
            <a:r>
              <a:rPr lang="sr-Latn-BA" smtClean="0"/>
              <a:t>S-video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Separated video ili Y’/C video</a:t>
            </a:r>
          </a:p>
          <a:p>
            <a:r>
              <a:rPr lang="sr-Latn-BA" smtClean="0"/>
              <a:t>Kompromis između analognog komponentnog i kompozitnog videa</a:t>
            </a:r>
          </a:p>
          <a:p>
            <a:r>
              <a:rPr lang="sr-Latn-BA" smtClean="0"/>
              <a:t>Dvije linije:</a:t>
            </a:r>
          </a:p>
          <a:p>
            <a:pPr lvl="1"/>
            <a:r>
              <a:rPr lang="sr-Latn-BA" smtClean="0"/>
              <a:t>Luminansa</a:t>
            </a:r>
          </a:p>
          <a:p>
            <a:pPr lvl="1"/>
            <a:r>
              <a:rPr lang="sr-Latn-BA" smtClean="0"/>
              <a:t>Hrominansa</a:t>
            </a:r>
          </a:p>
          <a:p>
            <a:r>
              <a:rPr lang="sr-Latn-BA" smtClean="0"/>
              <a:t>Poboljšan kvalitet slike u odnosu na kompozitni video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sr-Latn-BA"/>
          </a:p>
        </p:txBody>
      </p:sp>
      <p:pic>
        <p:nvPicPr>
          <p:cNvPr id="5" name="Picture 4" descr="Y/C signal comparison between composite (a) and S-video (b)."/>
          <p:cNvPicPr>
            <a:picLocks noChangeAspect="1" noChangeArrowheads="1"/>
          </p:cNvPicPr>
          <p:nvPr/>
        </p:nvPicPr>
        <p:blipFill>
          <a:blip r:embed="rId2" cstate="print"/>
          <a:srcRect l="12775" t="40830" b="3029"/>
          <a:stretch>
            <a:fillRect/>
          </a:stretch>
        </p:blipFill>
        <p:spPr bwMode="auto">
          <a:xfrm>
            <a:off x="4932040" y="1628800"/>
            <a:ext cx="34416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A standard 4-pin S-Video cable connector, with each signal pin paired with its own ground pin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36096" y="3356992"/>
            <a:ext cx="22957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Digitalna televizija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Koristi se digitalni signal za prenos slike i zvuka</a:t>
            </a:r>
          </a:p>
          <a:p>
            <a:r>
              <a:rPr lang="sr-Latn-BA" smtClean="0"/>
              <a:t>Prednosti:</a:t>
            </a:r>
          </a:p>
          <a:p>
            <a:pPr lvl="1"/>
            <a:r>
              <a:rPr lang="sr-Latn-CS" smtClean="0"/>
              <a:t>teoretski, signal se može prenijeti na neograničenu udaljenost</a:t>
            </a:r>
            <a:endParaRPr lang="sr-Latn-BA" smtClean="0"/>
          </a:p>
          <a:p>
            <a:pPr lvl="1"/>
            <a:r>
              <a:rPr lang="sr-Latn-CS" smtClean="0"/>
              <a:t>postoji mogućnost kompresije signala, a time i ekonomičnije</a:t>
            </a:r>
            <a:r>
              <a:rPr lang="en-US" smtClean="0"/>
              <a:t>g</a:t>
            </a:r>
            <a:r>
              <a:rPr lang="sr-Latn-CS" smtClean="0"/>
              <a:t> korištenj</a:t>
            </a:r>
            <a:r>
              <a:rPr lang="en-US" smtClean="0"/>
              <a:t>a</a:t>
            </a:r>
            <a:r>
              <a:rPr lang="sr-Latn-CS" smtClean="0"/>
              <a:t> resursa</a:t>
            </a:r>
            <a:endParaRPr lang="sr-Latn-BA" smtClean="0"/>
          </a:p>
          <a:p>
            <a:pPr lvl="1"/>
            <a:r>
              <a:rPr lang="sr-Latn-CS" smtClean="0"/>
              <a:t>detekcija i korekcija grešaka</a:t>
            </a:r>
            <a:endParaRPr lang="sr-Latn-BA" smtClean="0"/>
          </a:p>
          <a:p>
            <a:pPr lvl="1"/>
            <a:r>
              <a:rPr lang="sr-Latn-CS" smtClean="0"/>
              <a:t>smanjen uticaj šuma, itd.</a:t>
            </a:r>
            <a:endParaRPr lang="sr-Latn-BA" smtClean="0"/>
          </a:p>
          <a:p>
            <a:r>
              <a:rPr lang="sr-Latn-BA" smtClean="0"/>
              <a:t> Mogućnost dodavanja specijalnih efekata</a:t>
            </a:r>
          </a:p>
          <a:p>
            <a:pPr lvl="1"/>
            <a:r>
              <a:rPr lang="sr-Latn-BA" smtClean="0"/>
              <a:t>Chroma keying</a:t>
            </a:r>
          </a:p>
          <a:p>
            <a:r>
              <a:rPr lang="sr-Latn-BA" smtClean="0"/>
              <a:t>SDTV i HDTV standardi</a:t>
            </a:r>
          </a:p>
          <a:p>
            <a:pPr lvl="1"/>
            <a:r>
              <a:rPr lang="sr-Latn-BA" smtClean="0"/>
              <a:t>SDTV je obično 480</a:t>
            </a:r>
            <a:r>
              <a:rPr lang="sr-Latn-BA" i="1" smtClean="0"/>
              <a:t>i</a:t>
            </a:r>
          </a:p>
          <a:p>
            <a:pPr lvl="1"/>
            <a:r>
              <a:rPr lang="sr-Latn-BA" smtClean="0"/>
              <a:t>HDTV je više rezolucije (720</a:t>
            </a:r>
            <a:r>
              <a:rPr lang="sr-Latn-BA" i="1" smtClean="0"/>
              <a:t>p</a:t>
            </a:r>
            <a:r>
              <a:rPr lang="sr-Latn-BA" smtClean="0"/>
              <a:t>, 1080</a:t>
            </a:r>
            <a:r>
              <a:rPr lang="sr-Latn-BA" i="1" smtClean="0"/>
              <a:t>i</a:t>
            </a:r>
            <a:r>
              <a:rPr lang="sr-Latn-BA" smtClean="0"/>
              <a:t>, 4k, 8k) i u formatu 16:9</a:t>
            </a:r>
            <a:endParaRPr lang="sr-Latn-B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Poboljšanja koja donosi HDTV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Digitalni signal</a:t>
            </a:r>
          </a:p>
          <a:p>
            <a:pPr lvl="1"/>
            <a:r>
              <a:rPr lang="sr-Latn-BA" smtClean="0"/>
              <a:t>Otpornost na smetnje</a:t>
            </a:r>
          </a:p>
          <a:p>
            <a:r>
              <a:rPr lang="sr-Latn-BA" smtClean="0"/>
              <a:t>Koristi 16:9 format</a:t>
            </a:r>
          </a:p>
          <a:p>
            <a:r>
              <a:rPr lang="sr-Latn-BA" smtClean="0"/>
              <a:t>Realnije boje</a:t>
            </a:r>
          </a:p>
          <a:p>
            <a:r>
              <a:rPr lang="sr-Latn-BA" smtClean="0"/>
              <a:t>Slika ima više detalja</a:t>
            </a:r>
          </a:p>
          <a:p>
            <a:r>
              <a:rPr lang="sr-Latn-BA" smtClean="0"/>
              <a:t>Bolji prikaz na većim ekranima</a:t>
            </a:r>
          </a:p>
          <a:p>
            <a:r>
              <a:rPr lang="sr-Latn-BA" smtClean="0"/>
              <a:t>Nove tehnologije snimanja na optičke medije</a:t>
            </a:r>
          </a:p>
          <a:p>
            <a:r>
              <a:rPr lang="sr-Latn-BA" smtClean="0"/>
              <a:t>Podrška za 5.1 surround zvuk</a:t>
            </a:r>
            <a:endParaRPr lang="sr-Latn-B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Udaljenost i ugao gledanja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 se ne bi primjetila linijska struktura slike</a:t>
            </a:r>
            <a:r>
              <a:rPr lang="sr-Latn-BA" smtClean="0"/>
              <a:t>,</a:t>
            </a:r>
            <a:r>
              <a:rPr lang="en-US" smtClean="0"/>
              <a:t> ra</a:t>
            </a:r>
            <a:r>
              <a:rPr lang="sr-Latn-BA" smtClean="0"/>
              <a:t>zmak između linija, na određenoj udaljenosti posmatranja, mora zahvatati ugao manji od jednog minuta</a:t>
            </a:r>
          </a:p>
          <a:p>
            <a:r>
              <a:rPr lang="sr-Latn-BA" smtClean="0"/>
              <a:t>Udaljenost je približno:</a:t>
            </a:r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730250" y="4357688"/>
          <a:ext cx="6246813" cy="1214437"/>
        </p:xfrm>
        <a:graphic>
          <a:graphicData uri="http://schemas.openxmlformats.org/presentationml/2006/ole">
            <p:oleObj spid="_x0000_s73730" name="Equation" r:id="rId3" imgW="3187440" imgH="622080" progId="Equation.DSMT4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57224" y="5715016"/>
          <a:ext cx="3067071" cy="857256"/>
        </p:xfrm>
        <a:graphic>
          <a:graphicData uri="http://schemas.openxmlformats.org/presentationml/2006/ole">
            <p:oleObj spid="_x0000_s73731" name="Equation" r:id="rId4" imgW="15367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Udaljenost i ugao gledanja kod SDTV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7"/>
          </a:xfrm>
        </p:spPr>
        <p:txBody>
          <a:bodyPr>
            <a:normAutofit fontScale="92500" lnSpcReduction="20000"/>
          </a:bodyPr>
          <a:lstStyle/>
          <a:p>
            <a:r>
              <a:rPr lang="sr-Latn-BA" smtClean="0"/>
              <a:t>Format slike – 4:3</a:t>
            </a:r>
          </a:p>
          <a:p>
            <a:r>
              <a:rPr lang="sr-Latn-BA" smtClean="0"/>
              <a:t>Broj linija: 480, broj piksela: 640</a:t>
            </a:r>
          </a:p>
          <a:p>
            <a:r>
              <a:rPr lang="sr-Latn-BA" smtClean="0"/>
              <a:t>Ugao gledanja:</a:t>
            </a:r>
          </a:p>
          <a:p>
            <a:pPr lvl="1"/>
            <a:r>
              <a:rPr lang="sr-Latn-BA" smtClean="0"/>
              <a:t>8</a:t>
            </a:r>
            <a:r>
              <a:rPr lang="sr-Latn-BA" baseline="30000" smtClean="0">
                <a:sym typeface="Symbol"/>
              </a:rPr>
              <a:t> </a:t>
            </a:r>
            <a:r>
              <a:rPr lang="sr-Latn-BA" smtClean="0">
                <a:sym typeface="Symbol"/>
              </a:rPr>
              <a:t>po vertikali</a:t>
            </a:r>
          </a:p>
          <a:p>
            <a:pPr lvl="1"/>
            <a:r>
              <a:rPr lang="sr-Latn-BA" smtClean="0">
                <a:sym typeface="Symbol"/>
              </a:rPr>
              <a:t>11</a:t>
            </a:r>
            <a:r>
              <a:rPr lang="sr-Latn-BA" baseline="30000" smtClean="0">
                <a:sym typeface="Symbol"/>
              </a:rPr>
              <a:t> </a:t>
            </a:r>
            <a:r>
              <a:rPr lang="sr-Latn-BA" smtClean="0">
                <a:sym typeface="Symbol"/>
              </a:rPr>
              <a:t>po horizontali</a:t>
            </a:r>
            <a:endParaRPr lang="sr-Latn-BA" smtClean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00034" y="3929066"/>
          <a:ext cx="8167970" cy="2848664"/>
        </p:xfrm>
        <a:graphic>
          <a:graphicData uri="http://schemas.openxmlformats.org/presentationml/2006/ole">
            <p:oleObj spid="_x0000_s74754" r:id="rId4" imgW="6105525" imgH="2124075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Karakteristike video sistema</a:t>
            </a:r>
            <a:br>
              <a:rPr lang="sr-Latn-BA" smtClean="0"/>
            </a:br>
            <a:r>
              <a:rPr lang="sr-Latn-BA" smtClean="0"/>
              <a:t>Format slike (aspect ratio)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Odnos širine i visine slike</a:t>
            </a:r>
          </a:p>
          <a:p>
            <a:pPr lvl="1"/>
            <a:r>
              <a:rPr lang="sr-Latn-BA" smtClean="0"/>
              <a:t>Standard Definition TV – 4:3</a:t>
            </a:r>
          </a:p>
          <a:p>
            <a:pPr lvl="1"/>
            <a:r>
              <a:rPr lang="sr-Latn-BA" smtClean="0"/>
              <a:t>High Definition TV – 16:9</a:t>
            </a:r>
          </a:p>
          <a:p>
            <a:pPr lvl="1"/>
            <a:r>
              <a:rPr lang="sr-Latn-BA" smtClean="0"/>
              <a:t>Bioskop: 1,85:1 i 2,39:1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5719" y="3714752"/>
          <a:ext cx="8507225" cy="2928958"/>
        </p:xfrm>
        <a:graphic>
          <a:graphicData uri="http://schemas.openxmlformats.org/presentationml/2006/ole">
            <p:oleObj spid="_x0000_s1025" r:id="rId3" imgW="6867525" imgH="2371725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Udaljenost i ugao gledanja kod HDTV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7"/>
          </a:xfrm>
        </p:spPr>
        <p:txBody>
          <a:bodyPr>
            <a:normAutofit fontScale="92500" lnSpcReduction="20000"/>
          </a:bodyPr>
          <a:lstStyle/>
          <a:p>
            <a:r>
              <a:rPr lang="sr-Latn-BA" smtClean="0"/>
              <a:t>Format slike – 16:9</a:t>
            </a:r>
          </a:p>
          <a:p>
            <a:r>
              <a:rPr lang="sr-Latn-BA" smtClean="0"/>
              <a:t>Broj linija: 1920, broj piksela: 1080</a:t>
            </a:r>
          </a:p>
          <a:p>
            <a:r>
              <a:rPr lang="sr-Latn-BA" smtClean="0"/>
              <a:t>Ugao gledanja:</a:t>
            </a:r>
          </a:p>
          <a:p>
            <a:pPr lvl="1"/>
            <a:r>
              <a:rPr lang="sr-Latn-BA" smtClean="0"/>
              <a:t>18</a:t>
            </a:r>
            <a:r>
              <a:rPr lang="sr-Latn-BA" baseline="30000" smtClean="0">
                <a:sym typeface="Symbol"/>
              </a:rPr>
              <a:t> </a:t>
            </a:r>
            <a:r>
              <a:rPr lang="sr-Latn-BA" smtClean="0">
                <a:sym typeface="Symbol"/>
              </a:rPr>
              <a:t>po vertikali</a:t>
            </a:r>
          </a:p>
          <a:p>
            <a:pPr lvl="1"/>
            <a:r>
              <a:rPr lang="sr-Latn-BA" smtClean="0">
                <a:sym typeface="Symbol"/>
              </a:rPr>
              <a:t>32</a:t>
            </a:r>
            <a:r>
              <a:rPr lang="sr-Latn-BA" baseline="30000" smtClean="0">
                <a:sym typeface="Symbol"/>
              </a:rPr>
              <a:t> </a:t>
            </a:r>
            <a:r>
              <a:rPr lang="sr-Latn-BA" smtClean="0">
                <a:sym typeface="Symbol"/>
              </a:rPr>
              <a:t>po horizontali</a:t>
            </a:r>
            <a:endParaRPr lang="sr-Latn-BA" smtClean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57158" y="3857628"/>
          <a:ext cx="8433169" cy="2857520"/>
        </p:xfrm>
        <a:graphic>
          <a:graphicData uri="http://schemas.openxmlformats.org/presentationml/2006/ole">
            <p:oleObj spid="_x0000_s75778" r:id="rId4" imgW="6105525" imgH="2066925" progId="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Estimacija pokreta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Odre</a:t>
            </a:r>
            <a:r>
              <a:rPr lang="sr-Latn-BA" smtClean="0"/>
              <a:t>đivanje </a:t>
            </a:r>
            <a:r>
              <a:rPr lang="sr-Latn-BA" smtClean="0">
                <a:solidFill>
                  <a:srgbClr val="C00000"/>
                </a:solidFill>
              </a:rPr>
              <a:t>vektora pomjeraja </a:t>
            </a:r>
            <a:r>
              <a:rPr lang="sr-Latn-BA" smtClean="0"/>
              <a:t>koji opisuju kako se jedna 2D slika transformiše u drugu</a:t>
            </a:r>
          </a:p>
          <a:p>
            <a:r>
              <a:rPr lang="sr-Latn-BA" smtClean="0"/>
              <a:t>Često se koristi za susjedne frejmove u videu</a:t>
            </a:r>
          </a:p>
          <a:p>
            <a:r>
              <a:rPr lang="sr-Latn-BA" smtClean="0"/>
              <a:t>Zajedno sa </a:t>
            </a:r>
            <a:r>
              <a:rPr lang="sr-Latn-BA" smtClean="0">
                <a:solidFill>
                  <a:srgbClr val="C00000"/>
                </a:solidFill>
              </a:rPr>
              <a:t>kompenzacijom pokreta </a:t>
            </a:r>
            <a:r>
              <a:rPr lang="sr-Latn-BA" smtClean="0"/>
              <a:t>predstavlja ključni element u algoritmima za kompresiju videa (MPEG, H.26x)</a:t>
            </a:r>
          </a:p>
          <a:p>
            <a:r>
              <a:rPr lang="sr-Latn-BA" smtClean="0"/>
              <a:t>Problem nije dobro definisan zato što su slike projekcije 3D objekata u 2D ravan</a:t>
            </a:r>
          </a:p>
          <a:p>
            <a:r>
              <a:rPr lang="sr-Latn-BA" smtClean="0"/>
              <a:t>Algoritmi:</a:t>
            </a:r>
          </a:p>
          <a:p>
            <a:pPr lvl="1"/>
            <a:r>
              <a:rPr lang="sr-Latn-BA" smtClean="0"/>
              <a:t>Uparivanje blokova</a:t>
            </a:r>
          </a:p>
          <a:p>
            <a:pPr lvl="1"/>
            <a:r>
              <a:rPr lang="sr-Latn-BA" smtClean="0"/>
              <a:t>Određivanje optičkog toka</a:t>
            </a:r>
          </a:p>
          <a:p>
            <a:pPr lvl="1"/>
            <a:r>
              <a:rPr lang="sr-Latn-BA" smtClean="0"/>
              <a:t>Fazna korelacija</a:t>
            </a:r>
          </a:p>
          <a:p>
            <a:pPr lvl="1"/>
            <a:r>
              <a:rPr lang="sr-Latn-BA" smtClean="0"/>
              <a:t>Piksel-rekurzivni algoritmi</a:t>
            </a:r>
          </a:p>
          <a:p>
            <a:pPr lvl="1"/>
            <a:r>
              <a:rPr lang="sr-Latn-BA" smtClean="0"/>
              <a:t>Algoritmi zasnovani na detekciji obilježja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Uparivanje blokova</a:t>
            </a:r>
            <a:br>
              <a:rPr lang="sr-Latn-BA" smtClean="0"/>
            </a:br>
            <a:r>
              <a:rPr lang="sr-Latn-BA" smtClean="0"/>
              <a:t>Block matching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BA" smtClean="0"/>
              <a:t>Posmatraju se dvije slike/frejma</a:t>
            </a:r>
          </a:p>
          <a:p>
            <a:pPr lvl="1"/>
            <a:r>
              <a:rPr lang="sr-Latn-BA" smtClean="0"/>
              <a:t>Ciljni frejm</a:t>
            </a:r>
          </a:p>
          <a:p>
            <a:pPr lvl="1"/>
            <a:r>
              <a:rPr lang="sr-Latn-BA" smtClean="0"/>
              <a:t>Referentni frejm</a:t>
            </a:r>
          </a:p>
          <a:p>
            <a:r>
              <a:rPr lang="sr-Latn-BA" smtClean="0"/>
              <a:t>Frejm se dijeli na blokove fiksne veličine</a:t>
            </a:r>
          </a:p>
          <a:p>
            <a:r>
              <a:rPr lang="sr-Latn-BA" smtClean="0"/>
              <a:t>Za svaki blok </a:t>
            </a:r>
            <a:r>
              <a:rPr lang="sr-Latn-BA" b="1" smtClean="0"/>
              <a:t>B</a:t>
            </a:r>
            <a:r>
              <a:rPr lang="sr-Latn-BA" smtClean="0"/>
              <a:t> ciljnog frejma pronalazi se odgovarajući (najsličniji) blok na referentnom frejmu</a:t>
            </a:r>
          </a:p>
          <a:p>
            <a:r>
              <a:rPr lang="sr-Latn-BA" smtClean="0"/>
              <a:t>Mjera sličnosti je najčešće suma apsolutnih razlika</a:t>
            </a:r>
          </a:p>
          <a:p>
            <a:endParaRPr lang="sr-Latn-BA" smtClean="0"/>
          </a:p>
          <a:p>
            <a:r>
              <a:rPr lang="sr-Latn-BA" smtClean="0"/>
              <a:t>Vektor pomjeraja je određen razlikom položaja posmatranog bloka na ciljnom i referentnom frejmu</a:t>
            </a:r>
          </a:p>
          <a:p>
            <a:endParaRPr lang="en-US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7224" y="4643446"/>
            <a:ext cx="7019925" cy="31242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71736" y="6000768"/>
            <a:ext cx="3707130" cy="3009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Uparivanje blokova (nastavak)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Sekvencijalno pretraživanje referentnog frejma je računski vrlo složeno</a:t>
            </a:r>
          </a:p>
          <a:p>
            <a:r>
              <a:rPr lang="sr-Latn-BA" smtClean="0"/>
              <a:t>Koriste se tehnike za ubrzavanje</a:t>
            </a:r>
          </a:p>
          <a:p>
            <a:pPr lvl="1"/>
            <a:r>
              <a:rPr lang="sr-Latn-BA" smtClean="0"/>
              <a:t>Ograničava se oblast u kojem se traži upareni blok</a:t>
            </a:r>
          </a:p>
          <a:p>
            <a:pPr lvl="1"/>
            <a:r>
              <a:rPr lang="sr-Latn-BA" smtClean="0"/>
              <a:t>2D logaritamsko pretraživanje – suboptimalno</a:t>
            </a:r>
          </a:p>
          <a:p>
            <a:pPr lvl="1"/>
            <a:r>
              <a:rPr lang="sr-Latn-BA" smtClean="0"/>
              <a:t>Hijerarhijsko pretraživanje – koriste se frejmovi snižene rezolucije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Uparivanje blokova (</a:t>
            </a:r>
            <a:r>
              <a:rPr lang="sr-Latn-RS" smtClean="0"/>
              <a:t>nastavak)</a:t>
            </a:r>
            <a:endParaRPr lang="en-GB"/>
          </a:p>
        </p:txBody>
      </p:sp>
      <p:pic>
        <p:nvPicPr>
          <p:cNvPr id="71682" name="Picture 2" descr="C:\Users\RAC1\Documents\docs\Teaching\mms\predavanja 2014\materijal\target_fr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428868"/>
            <a:ext cx="2560637" cy="2276475"/>
          </a:xfrm>
          <a:prstGeom prst="rect">
            <a:avLst/>
          </a:prstGeom>
          <a:noFill/>
        </p:spPr>
      </p:pic>
      <p:pic>
        <p:nvPicPr>
          <p:cNvPr id="71683" name="Picture 3" descr="C:\Users\RAC1\Documents\docs\Teaching\mms\predavanja 2014\materijal\ref_fra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439186"/>
            <a:ext cx="2560638" cy="225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Uparivanje blokova u MATLAB-u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1000" smtClean="0"/>
              <a:t>function [mvx, mvy] = motion_estimation(target_frame, ref_frame, </a:t>
            </a:r>
            <a:r>
              <a:rPr lang="sr-Latn-RS" sz="1000" smtClean="0"/>
              <a:t>  ... </a:t>
            </a:r>
            <a:r>
              <a:rPr lang="en-GB" sz="1000" smtClean="0"/>
              <a:t>block_size, search_displacement)</a:t>
            </a:r>
          </a:p>
          <a:p>
            <a:pPr>
              <a:buNone/>
            </a:pPr>
            <a:r>
              <a:rPr lang="en-GB" sz="1000" smtClean="0"/>
              <a:t> </a:t>
            </a:r>
          </a:p>
          <a:p>
            <a:pPr>
              <a:buNone/>
            </a:pPr>
            <a:r>
              <a:rPr lang="en-GB" sz="1000" smtClean="0"/>
              <a:t>[hei, wid, dep] = size(target_frame);</a:t>
            </a:r>
          </a:p>
          <a:p>
            <a:pPr>
              <a:buNone/>
            </a:pPr>
            <a:r>
              <a:rPr lang="en-GB" sz="1000" smtClean="0"/>
              <a:t> </a:t>
            </a:r>
          </a:p>
          <a:p>
            <a:pPr>
              <a:buNone/>
            </a:pPr>
            <a:r>
              <a:rPr lang="en-GB" sz="1000" smtClean="0"/>
              <a:t>if dep == 3</a:t>
            </a:r>
          </a:p>
          <a:p>
            <a:pPr>
              <a:buNone/>
            </a:pPr>
            <a:r>
              <a:rPr lang="en-GB" sz="1000" smtClean="0"/>
              <a:t>    target_frame = rgb2gray(target_frame);</a:t>
            </a:r>
          </a:p>
          <a:p>
            <a:pPr>
              <a:buNone/>
            </a:pPr>
            <a:r>
              <a:rPr lang="en-GB" sz="1000" smtClean="0"/>
              <a:t>    ref_frame = rgb2gray(ref_frame);</a:t>
            </a:r>
          </a:p>
          <a:p>
            <a:pPr>
              <a:buNone/>
            </a:pPr>
            <a:r>
              <a:rPr lang="en-GB" sz="1000" smtClean="0"/>
              <a:t>end</a:t>
            </a:r>
          </a:p>
          <a:p>
            <a:pPr>
              <a:buNone/>
            </a:pPr>
            <a:r>
              <a:rPr lang="en-GB" sz="1000" smtClean="0"/>
              <a:t> </a:t>
            </a:r>
          </a:p>
          <a:p>
            <a:pPr>
              <a:buNone/>
            </a:pPr>
            <a:r>
              <a:rPr lang="en-GB" sz="1000" smtClean="0"/>
              <a:t>% broj blokova</a:t>
            </a:r>
          </a:p>
          <a:p>
            <a:pPr>
              <a:buNone/>
            </a:pPr>
            <a:r>
              <a:rPr lang="en-GB" sz="1000" smtClean="0"/>
              <a:t>nbx = floor(wid/block_size);</a:t>
            </a:r>
          </a:p>
          <a:p>
            <a:pPr>
              <a:buNone/>
            </a:pPr>
            <a:r>
              <a:rPr lang="en-GB" sz="1000" smtClean="0"/>
              <a:t>nby = floor(hei/block_size);</a:t>
            </a:r>
          </a:p>
          <a:p>
            <a:pPr>
              <a:buNone/>
            </a:pPr>
            <a:r>
              <a:rPr lang="en-GB" sz="1000" smtClean="0"/>
              <a:t> </a:t>
            </a:r>
          </a:p>
          <a:p>
            <a:pPr>
              <a:buNone/>
            </a:pPr>
            <a:r>
              <a:rPr lang="en-GB" sz="1000" smtClean="0"/>
              <a:t>% inicijalizacija vektora pomjeraja</a:t>
            </a:r>
          </a:p>
          <a:p>
            <a:pPr>
              <a:buNone/>
            </a:pPr>
            <a:r>
              <a:rPr lang="en-GB" sz="1000" smtClean="0"/>
              <a:t>mvx = zeros(nby, nbx);</a:t>
            </a:r>
          </a:p>
          <a:p>
            <a:pPr>
              <a:buNone/>
            </a:pPr>
            <a:r>
              <a:rPr lang="en-GB" sz="1000" smtClean="0"/>
              <a:t>mvy = zeros(nby, nbx);</a:t>
            </a:r>
          </a:p>
          <a:p>
            <a:pPr>
              <a:buNone/>
            </a:pPr>
            <a:r>
              <a:rPr lang="en-GB" sz="1000" smtClean="0"/>
              <a:t> </a:t>
            </a:r>
          </a:p>
          <a:p>
            <a:pPr>
              <a:buNone/>
            </a:pPr>
            <a:r>
              <a:rPr lang="pl-PL" sz="1000" smtClean="0"/>
              <a:t>% za svaki blok u ciljnom frejmu</a:t>
            </a:r>
          </a:p>
          <a:p>
            <a:pPr>
              <a:buNone/>
            </a:pPr>
            <a:r>
              <a:rPr lang="pl-PL" sz="1000" smtClean="0"/>
              <a:t>% (preskacem prvi i zadnji red i kolonu)</a:t>
            </a:r>
          </a:p>
          <a:p>
            <a:pPr>
              <a:buNone/>
            </a:pPr>
            <a:r>
              <a:rPr lang="en-GB" sz="1000" smtClean="0"/>
              <a:t>for i = 2:nby-1</a:t>
            </a:r>
          </a:p>
          <a:p>
            <a:pPr>
              <a:buNone/>
            </a:pPr>
            <a:r>
              <a:rPr lang="en-GB" sz="1000" smtClean="0"/>
              <a:t>    for j = 2:nbx-1</a:t>
            </a:r>
          </a:p>
          <a:p>
            <a:pPr>
              <a:buNone/>
            </a:pPr>
            <a:r>
              <a:rPr lang="en-GB" sz="1000" smtClean="0"/>
              <a:t>        row = (i-1)*block_size+1;</a:t>
            </a:r>
          </a:p>
          <a:p>
            <a:pPr>
              <a:buNone/>
            </a:pPr>
            <a:r>
              <a:rPr lang="en-GB" sz="1000" smtClean="0"/>
              <a:t>        col = (j-1)*block_size+1;</a:t>
            </a:r>
          </a:p>
          <a:p>
            <a:pPr>
              <a:buNone/>
            </a:pPr>
            <a:r>
              <a:rPr lang="en-GB" sz="1000" smtClean="0"/>
              <a:t>        target_block = target_frame(row:row+block_size-1, </a:t>
            </a:r>
            <a:r>
              <a:rPr lang="sr-Latn-RS" sz="1000" smtClean="0"/>
              <a:t>  ... </a:t>
            </a:r>
            <a:r>
              <a:rPr lang="en-GB" sz="1000" smtClean="0"/>
              <a:t>col:col+block_size-1);</a:t>
            </a:r>
          </a:p>
          <a:p>
            <a:pPr>
              <a:buNone/>
            </a:pPr>
            <a:r>
              <a:rPr lang="en-GB" sz="1000" smtClean="0"/>
              <a:t>        </a:t>
            </a:r>
          </a:p>
          <a:p>
            <a:pPr>
              <a:buNone/>
            </a:pPr>
            <a:endParaRPr lang="en-GB" sz="1000" smtClean="0"/>
          </a:p>
          <a:p>
            <a:pPr>
              <a:buNone/>
            </a:pPr>
            <a:endParaRPr lang="en-GB" sz="1000" smtClean="0"/>
          </a:p>
          <a:p>
            <a:pPr>
              <a:buNone/>
            </a:pPr>
            <a:endParaRPr lang="en-GB" sz="1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000" smtClean="0"/>
              <a:t>        % trazim odgovarajuci blok u referentnom frejmu</a:t>
            </a:r>
          </a:p>
          <a:p>
            <a:pPr>
              <a:buNone/>
            </a:pPr>
            <a:r>
              <a:rPr lang="pl-PL" sz="1000" smtClean="0"/>
              <a:t>        % inicijalizacija minimalne razlike na veliku vrijednost</a:t>
            </a:r>
          </a:p>
          <a:p>
            <a:pPr>
              <a:buNone/>
            </a:pPr>
            <a:r>
              <a:rPr lang="en-GB" sz="1000" smtClean="0"/>
              <a:t>        min_sad = block_size * block_size + 1;</a:t>
            </a:r>
          </a:p>
          <a:p>
            <a:pPr>
              <a:buNone/>
            </a:pPr>
            <a:r>
              <a:rPr lang="en-GB" sz="1000" smtClean="0"/>
              <a:t>        % inicijalna vrijednost vektora pomjeraja</a:t>
            </a:r>
          </a:p>
          <a:p>
            <a:pPr>
              <a:buNone/>
            </a:pPr>
            <a:r>
              <a:rPr lang="en-GB" sz="1000" smtClean="0"/>
              <a:t>        min_dx = 0;</a:t>
            </a:r>
          </a:p>
          <a:p>
            <a:pPr>
              <a:buNone/>
            </a:pPr>
            <a:r>
              <a:rPr lang="en-GB" sz="1000" smtClean="0"/>
              <a:t>        min_dy = 0;</a:t>
            </a:r>
          </a:p>
          <a:p>
            <a:pPr>
              <a:buNone/>
            </a:pPr>
            <a:r>
              <a:rPr lang="en-GB" sz="1000" smtClean="0"/>
              <a:t>        % pretrazujem unutar prozora</a:t>
            </a:r>
          </a:p>
          <a:p>
            <a:pPr>
              <a:buNone/>
            </a:pPr>
            <a:r>
              <a:rPr lang="en-GB" sz="1000" smtClean="0"/>
              <a:t>        % (2*search_displacement+1)x(2*search_displacement+1)</a:t>
            </a:r>
          </a:p>
          <a:p>
            <a:pPr>
              <a:buNone/>
            </a:pPr>
            <a:r>
              <a:rPr lang="pl-PL" sz="1000" smtClean="0"/>
              <a:t>        % centriranog u centru bloka u ciljnom frejmu</a:t>
            </a:r>
          </a:p>
          <a:p>
            <a:pPr>
              <a:buNone/>
            </a:pPr>
            <a:r>
              <a:rPr lang="en-GB" sz="1000" smtClean="0"/>
              <a:t>        for dy = -search_displacement:search_displacement</a:t>
            </a:r>
          </a:p>
          <a:p>
            <a:pPr>
              <a:buNone/>
            </a:pPr>
            <a:r>
              <a:rPr lang="en-GB" sz="1000" smtClean="0"/>
              <a:t>            for dx = -search_displacement:search_displacement</a:t>
            </a:r>
          </a:p>
          <a:p>
            <a:pPr>
              <a:buNone/>
            </a:pPr>
            <a:r>
              <a:rPr lang="en-GB" sz="1000" smtClean="0"/>
              <a:t>                ref_block = ref_frame(row+dy:row+dy+block_size-1, </a:t>
            </a:r>
            <a:r>
              <a:rPr lang="sr-Latn-RS" sz="1000" smtClean="0"/>
              <a:t> ... </a:t>
            </a:r>
            <a:r>
              <a:rPr lang="en-GB" sz="1000" smtClean="0"/>
              <a:t>col+dx:col+dx+block_size-1);</a:t>
            </a:r>
          </a:p>
          <a:p>
            <a:pPr>
              <a:buNone/>
            </a:pPr>
            <a:r>
              <a:rPr lang="en-GB" sz="1000" smtClean="0"/>
              <a:t>                % sum of absolute differences (SAD)</a:t>
            </a:r>
          </a:p>
          <a:p>
            <a:pPr>
              <a:buNone/>
            </a:pPr>
            <a:r>
              <a:rPr lang="en-GB" sz="1000" smtClean="0"/>
              <a:t>                sad = sum(sum(abs(target_block - ref_block)));</a:t>
            </a:r>
          </a:p>
          <a:p>
            <a:pPr>
              <a:buNone/>
            </a:pPr>
            <a:r>
              <a:rPr lang="en-GB" sz="1000" smtClean="0"/>
              <a:t>                % trazim minimum</a:t>
            </a:r>
          </a:p>
          <a:p>
            <a:pPr>
              <a:buNone/>
            </a:pPr>
            <a:r>
              <a:rPr lang="en-GB" sz="1000" smtClean="0"/>
              <a:t>                if sad &lt; min_sad</a:t>
            </a:r>
          </a:p>
          <a:p>
            <a:pPr>
              <a:buNone/>
            </a:pPr>
            <a:r>
              <a:rPr lang="en-GB" sz="1000" smtClean="0"/>
              <a:t>                    min_sad = sad;</a:t>
            </a:r>
          </a:p>
          <a:p>
            <a:pPr>
              <a:buNone/>
            </a:pPr>
            <a:r>
              <a:rPr lang="en-GB" sz="1000" smtClean="0"/>
              <a:t>                    min_dx = dx;</a:t>
            </a:r>
          </a:p>
          <a:p>
            <a:pPr>
              <a:buNone/>
            </a:pPr>
            <a:r>
              <a:rPr lang="en-GB" sz="1000" smtClean="0"/>
              <a:t>                    min_dy = dy;</a:t>
            </a:r>
          </a:p>
          <a:p>
            <a:pPr>
              <a:buNone/>
            </a:pPr>
            <a:r>
              <a:rPr lang="en-GB" sz="1000" smtClean="0"/>
              <a:t>                end</a:t>
            </a:r>
          </a:p>
          <a:p>
            <a:pPr>
              <a:buNone/>
            </a:pPr>
            <a:r>
              <a:rPr lang="en-GB" sz="1000" smtClean="0"/>
              <a:t>            end</a:t>
            </a:r>
          </a:p>
          <a:p>
            <a:pPr>
              <a:buNone/>
            </a:pPr>
            <a:r>
              <a:rPr lang="en-GB" sz="1000" smtClean="0"/>
              <a:t>        end</a:t>
            </a:r>
          </a:p>
          <a:p>
            <a:pPr>
              <a:buNone/>
            </a:pPr>
            <a:r>
              <a:rPr lang="en-GB" sz="1000" smtClean="0"/>
              <a:t>        % sacuvam pronadjeni vektor pomjeraja</a:t>
            </a:r>
          </a:p>
          <a:p>
            <a:pPr>
              <a:buNone/>
            </a:pPr>
            <a:r>
              <a:rPr lang="en-GB" sz="1000" smtClean="0"/>
              <a:t>        mvx(i, j) = min_dx;</a:t>
            </a:r>
          </a:p>
          <a:p>
            <a:pPr>
              <a:buNone/>
            </a:pPr>
            <a:r>
              <a:rPr lang="en-GB" sz="1000" smtClean="0"/>
              <a:t>        mvy(i, j) = min_dy;</a:t>
            </a:r>
          </a:p>
          <a:p>
            <a:pPr>
              <a:buNone/>
            </a:pPr>
            <a:r>
              <a:rPr lang="en-GB" sz="1000" smtClean="0"/>
              <a:t>    end</a:t>
            </a:r>
          </a:p>
          <a:p>
            <a:pPr>
              <a:buNone/>
            </a:pPr>
            <a:r>
              <a:rPr lang="en-GB" sz="1000" smtClean="0"/>
              <a:t>end</a:t>
            </a:r>
            <a:endParaRPr lang="en-GB"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Uparivanje blokova</a:t>
            </a:r>
            <a:br>
              <a:rPr lang="en-US" smtClean="0"/>
            </a:br>
            <a:r>
              <a:rPr lang="en-US" smtClean="0"/>
              <a:t>Primjer</a:t>
            </a:r>
            <a:endParaRPr lang="en-US"/>
          </a:p>
        </p:txBody>
      </p:sp>
      <p:pic>
        <p:nvPicPr>
          <p:cNvPr id="5" name="Picture 4" descr="frame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2235200" cy="1828800"/>
          </a:xfrm>
          <a:prstGeom prst="rect">
            <a:avLst/>
          </a:prstGeom>
        </p:spPr>
      </p:pic>
      <p:pic>
        <p:nvPicPr>
          <p:cNvPr id="6" name="Picture 5" descr="frame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00240"/>
            <a:ext cx="2235200" cy="1828800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2857488" y="4066019"/>
            <a:ext cx="3214710" cy="2625077"/>
            <a:chOff x="2676525" y="1576388"/>
            <a:chExt cx="3790950" cy="3095625"/>
          </a:xfrm>
        </p:grpSpPr>
        <p:pic>
          <p:nvPicPr>
            <p:cNvPr id="7168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76525" y="1576388"/>
              <a:ext cx="3790950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281940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8" name="Oval 8"/>
            <p:cNvSpPr>
              <a:spLocks noChangeArrowheads="1"/>
            </p:cNvSpPr>
            <p:nvPr/>
          </p:nvSpPr>
          <p:spPr bwMode="auto">
            <a:xfrm>
              <a:off x="281940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auto">
            <a:xfrm>
              <a:off x="281940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auto">
            <a:xfrm>
              <a:off x="2819400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2819400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2819400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2819400" y="37861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2819400" y="41290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281940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auto">
            <a:xfrm>
              <a:off x="31718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auto">
            <a:xfrm>
              <a:off x="3171825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8" name="Oval 18"/>
            <p:cNvSpPr>
              <a:spLocks noChangeArrowheads="1"/>
            </p:cNvSpPr>
            <p:nvPr/>
          </p:nvSpPr>
          <p:spPr bwMode="auto">
            <a:xfrm>
              <a:off x="3171825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9" name="Oval 19"/>
            <p:cNvSpPr>
              <a:spLocks noChangeArrowheads="1"/>
            </p:cNvSpPr>
            <p:nvPr/>
          </p:nvSpPr>
          <p:spPr bwMode="auto">
            <a:xfrm>
              <a:off x="3171825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0" name="Oval 20"/>
            <p:cNvSpPr>
              <a:spLocks noChangeArrowheads="1"/>
            </p:cNvSpPr>
            <p:nvPr/>
          </p:nvSpPr>
          <p:spPr bwMode="auto">
            <a:xfrm>
              <a:off x="3171825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3171825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2" name="Oval 22"/>
            <p:cNvSpPr>
              <a:spLocks noChangeArrowheads="1"/>
            </p:cNvSpPr>
            <p:nvPr/>
          </p:nvSpPr>
          <p:spPr bwMode="auto">
            <a:xfrm>
              <a:off x="3171825" y="37861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3" name="Oval 23"/>
            <p:cNvSpPr>
              <a:spLocks noChangeArrowheads="1"/>
            </p:cNvSpPr>
            <p:nvPr/>
          </p:nvSpPr>
          <p:spPr bwMode="auto">
            <a:xfrm>
              <a:off x="3171825" y="41290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4" name="Oval 24"/>
            <p:cNvSpPr>
              <a:spLocks noChangeArrowheads="1"/>
            </p:cNvSpPr>
            <p:nvPr/>
          </p:nvSpPr>
          <p:spPr bwMode="auto">
            <a:xfrm>
              <a:off x="31718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5" name="Oval 25"/>
            <p:cNvSpPr>
              <a:spLocks noChangeArrowheads="1"/>
            </p:cNvSpPr>
            <p:nvPr/>
          </p:nvSpPr>
          <p:spPr bwMode="auto">
            <a:xfrm>
              <a:off x="35147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6" name="Oval 26"/>
            <p:cNvSpPr>
              <a:spLocks noChangeArrowheads="1"/>
            </p:cNvSpPr>
            <p:nvPr/>
          </p:nvSpPr>
          <p:spPr bwMode="auto">
            <a:xfrm>
              <a:off x="3514725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7" name="Freeform 27"/>
            <p:cNvSpPr>
              <a:spLocks/>
            </p:cNvSpPr>
            <p:nvPr/>
          </p:nvSpPr>
          <p:spPr bwMode="auto">
            <a:xfrm>
              <a:off x="3209925" y="2262188"/>
              <a:ext cx="114300" cy="76200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0" y="0"/>
                </a:cxn>
                <a:cxn ang="0">
                  <a:pos x="54" y="48"/>
                </a:cxn>
              </a:cxnLst>
              <a:rect l="0" t="0" r="r" b="b"/>
              <a:pathLst>
                <a:path w="72" h="48">
                  <a:moveTo>
                    <a:pt x="72" y="18"/>
                  </a:moveTo>
                  <a:lnTo>
                    <a:pt x="0" y="0"/>
                  </a:lnTo>
                  <a:lnTo>
                    <a:pt x="5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8" name="Freeform 28"/>
            <p:cNvSpPr>
              <a:spLocks/>
            </p:cNvSpPr>
            <p:nvPr/>
          </p:nvSpPr>
          <p:spPr bwMode="auto">
            <a:xfrm>
              <a:off x="3362325" y="2805113"/>
              <a:ext cx="57150" cy="381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4"/>
                </a:cxn>
                <a:cxn ang="0">
                  <a:pos x="36" y="18"/>
                </a:cxn>
              </a:cxnLst>
              <a:rect l="0" t="0" r="r" b="b"/>
              <a:pathLst>
                <a:path w="36" h="24">
                  <a:moveTo>
                    <a:pt x="30" y="0"/>
                  </a:moveTo>
                  <a:lnTo>
                    <a:pt x="0" y="24"/>
                  </a:lnTo>
                  <a:lnTo>
                    <a:pt x="36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9" name="Freeform 29"/>
            <p:cNvSpPr>
              <a:spLocks/>
            </p:cNvSpPr>
            <p:nvPr/>
          </p:nvSpPr>
          <p:spPr bwMode="auto">
            <a:xfrm>
              <a:off x="3286125" y="3138488"/>
              <a:ext cx="85725" cy="476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0"/>
                </a:cxn>
                <a:cxn ang="0">
                  <a:pos x="54" y="24"/>
                </a:cxn>
              </a:cxnLst>
              <a:rect l="0" t="0" r="r" b="b"/>
              <a:pathLst>
                <a:path w="54" h="30">
                  <a:moveTo>
                    <a:pt x="42" y="0"/>
                  </a:moveTo>
                  <a:lnTo>
                    <a:pt x="0" y="30"/>
                  </a:lnTo>
                  <a:lnTo>
                    <a:pt x="5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0" name="Freeform 30"/>
            <p:cNvSpPr>
              <a:spLocks/>
            </p:cNvSpPr>
            <p:nvPr/>
          </p:nvSpPr>
          <p:spPr bwMode="auto">
            <a:xfrm>
              <a:off x="3286125" y="3433763"/>
              <a:ext cx="76200" cy="381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2"/>
                </a:cxn>
                <a:cxn ang="0">
                  <a:pos x="48" y="24"/>
                </a:cxn>
              </a:cxnLst>
              <a:rect l="0" t="0" r="r" b="b"/>
              <a:pathLst>
                <a:path w="48" h="24">
                  <a:moveTo>
                    <a:pt x="48" y="0"/>
                  </a:moveTo>
                  <a:lnTo>
                    <a:pt x="0" y="12"/>
                  </a:lnTo>
                  <a:lnTo>
                    <a:pt x="48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1" name="Freeform 31"/>
            <p:cNvSpPr>
              <a:spLocks/>
            </p:cNvSpPr>
            <p:nvPr/>
          </p:nvSpPr>
          <p:spPr bwMode="auto">
            <a:xfrm>
              <a:off x="3362325" y="3833813"/>
              <a:ext cx="57150" cy="476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30"/>
                </a:cxn>
                <a:cxn ang="0">
                  <a:pos x="36" y="18"/>
                </a:cxn>
              </a:cxnLst>
              <a:rect l="0" t="0" r="r" b="b"/>
              <a:pathLst>
                <a:path w="36" h="30">
                  <a:moveTo>
                    <a:pt x="30" y="0"/>
                  </a:moveTo>
                  <a:lnTo>
                    <a:pt x="0" y="30"/>
                  </a:lnTo>
                  <a:lnTo>
                    <a:pt x="36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2" name="Freeform 32"/>
            <p:cNvSpPr>
              <a:spLocks/>
            </p:cNvSpPr>
            <p:nvPr/>
          </p:nvSpPr>
          <p:spPr bwMode="auto">
            <a:xfrm>
              <a:off x="3362325" y="4129088"/>
              <a:ext cx="57150" cy="285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6"/>
                </a:cxn>
                <a:cxn ang="0">
                  <a:pos x="36" y="18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0" y="6"/>
                  </a:lnTo>
                  <a:lnTo>
                    <a:pt x="36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3" name="Oval 33"/>
            <p:cNvSpPr>
              <a:spLocks noChangeArrowheads="1"/>
            </p:cNvSpPr>
            <p:nvPr/>
          </p:nvSpPr>
          <p:spPr bwMode="auto">
            <a:xfrm>
              <a:off x="35147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4" name="Oval 34"/>
            <p:cNvSpPr>
              <a:spLocks noChangeArrowheads="1"/>
            </p:cNvSpPr>
            <p:nvPr/>
          </p:nvSpPr>
          <p:spPr bwMode="auto">
            <a:xfrm>
              <a:off x="38576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5" name="Freeform 35"/>
            <p:cNvSpPr>
              <a:spLocks/>
            </p:cNvSpPr>
            <p:nvPr/>
          </p:nvSpPr>
          <p:spPr bwMode="auto">
            <a:xfrm>
              <a:off x="3705225" y="2062163"/>
              <a:ext cx="57150" cy="285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6"/>
                </a:cxn>
                <a:cxn ang="0">
                  <a:pos x="36" y="18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0" y="6"/>
                  </a:lnTo>
                  <a:lnTo>
                    <a:pt x="36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6" name="Freeform 36"/>
            <p:cNvSpPr>
              <a:spLocks/>
            </p:cNvSpPr>
            <p:nvPr/>
          </p:nvSpPr>
          <p:spPr bwMode="auto">
            <a:xfrm>
              <a:off x="3790950" y="2414588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6"/>
                  </a:lnTo>
                  <a:lnTo>
                    <a:pt x="12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7" name="Freeform 37"/>
            <p:cNvSpPr>
              <a:spLocks/>
            </p:cNvSpPr>
            <p:nvPr/>
          </p:nvSpPr>
          <p:spPr bwMode="auto">
            <a:xfrm>
              <a:off x="3705225" y="2805113"/>
              <a:ext cx="66675" cy="381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4"/>
                </a:cxn>
                <a:cxn ang="0">
                  <a:pos x="42" y="18"/>
                </a:cxn>
              </a:cxnLst>
              <a:rect l="0" t="0" r="r" b="b"/>
              <a:pathLst>
                <a:path w="42" h="24">
                  <a:moveTo>
                    <a:pt x="30" y="0"/>
                  </a:moveTo>
                  <a:lnTo>
                    <a:pt x="0" y="24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auto">
            <a:xfrm>
              <a:off x="3705225" y="3148013"/>
              <a:ext cx="66675" cy="381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4"/>
                </a:cxn>
                <a:cxn ang="0">
                  <a:pos x="42" y="18"/>
                </a:cxn>
              </a:cxnLst>
              <a:rect l="0" t="0" r="r" b="b"/>
              <a:pathLst>
                <a:path w="42" h="24">
                  <a:moveTo>
                    <a:pt x="30" y="0"/>
                  </a:moveTo>
                  <a:lnTo>
                    <a:pt x="0" y="24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9" name="Freeform 39"/>
            <p:cNvSpPr>
              <a:spLocks/>
            </p:cNvSpPr>
            <p:nvPr/>
          </p:nvSpPr>
          <p:spPr bwMode="auto">
            <a:xfrm>
              <a:off x="3705225" y="3490913"/>
              <a:ext cx="66675" cy="381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4"/>
                </a:cxn>
                <a:cxn ang="0">
                  <a:pos x="42" y="18"/>
                </a:cxn>
              </a:cxnLst>
              <a:rect l="0" t="0" r="r" b="b"/>
              <a:pathLst>
                <a:path w="42" h="24">
                  <a:moveTo>
                    <a:pt x="30" y="0"/>
                  </a:moveTo>
                  <a:lnTo>
                    <a:pt x="0" y="24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0" name="Freeform 40"/>
            <p:cNvSpPr>
              <a:spLocks/>
            </p:cNvSpPr>
            <p:nvPr/>
          </p:nvSpPr>
          <p:spPr bwMode="auto">
            <a:xfrm>
              <a:off x="3705225" y="3833813"/>
              <a:ext cx="66675" cy="476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30"/>
                </a:cxn>
                <a:cxn ang="0">
                  <a:pos x="42" y="18"/>
                </a:cxn>
              </a:cxnLst>
              <a:rect l="0" t="0" r="r" b="b"/>
              <a:pathLst>
                <a:path w="42" h="30">
                  <a:moveTo>
                    <a:pt x="30" y="0"/>
                  </a:moveTo>
                  <a:lnTo>
                    <a:pt x="0" y="30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1" name="Freeform 41"/>
            <p:cNvSpPr>
              <a:spLocks/>
            </p:cNvSpPr>
            <p:nvPr/>
          </p:nvSpPr>
          <p:spPr bwMode="auto">
            <a:xfrm>
              <a:off x="3705225" y="4129088"/>
              <a:ext cx="57150" cy="285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6"/>
                </a:cxn>
                <a:cxn ang="0">
                  <a:pos x="36" y="18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0" y="6"/>
                  </a:lnTo>
                  <a:lnTo>
                    <a:pt x="36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2" name="Oval 42"/>
            <p:cNvSpPr>
              <a:spLocks noChangeArrowheads="1"/>
            </p:cNvSpPr>
            <p:nvPr/>
          </p:nvSpPr>
          <p:spPr bwMode="auto">
            <a:xfrm>
              <a:off x="38576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auto">
            <a:xfrm>
              <a:off x="42005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4" name="Freeform 44"/>
            <p:cNvSpPr>
              <a:spLocks/>
            </p:cNvSpPr>
            <p:nvPr/>
          </p:nvSpPr>
          <p:spPr bwMode="auto">
            <a:xfrm>
              <a:off x="4133850" y="2071688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0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5" name="Freeform 45"/>
            <p:cNvSpPr>
              <a:spLocks/>
            </p:cNvSpPr>
            <p:nvPr/>
          </p:nvSpPr>
          <p:spPr bwMode="auto">
            <a:xfrm>
              <a:off x="4133850" y="2462213"/>
              <a:ext cx="28575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18" y="12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lnTo>
                    <a:pt x="0" y="24"/>
                  </a:lnTo>
                  <a:lnTo>
                    <a:pt x="18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6" name="Freeform 46"/>
            <p:cNvSpPr>
              <a:spLocks/>
            </p:cNvSpPr>
            <p:nvPr/>
          </p:nvSpPr>
          <p:spPr bwMode="auto">
            <a:xfrm>
              <a:off x="4133850" y="2814638"/>
              <a:ext cx="28575" cy="285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8"/>
                </a:cxn>
                <a:cxn ang="0">
                  <a:pos x="18" y="6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lnTo>
                    <a:pt x="0" y="18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7" name="Freeform 47"/>
            <p:cNvSpPr>
              <a:spLocks/>
            </p:cNvSpPr>
            <p:nvPr/>
          </p:nvSpPr>
          <p:spPr bwMode="auto">
            <a:xfrm>
              <a:off x="4133850" y="3157538"/>
              <a:ext cx="28575" cy="285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8"/>
                </a:cxn>
                <a:cxn ang="0">
                  <a:pos x="18" y="6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lnTo>
                    <a:pt x="0" y="18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8" name="Freeform 48"/>
            <p:cNvSpPr>
              <a:spLocks/>
            </p:cNvSpPr>
            <p:nvPr/>
          </p:nvSpPr>
          <p:spPr bwMode="auto">
            <a:xfrm>
              <a:off x="4133850" y="3500438"/>
              <a:ext cx="28575" cy="285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8"/>
                </a:cxn>
                <a:cxn ang="0">
                  <a:pos x="18" y="6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lnTo>
                    <a:pt x="0" y="18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9" name="Freeform 49"/>
            <p:cNvSpPr>
              <a:spLocks/>
            </p:cNvSpPr>
            <p:nvPr/>
          </p:nvSpPr>
          <p:spPr bwMode="auto">
            <a:xfrm>
              <a:off x="4133850" y="3795713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0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0" name="Freeform 50"/>
            <p:cNvSpPr>
              <a:spLocks/>
            </p:cNvSpPr>
            <p:nvPr/>
          </p:nvSpPr>
          <p:spPr bwMode="auto">
            <a:xfrm>
              <a:off x="4133850" y="4062413"/>
              <a:ext cx="28575" cy="38100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0" y="0"/>
                </a:cxn>
                <a:cxn ang="0">
                  <a:pos x="12" y="24"/>
                </a:cxn>
              </a:cxnLst>
              <a:rect l="0" t="0" r="r" b="b"/>
              <a:pathLst>
                <a:path w="18" h="24">
                  <a:moveTo>
                    <a:pt x="18" y="12"/>
                  </a:moveTo>
                  <a:lnTo>
                    <a:pt x="0" y="0"/>
                  </a:lnTo>
                  <a:lnTo>
                    <a:pt x="12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1" name="Oval 51"/>
            <p:cNvSpPr>
              <a:spLocks noChangeArrowheads="1"/>
            </p:cNvSpPr>
            <p:nvPr/>
          </p:nvSpPr>
          <p:spPr bwMode="auto">
            <a:xfrm>
              <a:off x="42005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2" name="Oval 52"/>
            <p:cNvSpPr>
              <a:spLocks noChangeArrowheads="1"/>
            </p:cNvSpPr>
            <p:nvPr/>
          </p:nvSpPr>
          <p:spPr bwMode="auto">
            <a:xfrm>
              <a:off x="45434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3" name="Freeform 53"/>
            <p:cNvSpPr>
              <a:spLocks/>
            </p:cNvSpPr>
            <p:nvPr/>
          </p:nvSpPr>
          <p:spPr bwMode="auto">
            <a:xfrm>
              <a:off x="4476750" y="2119313"/>
              <a:ext cx="3810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4" name="Freeform 54"/>
            <p:cNvSpPr>
              <a:spLocks/>
            </p:cNvSpPr>
            <p:nvPr/>
          </p:nvSpPr>
          <p:spPr bwMode="auto">
            <a:xfrm>
              <a:off x="4476750" y="2462213"/>
              <a:ext cx="3810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4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5" name="Freeform 55"/>
            <p:cNvSpPr>
              <a:spLocks/>
            </p:cNvSpPr>
            <p:nvPr/>
          </p:nvSpPr>
          <p:spPr bwMode="auto">
            <a:xfrm>
              <a:off x="4476750" y="2757488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6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6" name="Freeform 56"/>
            <p:cNvSpPr>
              <a:spLocks/>
            </p:cNvSpPr>
            <p:nvPr/>
          </p:nvSpPr>
          <p:spPr bwMode="auto">
            <a:xfrm>
              <a:off x="4552950" y="3157538"/>
              <a:ext cx="95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18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7" name="Freeform 57"/>
            <p:cNvSpPr>
              <a:spLocks/>
            </p:cNvSpPr>
            <p:nvPr/>
          </p:nvSpPr>
          <p:spPr bwMode="auto">
            <a:xfrm>
              <a:off x="4552950" y="3509963"/>
              <a:ext cx="9525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8" name="Freeform 58"/>
            <p:cNvSpPr>
              <a:spLocks/>
            </p:cNvSpPr>
            <p:nvPr/>
          </p:nvSpPr>
          <p:spPr bwMode="auto">
            <a:xfrm>
              <a:off x="4476750" y="3795713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0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9" name="Freeform 59"/>
            <p:cNvSpPr>
              <a:spLocks/>
            </p:cNvSpPr>
            <p:nvPr/>
          </p:nvSpPr>
          <p:spPr bwMode="auto">
            <a:xfrm>
              <a:off x="4476750" y="4062413"/>
              <a:ext cx="38100" cy="3810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0" y="0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0" y="0"/>
                  </a:lnTo>
                  <a:lnTo>
                    <a:pt x="12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0" name="Oval 60"/>
            <p:cNvSpPr>
              <a:spLocks noChangeArrowheads="1"/>
            </p:cNvSpPr>
            <p:nvPr/>
          </p:nvSpPr>
          <p:spPr bwMode="auto">
            <a:xfrm>
              <a:off x="45434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1" name="Oval 61"/>
            <p:cNvSpPr>
              <a:spLocks noChangeArrowheads="1"/>
            </p:cNvSpPr>
            <p:nvPr/>
          </p:nvSpPr>
          <p:spPr bwMode="auto">
            <a:xfrm>
              <a:off x="48958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2" name="Freeform 62"/>
            <p:cNvSpPr>
              <a:spLocks/>
            </p:cNvSpPr>
            <p:nvPr/>
          </p:nvSpPr>
          <p:spPr bwMode="auto">
            <a:xfrm>
              <a:off x="4743450" y="2062163"/>
              <a:ext cx="47625" cy="285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6"/>
                </a:cxn>
                <a:cxn ang="0">
                  <a:pos x="30" y="18"/>
                </a:cxn>
              </a:cxnLst>
              <a:rect l="0" t="0" r="r" b="b"/>
              <a:pathLst>
                <a:path w="30" h="18">
                  <a:moveTo>
                    <a:pt x="30" y="0"/>
                  </a:moveTo>
                  <a:lnTo>
                    <a:pt x="0" y="6"/>
                  </a:lnTo>
                  <a:lnTo>
                    <a:pt x="30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3" name="Freeform 63"/>
            <p:cNvSpPr>
              <a:spLocks/>
            </p:cNvSpPr>
            <p:nvPr/>
          </p:nvSpPr>
          <p:spPr bwMode="auto">
            <a:xfrm>
              <a:off x="4819650" y="2414588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6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4" name="Freeform 64"/>
            <p:cNvSpPr>
              <a:spLocks/>
            </p:cNvSpPr>
            <p:nvPr/>
          </p:nvSpPr>
          <p:spPr bwMode="auto">
            <a:xfrm>
              <a:off x="4819650" y="2757488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6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5" name="Oval 65"/>
            <p:cNvSpPr>
              <a:spLocks noChangeArrowheads="1"/>
            </p:cNvSpPr>
            <p:nvPr/>
          </p:nvSpPr>
          <p:spPr bwMode="auto">
            <a:xfrm>
              <a:off x="4895850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6" name="Freeform 66"/>
            <p:cNvSpPr>
              <a:spLocks/>
            </p:cNvSpPr>
            <p:nvPr/>
          </p:nvSpPr>
          <p:spPr bwMode="auto">
            <a:xfrm>
              <a:off x="4895850" y="3509963"/>
              <a:ext cx="9525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2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6" y="1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7" name="Freeform 67"/>
            <p:cNvSpPr>
              <a:spLocks/>
            </p:cNvSpPr>
            <p:nvPr/>
          </p:nvSpPr>
          <p:spPr bwMode="auto">
            <a:xfrm>
              <a:off x="4895850" y="3852863"/>
              <a:ext cx="95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8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6" y="18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8" name="Freeform 68"/>
            <p:cNvSpPr>
              <a:spLocks/>
            </p:cNvSpPr>
            <p:nvPr/>
          </p:nvSpPr>
          <p:spPr bwMode="auto">
            <a:xfrm>
              <a:off x="4876800" y="3824288"/>
              <a:ext cx="47625" cy="104775"/>
            </a:xfrm>
            <a:custGeom>
              <a:avLst/>
              <a:gdLst/>
              <a:ahLst/>
              <a:cxnLst>
                <a:cxn ang="0">
                  <a:pos x="30" y="66"/>
                </a:cxn>
                <a:cxn ang="0">
                  <a:pos x="18" y="0"/>
                </a:cxn>
                <a:cxn ang="0">
                  <a:pos x="0" y="66"/>
                </a:cxn>
              </a:cxnLst>
              <a:rect l="0" t="0" r="r" b="b"/>
              <a:pathLst>
                <a:path w="30" h="66">
                  <a:moveTo>
                    <a:pt x="30" y="66"/>
                  </a:moveTo>
                  <a:lnTo>
                    <a:pt x="18" y="0"/>
                  </a:lnTo>
                  <a:lnTo>
                    <a:pt x="0" y="6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9" name="Oval 69"/>
            <p:cNvSpPr>
              <a:spLocks noChangeArrowheads="1"/>
            </p:cNvSpPr>
            <p:nvPr/>
          </p:nvSpPr>
          <p:spPr bwMode="auto">
            <a:xfrm>
              <a:off x="48958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0" name="Oval 70"/>
            <p:cNvSpPr>
              <a:spLocks noChangeArrowheads="1"/>
            </p:cNvSpPr>
            <p:nvPr/>
          </p:nvSpPr>
          <p:spPr bwMode="auto">
            <a:xfrm>
              <a:off x="52387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1" name="Freeform 71"/>
            <p:cNvSpPr>
              <a:spLocks/>
            </p:cNvSpPr>
            <p:nvPr/>
          </p:nvSpPr>
          <p:spPr bwMode="auto">
            <a:xfrm>
              <a:off x="5086350" y="2062163"/>
              <a:ext cx="57150" cy="285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6"/>
                </a:cxn>
                <a:cxn ang="0">
                  <a:pos x="36" y="18"/>
                </a:cxn>
              </a:cxnLst>
              <a:rect l="0" t="0" r="r" b="b"/>
              <a:pathLst>
                <a:path w="36" h="18">
                  <a:moveTo>
                    <a:pt x="36" y="0"/>
                  </a:moveTo>
                  <a:lnTo>
                    <a:pt x="0" y="6"/>
                  </a:lnTo>
                  <a:lnTo>
                    <a:pt x="36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2" name="Freeform 72"/>
            <p:cNvSpPr>
              <a:spLocks/>
            </p:cNvSpPr>
            <p:nvPr/>
          </p:nvSpPr>
          <p:spPr bwMode="auto">
            <a:xfrm>
              <a:off x="5162550" y="2414588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6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3" name="Freeform 73"/>
            <p:cNvSpPr>
              <a:spLocks/>
            </p:cNvSpPr>
            <p:nvPr/>
          </p:nvSpPr>
          <p:spPr bwMode="auto">
            <a:xfrm>
              <a:off x="5162550" y="2757488"/>
              <a:ext cx="28575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6"/>
                </a:cxn>
                <a:cxn ang="0">
                  <a:pos x="18" y="6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18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4" name="Freeform 74"/>
            <p:cNvSpPr>
              <a:spLocks/>
            </p:cNvSpPr>
            <p:nvPr/>
          </p:nvSpPr>
          <p:spPr bwMode="auto">
            <a:xfrm>
              <a:off x="5162550" y="3033713"/>
              <a:ext cx="38100" cy="28575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0" y="0"/>
                </a:cxn>
                <a:cxn ang="0">
                  <a:pos x="18" y="18"/>
                </a:cxn>
              </a:cxnLst>
              <a:rect l="0" t="0" r="r" b="b"/>
              <a:pathLst>
                <a:path w="24" h="18">
                  <a:moveTo>
                    <a:pt x="24" y="12"/>
                  </a:moveTo>
                  <a:lnTo>
                    <a:pt x="0" y="0"/>
                  </a:lnTo>
                  <a:lnTo>
                    <a:pt x="18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5" name="Oval 75"/>
            <p:cNvSpPr>
              <a:spLocks noChangeArrowheads="1"/>
            </p:cNvSpPr>
            <p:nvPr/>
          </p:nvSpPr>
          <p:spPr bwMode="auto">
            <a:xfrm>
              <a:off x="5238750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6" name="Freeform 76"/>
            <p:cNvSpPr>
              <a:spLocks/>
            </p:cNvSpPr>
            <p:nvPr/>
          </p:nvSpPr>
          <p:spPr bwMode="auto">
            <a:xfrm>
              <a:off x="5238750" y="3852863"/>
              <a:ext cx="95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8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6" y="18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7" name="Freeform 77"/>
            <p:cNvSpPr>
              <a:spLocks/>
            </p:cNvSpPr>
            <p:nvPr/>
          </p:nvSpPr>
          <p:spPr bwMode="auto">
            <a:xfrm>
              <a:off x="5353050" y="4129088"/>
              <a:ext cx="47625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0" y="6"/>
                </a:cxn>
                <a:cxn ang="0">
                  <a:pos x="0" y="0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30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8" name="Oval 78"/>
            <p:cNvSpPr>
              <a:spLocks noChangeArrowheads="1"/>
            </p:cNvSpPr>
            <p:nvPr/>
          </p:nvSpPr>
          <p:spPr bwMode="auto">
            <a:xfrm>
              <a:off x="52387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9" name="Oval 79"/>
            <p:cNvSpPr>
              <a:spLocks noChangeArrowheads="1"/>
            </p:cNvSpPr>
            <p:nvPr/>
          </p:nvSpPr>
          <p:spPr bwMode="auto">
            <a:xfrm>
              <a:off x="55816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0" name="Oval 80"/>
            <p:cNvSpPr>
              <a:spLocks noChangeArrowheads="1"/>
            </p:cNvSpPr>
            <p:nvPr/>
          </p:nvSpPr>
          <p:spPr bwMode="auto">
            <a:xfrm>
              <a:off x="558165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1" name="Oval 81"/>
            <p:cNvSpPr>
              <a:spLocks noChangeArrowheads="1"/>
            </p:cNvSpPr>
            <p:nvPr/>
          </p:nvSpPr>
          <p:spPr bwMode="auto">
            <a:xfrm>
              <a:off x="558165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2" name="Freeform 82"/>
            <p:cNvSpPr>
              <a:spLocks/>
            </p:cNvSpPr>
            <p:nvPr/>
          </p:nvSpPr>
          <p:spPr bwMode="auto">
            <a:xfrm>
              <a:off x="5514975" y="2757488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6"/>
                  </a:lnTo>
                  <a:lnTo>
                    <a:pt x="12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3" name="Freeform 83"/>
            <p:cNvSpPr>
              <a:spLocks/>
            </p:cNvSpPr>
            <p:nvPr/>
          </p:nvSpPr>
          <p:spPr bwMode="auto">
            <a:xfrm>
              <a:off x="5514975" y="3100388"/>
              <a:ext cx="19050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12" y="12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0" y="6"/>
                  </a:lnTo>
                  <a:lnTo>
                    <a:pt x="1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4" name="Freeform 84"/>
            <p:cNvSpPr>
              <a:spLocks/>
            </p:cNvSpPr>
            <p:nvPr/>
          </p:nvSpPr>
          <p:spPr bwMode="auto">
            <a:xfrm>
              <a:off x="5514975" y="3443288"/>
              <a:ext cx="19050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12" y="12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0" y="6"/>
                  </a:lnTo>
                  <a:lnTo>
                    <a:pt x="1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5" name="Freeform 85"/>
            <p:cNvSpPr>
              <a:spLocks/>
            </p:cNvSpPr>
            <p:nvPr/>
          </p:nvSpPr>
          <p:spPr bwMode="auto">
            <a:xfrm>
              <a:off x="5514975" y="3795713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12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6" name="Freeform 86"/>
            <p:cNvSpPr>
              <a:spLocks/>
            </p:cNvSpPr>
            <p:nvPr/>
          </p:nvSpPr>
          <p:spPr bwMode="auto">
            <a:xfrm>
              <a:off x="5514975" y="4062413"/>
              <a:ext cx="28575" cy="38100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0" y="0"/>
                </a:cxn>
                <a:cxn ang="0">
                  <a:pos x="12" y="24"/>
                </a:cxn>
              </a:cxnLst>
              <a:rect l="0" t="0" r="r" b="b"/>
              <a:pathLst>
                <a:path w="18" h="24">
                  <a:moveTo>
                    <a:pt x="18" y="12"/>
                  </a:moveTo>
                  <a:lnTo>
                    <a:pt x="0" y="0"/>
                  </a:lnTo>
                  <a:lnTo>
                    <a:pt x="12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7" name="Oval 87"/>
            <p:cNvSpPr>
              <a:spLocks noChangeArrowheads="1"/>
            </p:cNvSpPr>
            <p:nvPr/>
          </p:nvSpPr>
          <p:spPr bwMode="auto">
            <a:xfrm>
              <a:off x="55816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8" name="Oval 88"/>
            <p:cNvSpPr>
              <a:spLocks noChangeArrowheads="1"/>
            </p:cNvSpPr>
            <p:nvPr/>
          </p:nvSpPr>
          <p:spPr bwMode="auto">
            <a:xfrm>
              <a:off x="59245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9" name="Oval 89"/>
            <p:cNvSpPr>
              <a:spLocks noChangeArrowheads="1"/>
            </p:cNvSpPr>
            <p:nvPr/>
          </p:nvSpPr>
          <p:spPr bwMode="auto">
            <a:xfrm>
              <a:off x="592455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0" name="Oval 90"/>
            <p:cNvSpPr>
              <a:spLocks noChangeArrowheads="1"/>
            </p:cNvSpPr>
            <p:nvPr/>
          </p:nvSpPr>
          <p:spPr bwMode="auto">
            <a:xfrm>
              <a:off x="592455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1" name="Oval 91"/>
            <p:cNvSpPr>
              <a:spLocks noChangeArrowheads="1"/>
            </p:cNvSpPr>
            <p:nvPr/>
          </p:nvSpPr>
          <p:spPr bwMode="auto">
            <a:xfrm>
              <a:off x="5924550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2" name="Freeform 92"/>
            <p:cNvSpPr>
              <a:spLocks/>
            </p:cNvSpPr>
            <p:nvPr/>
          </p:nvSpPr>
          <p:spPr bwMode="auto">
            <a:xfrm>
              <a:off x="5781675" y="3100388"/>
              <a:ext cx="47625" cy="1905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6"/>
                </a:cxn>
                <a:cxn ang="0">
                  <a:pos x="30" y="12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6"/>
                  </a:lnTo>
                  <a:lnTo>
                    <a:pt x="30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3" name="Freeform 93"/>
            <p:cNvSpPr>
              <a:spLocks/>
            </p:cNvSpPr>
            <p:nvPr/>
          </p:nvSpPr>
          <p:spPr bwMode="auto">
            <a:xfrm>
              <a:off x="5781675" y="3443288"/>
              <a:ext cx="47625" cy="1905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6"/>
                </a:cxn>
                <a:cxn ang="0">
                  <a:pos x="30" y="12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6"/>
                  </a:lnTo>
                  <a:lnTo>
                    <a:pt x="30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4" name="Freeform 94"/>
            <p:cNvSpPr>
              <a:spLocks/>
            </p:cNvSpPr>
            <p:nvPr/>
          </p:nvSpPr>
          <p:spPr bwMode="auto">
            <a:xfrm>
              <a:off x="5695950" y="3776663"/>
              <a:ext cx="76200" cy="381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2"/>
                </a:cxn>
                <a:cxn ang="0">
                  <a:pos x="48" y="24"/>
                </a:cxn>
              </a:cxnLst>
              <a:rect l="0" t="0" r="r" b="b"/>
              <a:pathLst>
                <a:path w="48" h="24">
                  <a:moveTo>
                    <a:pt x="48" y="0"/>
                  </a:moveTo>
                  <a:lnTo>
                    <a:pt x="0" y="12"/>
                  </a:lnTo>
                  <a:lnTo>
                    <a:pt x="48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5" name="Freeform 95"/>
            <p:cNvSpPr>
              <a:spLocks/>
            </p:cNvSpPr>
            <p:nvPr/>
          </p:nvSpPr>
          <p:spPr bwMode="auto">
            <a:xfrm>
              <a:off x="5619750" y="3910013"/>
              <a:ext cx="123825" cy="104775"/>
            </a:xfrm>
            <a:custGeom>
              <a:avLst/>
              <a:gdLst/>
              <a:ahLst/>
              <a:cxnLst>
                <a:cxn ang="0">
                  <a:pos x="78" y="30"/>
                </a:cxn>
                <a:cxn ang="0">
                  <a:pos x="0" y="0"/>
                </a:cxn>
                <a:cxn ang="0">
                  <a:pos x="54" y="66"/>
                </a:cxn>
              </a:cxnLst>
              <a:rect l="0" t="0" r="r" b="b"/>
              <a:pathLst>
                <a:path w="78" h="66">
                  <a:moveTo>
                    <a:pt x="78" y="30"/>
                  </a:moveTo>
                  <a:lnTo>
                    <a:pt x="0" y="0"/>
                  </a:lnTo>
                  <a:lnTo>
                    <a:pt x="54" y="6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6" name="Oval 96"/>
            <p:cNvSpPr>
              <a:spLocks noChangeArrowheads="1"/>
            </p:cNvSpPr>
            <p:nvPr/>
          </p:nvSpPr>
          <p:spPr bwMode="auto">
            <a:xfrm>
              <a:off x="59245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7" name="Oval 97"/>
            <p:cNvSpPr>
              <a:spLocks noChangeArrowheads="1"/>
            </p:cNvSpPr>
            <p:nvPr/>
          </p:nvSpPr>
          <p:spPr bwMode="auto">
            <a:xfrm>
              <a:off x="62674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8" name="Oval 98"/>
            <p:cNvSpPr>
              <a:spLocks noChangeArrowheads="1"/>
            </p:cNvSpPr>
            <p:nvPr/>
          </p:nvSpPr>
          <p:spPr bwMode="auto">
            <a:xfrm>
              <a:off x="626745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9" name="Oval 99"/>
            <p:cNvSpPr>
              <a:spLocks noChangeArrowheads="1"/>
            </p:cNvSpPr>
            <p:nvPr/>
          </p:nvSpPr>
          <p:spPr bwMode="auto">
            <a:xfrm>
              <a:off x="626745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0" name="Oval 100"/>
            <p:cNvSpPr>
              <a:spLocks noChangeArrowheads="1"/>
            </p:cNvSpPr>
            <p:nvPr/>
          </p:nvSpPr>
          <p:spPr bwMode="auto">
            <a:xfrm>
              <a:off x="6267450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1" name="Oval 101"/>
            <p:cNvSpPr>
              <a:spLocks noChangeArrowheads="1"/>
            </p:cNvSpPr>
            <p:nvPr/>
          </p:nvSpPr>
          <p:spPr bwMode="auto">
            <a:xfrm>
              <a:off x="6267450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2" name="Oval 102"/>
            <p:cNvSpPr>
              <a:spLocks noChangeArrowheads="1"/>
            </p:cNvSpPr>
            <p:nvPr/>
          </p:nvSpPr>
          <p:spPr bwMode="auto">
            <a:xfrm>
              <a:off x="6267450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3" name="Oval 103"/>
            <p:cNvSpPr>
              <a:spLocks noChangeArrowheads="1"/>
            </p:cNvSpPr>
            <p:nvPr/>
          </p:nvSpPr>
          <p:spPr bwMode="auto">
            <a:xfrm>
              <a:off x="6267450" y="37861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4" name="Oval 104"/>
            <p:cNvSpPr>
              <a:spLocks noChangeArrowheads="1"/>
            </p:cNvSpPr>
            <p:nvPr/>
          </p:nvSpPr>
          <p:spPr bwMode="auto">
            <a:xfrm>
              <a:off x="6267450" y="41290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5" name="Oval 105"/>
            <p:cNvSpPr>
              <a:spLocks noChangeArrowheads="1"/>
            </p:cNvSpPr>
            <p:nvPr/>
          </p:nvSpPr>
          <p:spPr bwMode="auto">
            <a:xfrm>
              <a:off x="62674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6" name="Oval 106"/>
            <p:cNvSpPr>
              <a:spLocks noChangeArrowheads="1"/>
            </p:cNvSpPr>
            <p:nvPr/>
          </p:nvSpPr>
          <p:spPr bwMode="auto">
            <a:xfrm>
              <a:off x="281940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7" name="Oval 107"/>
            <p:cNvSpPr>
              <a:spLocks noChangeArrowheads="1"/>
            </p:cNvSpPr>
            <p:nvPr/>
          </p:nvSpPr>
          <p:spPr bwMode="auto">
            <a:xfrm>
              <a:off x="281940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8" name="Oval 108"/>
            <p:cNvSpPr>
              <a:spLocks noChangeArrowheads="1"/>
            </p:cNvSpPr>
            <p:nvPr/>
          </p:nvSpPr>
          <p:spPr bwMode="auto">
            <a:xfrm>
              <a:off x="281940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9" name="Oval 109"/>
            <p:cNvSpPr>
              <a:spLocks noChangeArrowheads="1"/>
            </p:cNvSpPr>
            <p:nvPr/>
          </p:nvSpPr>
          <p:spPr bwMode="auto">
            <a:xfrm>
              <a:off x="2819400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0" name="Oval 110"/>
            <p:cNvSpPr>
              <a:spLocks noChangeArrowheads="1"/>
            </p:cNvSpPr>
            <p:nvPr/>
          </p:nvSpPr>
          <p:spPr bwMode="auto">
            <a:xfrm>
              <a:off x="2819400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" name="Oval 111"/>
            <p:cNvSpPr>
              <a:spLocks noChangeArrowheads="1"/>
            </p:cNvSpPr>
            <p:nvPr/>
          </p:nvSpPr>
          <p:spPr bwMode="auto">
            <a:xfrm>
              <a:off x="2819400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" name="Oval 112"/>
            <p:cNvSpPr>
              <a:spLocks noChangeArrowheads="1"/>
            </p:cNvSpPr>
            <p:nvPr/>
          </p:nvSpPr>
          <p:spPr bwMode="auto">
            <a:xfrm>
              <a:off x="2819400" y="37861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3" name="Oval 113"/>
            <p:cNvSpPr>
              <a:spLocks noChangeArrowheads="1"/>
            </p:cNvSpPr>
            <p:nvPr/>
          </p:nvSpPr>
          <p:spPr bwMode="auto">
            <a:xfrm>
              <a:off x="2819400" y="41290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4" name="Oval 114"/>
            <p:cNvSpPr>
              <a:spLocks noChangeArrowheads="1"/>
            </p:cNvSpPr>
            <p:nvPr/>
          </p:nvSpPr>
          <p:spPr bwMode="auto">
            <a:xfrm>
              <a:off x="281940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5" name="Oval 115"/>
            <p:cNvSpPr>
              <a:spLocks noChangeArrowheads="1"/>
            </p:cNvSpPr>
            <p:nvPr/>
          </p:nvSpPr>
          <p:spPr bwMode="auto">
            <a:xfrm>
              <a:off x="31718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6" name="Oval 116"/>
            <p:cNvSpPr>
              <a:spLocks noChangeArrowheads="1"/>
            </p:cNvSpPr>
            <p:nvPr/>
          </p:nvSpPr>
          <p:spPr bwMode="auto">
            <a:xfrm>
              <a:off x="3171825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7" name="Oval 117"/>
            <p:cNvSpPr>
              <a:spLocks noChangeArrowheads="1"/>
            </p:cNvSpPr>
            <p:nvPr/>
          </p:nvSpPr>
          <p:spPr bwMode="auto">
            <a:xfrm>
              <a:off x="3171825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8" name="Oval 118"/>
            <p:cNvSpPr>
              <a:spLocks noChangeArrowheads="1"/>
            </p:cNvSpPr>
            <p:nvPr/>
          </p:nvSpPr>
          <p:spPr bwMode="auto">
            <a:xfrm>
              <a:off x="3171825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9" name="Oval 119"/>
            <p:cNvSpPr>
              <a:spLocks noChangeArrowheads="1"/>
            </p:cNvSpPr>
            <p:nvPr/>
          </p:nvSpPr>
          <p:spPr bwMode="auto">
            <a:xfrm>
              <a:off x="3171825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0" name="Oval 120"/>
            <p:cNvSpPr>
              <a:spLocks noChangeArrowheads="1"/>
            </p:cNvSpPr>
            <p:nvPr/>
          </p:nvSpPr>
          <p:spPr bwMode="auto">
            <a:xfrm>
              <a:off x="3171825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1" name="Oval 121"/>
            <p:cNvSpPr>
              <a:spLocks noChangeArrowheads="1"/>
            </p:cNvSpPr>
            <p:nvPr/>
          </p:nvSpPr>
          <p:spPr bwMode="auto">
            <a:xfrm>
              <a:off x="3171825" y="37861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2" name="Oval 122"/>
            <p:cNvSpPr>
              <a:spLocks noChangeArrowheads="1"/>
            </p:cNvSpPr>
            <p:nvPr/>
          </p:nvSpPr>
          <p:spPr bwMode="auto">
            <a:xfrm>
              <a:off x="3171825" y="41290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3" name="Oval 123"/>
            <p:cNvSpPr>
              <a:spLocks noChangeArrowheads="1"/>
            </p:cNvSpPr>
            <p:nvPr/>
          </p:nvSpPr>
          <p:spPr bwMode="auto">
            <a:xfrm>
              <a:off x="31718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4" name="Oval 124"/>
            <p:cNvSpPr>
              <a:spLocks noChangeArrowheads="1"/>
            </p:cNvSpPr>
            <p:nvPr/>
          </p:nvSpPr>
          <p:spPr bwMode="auto">
            <a:xfrm>
              <a:off x="35147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5" name="Oval 125"/>
            <p:cNvSpPr>
              <a:spLocks noChangeArrowheads="1"/>
            </p:cNvSpPr>
            <p:nvPr/>
          </p:nvSpPr>
          <p:spPr bwMode="auto">
            <a:xfrm>
              <a:off x="3514725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6" name="Line 126"/>
            <p:cNvSpPr>
              <a:spLocks noChangeShapeType="1"/>
            </p:cNvSpPr>
            <p:nvPr/>
          </p:nvSpPr>
          <p:spPr bwMode="auto">
            <a:xfrm flipH="1" flipV="1">
              <a:off x="3209925" y="2262188"/>
              <a:ext cx="314325" cy="161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7" name="Line 127"/>
            <p:cNvSpPr>
              <a:spLocks noChangeShapeType="1"/>
            </p:cNvSpPr>
            <p:nvPr/>
          </p:nvSpPr>
          <p:spPr bwMode="auto">
            <a:xfrm flipH="1">
              <a:off x="3362325" y="2767013"/>
              <a:ext cx="161925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8" name="Line 128"/>
            <p:cNvSpPr>
              <a:spLocks noChangeShapeType="1"/>
            </p:cNvSpPr>
            <p:nvPr/>
          </p:nvSpPr>
          <p:spPr bwMode="auto">
            <a:xfrm flipH="1">
              <a:off x="3286125" y="3109913"/>
              <a:ext cx="238125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9" name="Line 129"/>
            <p:cNvSpPr>
              <a:spLocks noChangeShapeType="1"/>
            </p:cNvSpPr>
            <p:nvPr/>
          </p:nvSpPr>
          <p:spPr bwMode="auto">
            <a:xfrm flipH="1">
              <a:off x="3286125" y="3452813"/>
              <a:ext cx="2381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0" name="Line 130"/>
            <p:cNvSpPr>
              <a:spLocks noChangeShapeType="1"/>
            </p:cNvSpPr>
            <p:nvPr/>
          </p:nvSpPr>
          <p:spPr bwMode="auto">
            <a:xfrm flipH="1">
              <a:off x="3362325" y="3795713"/>
              <a:ext cx="161925" cy="85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1" name="Line 131"/>
            <p:cNvSpPr>
              <a:spLocks noChangeShapeType="1"/>
            </p:cNvSpPr>
            <p:nvPr/>
          </p:nvSpPr>
          <p:spPr bwMode="auto">
            <a:xfrm flipH="1">
              <a:off x="3362325" y="4138613"/>
              <a:ext cx="1619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2" name="Oval 132"/>
            <p:cNvSpPr>
              <a:spLocks noChangeArrowheads="1"/>
            </p:cNvSpPr>
            <p:nvPr/>
          </p:nvSpPr>
          <p:spPr bwMode="auto">
            <a:xfrm>
              <a:off x="35147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3" name="Oval 133"/>
            <p:cNvSpPr>
              <a:spLocks noChangeArrowheads="1"/>
            </p:cNvSpPr>
            <p:nvPr/>
          </p:nvSpPr>
          <p:spPr bwMode="auto">
            <a:xfrm>
              <a:off x="38576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4" name="Line 134"/>
            <p:cNvSpPr>
              <a:spLocks noChangeShapeType="1"/>
            </p:cNvSpPr>
            <p:nvPr/>
          </p:nvSpPr>
          <p:spPr bwMode="auto">
            <a:xfrm flipH="1">
              <a:off x="3705225" y="2071688"/>
              <a:ext cx="1619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5" name="Line 135"/>
            <p:cNvSpPr>
              <a:spLocks noChangeShapeType="1"/>
            </p:cNvSpPr>
            <p:nvPr/>
          </p:nvSpPr>
          <p:spPr bwMode="auto">
            <a:xfrm flipH="1">
              <a:off x="3790950" y="24241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6" name="Line 136"/>
            <p:cNvSpPr>
              <a:spLocks noChangeShapeType="1"/>
            </p:cNvSpPr>
            <p:nvPr/>
          </p:nvSpPr>
          <p:spPr bwMode="auto">
            <a:xfrm flipH="1">
              <a:off x="3705225" y="2767013"/>
              <a:ext cx="161925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7" name="Line 137"/>
            <p:cNvSpPr>
              <a:spLocks noChangeShapeType="1"/>
            </p:cNvSpPr>
            <p:nvPr/>
          </p:nvSpPr>
          <p:spPr bwMode="auto">
            <a:xfrm flipH="1">
              <a:off x="3705225" y="3109913"/>
              <a:ext cx="161925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8" name="Line 138"/>
            <p:cNvSpPr>
              <a:spLocks noChangeShapeType="1"/>
            </p:cNvSpPr>
            <p:nvPr/>
          </p:nvSpPr>
          <p:spPr bwMode="auto">
            <a:xfrm flipH="1">
              <a:off x="3705225" y="3452813"/>
              <a:ext cx="161925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9" name="Line 139"/>
            <p:cNvSpPr>
              <a:spLocks noChangeShapeType="1"/>
            </p:cNvSpPr>
            <p:nvPr/>
          </p:nvSpPr>
          <p:spPr bwMode="auto">
            <a:xfrm flipH="1">
              <a:off x="3705225" y="3795713"/>
              <a:ext cx="161925" cy="85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0" name="Line 140"/>
            <p:cNvSpPr>
              <a:spLocks noChangeShapeType="1"/>
            </p:cNvSpPr>
            <p:nvPr/>
          </p:nvSpPr>
          <p:spPr bwMode="auto">
            <a:xfrm flipH="1">
              <a:off x="3705225" y="4138613"/>
              <a:ext cx="1619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1" name="Oval 141"/>
            <p:cNvSpPr>
              <a:spLocks noChangeArrowheads="1"/>
            </p:cNvSpPr>
            <p:nvPr/>
          </p:nvSpPr>
          <p:spPr bwMode="auto">
            <a:xfrm>
              <a:off x="38576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2" name="Oval 142"/>
            <p:cNvSpPr>
              <a:spLocks noChangeArrowheads="1"/>
            </p:cNvSpPr>
            <p:nvPr/>
          </p:nvSpPr>
          <p:spPr bwMode="auto">
            <a:xfrm>
              <a:off x="42005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3" name="Line 143"/>
            <p:cNvSpPr>
              <a:spLocks noChangeShapeType="1"/>
            </p:cNvSpPr>
            <p:nvPr/>
          </p:nvSpPr>
          <p:spPr bwMode="auto">
            <a:xfrm flipH="1">
              <a:off x="4133850" y="2071688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4" name="Line 144"/>
            <p:cNvSpPr>
              <a:spLocks noChangeShapeType="1"/>
            </p:cNvSpPr>
            <p:nvPr/>
          </p:nvSpPr>
          <p:spPr bwMode="auto">
            <a:xfrm flipH="1">
              <a:off x="4133850" y="24241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5" name="Line 145"/>
            <p:cNvSpPr>
              <a:spLocks noChangeShapeType="1"/>
            </p:cNvSpPr>
            <p:nvPr/>
          </p:nvSpPr>
          <p:spPr bwMode="auto">
            <a:xfrm flipH="1">
              <a:off x="4133850" y="27670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6" name="Line 146"/>
            <p:cNvSpPr>
              <a:spLocks noChangeShapeType="1"/>
            </p:cNvSpPr>
            <p:nvPr/>
          </p:nvSpPr>
          <p:spPr bwMode="auto">
            <a:xfrm flipH="1">
              <a:off x="4133850" y="31099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7" name="Line 147"/>
            <p:cNvSpPr>
              <a:spLocks noChangeShapeType="1"/>
            </p:cNvSpPr>
            <p:nvPr/>
          </p:nvSpPr>
          <p:spPr bwMode="auto">
            <a:xfrm flipH="1">
              <a:off x="4133850" y="34528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8" name="Line 148"/>
            <p:cNvSpPr>
              <a:spLocks noChangeShapeType="1"/>
            </p:cNvSpPr>
            <p:nvPr/>
          </p:nvSpPr>
          <p:spPr bwMode="auto">
            <a:xfrm flipH="1">
              <a:off x="4133850" y="37957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9" name="Line 149"/>
            <p:cNvSpPr>
              <a:spLocks noChangeShapeType="1"/>
            </p:cNvSpPr>
            <p:nvPr/>
          </p:nvSpPr>
          <p:spPr bwMode="auto">
            <a:xfrm flipH="1" flipV="1">
              <a:off x="4133850" y="40624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0" name="Oval 150"/>
            <p:cNvSpPr>
              <a:spLocks noChangeArrowheads="1"/>
            </p:cNvSpPr>
            <p:nvPr/>
          </p:nvSpPr>
          <p:spPr bwMode="auto">
            <a:xfrm>
              <a:off x="42005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1" name="Oval 151"/>
            <p:cNvSpPr>
              <a:spLocks noChangeArrowheads="1"/>
            </p:cNvSpPr>
            <p:nvPr/>
          </p:nvSpPr>
          <p:spPr bwMode="auto">
            <a:xfrm>
              <a:off x="4543425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2" name="Line 152"/>
            <p:cNvSpPr>
              <a:spLocks noChangeShapeType="1"/>
            </p:cNvSpPr>
            <p:nvPr/>
          </p:nvSpPr>
          <p:spPr bwMode="auto">
            <a:xfrm flipH="1">
              <a:off x="4476750" y="2071688"/>
              <a:ext cx="76200" cy="85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3" name="Line 153"/>
            <p:cNvSpPr>
              <a:spLocks noChangeShapeType="1"/>
            </p:cNvSpPr>
            <p:nvPr/>
          </p:nvSpPr>
          <p:spPr bwMode="auto">
            <a:xfrm flipH="1">
              <a:off x="4476750" y="24241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4" name="Line 154"/>
            <p:cNvSpPr>
              <a:spLocks noChangeShapeType="1"/>
            </p:cNvSpPr>
            <p:nvPr/>
          </p:nvSpPr>
          <p:spPr bwMode="auto">
            <a:xfrm flipH="1">
              <a:off x="4476750" y="27670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5" name="Line 155"/>
            <p:cNvSpPr>
              <a:spLocks noChangeShapeType="1"/>
            </p:cNvSpPr>
            <p:nvPr/>
          </p:nvSpPr>
          <p:spPr bwMode="auto">
            <a:xfrm>
              <a:off x="4552950" y="3109913"/>
              <a:ext cx="1588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6" name="Line 156"/>
            <p:cNvSpPr>
              <a:spLocks noChangeShapeType="1"/>
            </p:cNvSpPr>
            <p:nvPr/>
          </p:nvSpPr>
          <p:spPr bwMode="auto">
            <a:xfrm>
              <a:off x="4552950" y="3452813"/>
              <a:ext cx="1588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7" name="Line 157"/>
            <p:cNvSpPr>
              <a:spLocks noChangeShapeType="1"/>
            </p:cNvSpPr>
            <p:nvPr/>
          </p:nvSpPr>
          <p:spPr bwMode="auto">
            <a:xfrm flipH="1">
              <a:off x="4476750" y="37957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8" name="Line 158"/>
            <p:cNvSpPr>
              <a:spLocks noChangeShapeType="1"/>
            </p:cNvSpPr>
            <p:nvPr/>
          </p:nvSpPr>
          <p:spPr bwMode="auto">
            <a:xfrm flipH="1" flipV="1">
              <a:off x="4476750" y="40624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9" name="Oval 159"/>
            <p:cNvSpPr>
              <a:spLocks noChangeArrowheads="1"/>
            </p:cNvSpPr>
            <p:nvPr/>
          </p:nvSpPr>
          <p:spPr bwMode="auto">
            <a:xfrm>
              <a:off x="4543425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0" name="Oval 160"/>
            <p:cNvSpPr>
              <a:spLocks noChangeArrowheads="1"/>
            </p:cNvSpPr>
            <p:nvPr/>
          </p:nvSpPr>
          <p:spPr bwMode="auto">
            <a:xfrm>
              <a:off x="48958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1" name="Line 161"/>
            <p:cNvSpPr>
              <a:spLocks noChangeShapeType="1"/>
            </p:cNvSpPr>
            <p:nvPr/>
          </p:nvSpPr>
          <p:spPr bwMode="auto">
            <a:xfrm flipH="1">
              <a:off x="4743450" y="2071688"/>
              <a:ext cx="1619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2" name="Line 162"/>
            <p:cNvSpPr>
              <a:spLocks noChangeShapeType="1"/>
            </p:cNvSpPr>
            <p:nvPr/>
          </p:nvSpPr>
          <p:spPr bwMode="auto">
            <a:xfrm flipH="1">
              <a:off x="4819650" y="2424113"/>
              <a:ext cx="857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3" name="Line 163"/>
            <p:cNvSpPr>
              <a:spLocks noChangeShapeType="1"/>
            </p:cNvSpPr>
            <p:nvPr/>
          </p:nvSpPr>
          <p:spPr bwMode="auto">
            <a:xfrm flipH="1">
              <a:off x="4819650" y="2767013"/>
              <a:ext cx="857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4" name="Oval 164"/>
            <p:cNvSpPr>
              <a:spLocks noChangeArrowheads="1"/>
            </p:cNvSpPr>
            <p:nvPr/>
          </p:nvSpPr>
          <p:spPr bwMode="auto">
            <a:xfrm>
              <a:off x="4895850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5" name="Line 165"/>
            <p:cNvSpPr>
              <a:spLocks noChangeShapeType="1"/>
            </p:cNvSpPr>
            <p:nvPr/>
          </p:nvSpPr>
          <p:spPr bwMode="auto">
            <a:xfrm>
              <a:off x="4905375" y="3452813"/>
              <a:ext cx="1588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6" name="Line 166"/>
            <p:cNvSpPr>
              <a:spLocks noChangeShapeType="1"/>
            </p:cNvSpPr>
            <p:nvPr/>
          </p:nvSpPr>
          <p:spPr bwMode="auto">
            <a:xfrm>
              <a:off x="4905375" y="3795713"/>
              <a:ext cx="1588" cy="85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7" name="Line 167"/>
            <p:cNvSpPr>
              <a:spLocks noChangeShapeType="1"/>
            </p:cNvSpPr>
            <p:nvPr/>
          </p:nvSpPr>
          <p:spPr bwMode="auto">
            <a:xfrm flipV="1">
              <a:off x="4905375" y="3824288"/>
              <a:ext cx="1588" cy="3143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8" name="Oval 168"/>
            <p:cNvSpPr>
              <a:spLocks noChangeArrowheads="1"/>
            </p:cNvSpPr>
            <p:nvPr/>
          </p:nvSpPr>
          <p:spPr bwMode="auto">
            <a:xfrm>
              <a:off x="48958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9" name="Oval 169"/>
            <p:cNvSpPr>
              <a:spLocks noChangeArrowheads="1"/>
            </p:cNvSpPr>
            <p:nvPr/>
          </p:nvSpPr>
          <p:spPr bwMode="auto">
            <a:xfrm>
              <a:off x="52387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0" name="Line 170"/>
            <p:cNvSpPr>
              <a:spLocks noChangeShapeType="1"/>
            </p:cNvSpPr>
            <p:nvPr/>
          </p:nvSpPr>
          <p:spPr bwMode="auto">
            <a:xfrm flipH="1">
              <a:off x="5086350" y="2071688"/>
              <a:ext cx="1619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1" name="Line 171"/>
            <p:cNvSpPr>
              <a:spLocks noChangeShapeType="1"/>
            </p:cNvSpPr>
            <p:nvPr/>
          </p:nvSpPr>
          <p:spPr bwMode="auto">
            <a:xfrm flipH="1">
              <a:off x="5162550" y="2424113"/>
              <a:ext cx="857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2" name="Line 172"/>
            <p:cNvSpPr>
              <a:spLocks noChangeShapeType="1"/>
            </p:cNvSpPr>
            <p:nvPr/>
          </p:nvSpPr>
          <p:spPr bwMode="auto">
            <a:xfrm flipH="1">
              <a:off x="5162550" y="2767013"/>
              <a:ext cx="857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3" name="Line 173"/>
            <p:cNvSpPr>
              <a:spLocks noChangeShapeType="1"/>
            </p:cNvSpPr>
            <p:nvPr/>
          </p:nvSpPr>
          <p:spPr bwMode="auto">
            <a:xfrm flipH="1" flipV="1">
              <a:off x="5162550" y="3033713"/>
              <a:ext cx="85725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4" name="Oval 174"/>
            <p:cNvSpPr>
              <a:spLocks noChangeArrowheads="1"/>
            </p:cNvSpPr>
            <p:nvPr/>
          </p:nvSpPr>
          <p:spPr bwMode="auto">
            <a:xfrm>
              <a:off x="5238750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5" name="Line 175"/>
            <p:cNvSpPr>
              <a:spLocks noChangeShapeType="1"/>
            </p:cNvSpPr>
            <p:nvPr/>
          </p:nvSpPr>
          <p:spPr bwMode="auto">
            <a:xfrm>
              <a:off x="5248275" y="3795713"/>
              <a:ext cx="1588" cy="85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6" name="Line 176"/>
            <p:cNvSpPr>
              <a:spLocks noChangeShapeType="1"/>
            </p:cNvSpPr>
            <p:nvPr/>
          </p:nvSpPr>
          <p:spPr bwMode="auto">
            <a:xfrm>
              <a:off x="5248275" y="4138613"/>
              <a:ext cx="1524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7" name="Oval 177"/>
            <p:cNvSpPr>
              <a:spLocks noChangeArrowheads="1"/>
            </p:cNvSpPr>
            <p:nvPr/>
          </p:nvSpPr>
          <p:spPr bwMode="auto">
            <a:xfrm>
              <a:off x="52387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8" name="Oval 178"/>
            <p:cNvSpPr>
              <a:spLocks noChangeArrowheads="1"/>
            </p:cNvSpPr>
            <p:nvPr/>
          </p:nvSpPr>
          <p:spPr bwMode="auto">
            <a:xfrm>
              <a:off x="55816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9" name="Oval 179"/>
            <p:cNvSpPr>
              <a:spLocks noChangeArrowheads="1"/>
            </p:cNvSpPr>
            <p:nvPr/>
          </p:nvSpPr>
          <p:spPr bwMode="auto">
            <a:xfrm>
              <a:off x="558165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0" name="Oval 180"/>
            <p:cNvSpPr>
              <a:spLocks noChangeArrowheads="1"/>
            </p:cNvSpPr>
            <p:nvPr/>
          </p:nvSpPr>
          <p:spPr bwMode="auto">
            <a:xfrm>
              <a:off x="558165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1" name="Line 181"/>
            <p:cNvSpPr>
              <a:spLocks noChangeShapeType="1"/>
            </p:cNvSpPr>
            <p:nvPr/>
          </p:nvSpPr>
          <p:spPr bwMode="auto">
            <a:xfrm flipH="1">
              <a:off x="5514975" y="27670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2" name="Line 182"/>
            <p:cNvSpPr>
              <a:spLocks noChangeShapeType="1"/>
            </p:cNvSpPr>
            <p:nvPr/>
          </p:nvSpPr>
          <p:spPr bwMode="auto">
            <a:xfrm flipH="1">
              <a:off x="5514975" y="31099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3" name="Line 183"/>
            <p:cNvSpPr>
              <a:spLocks noChangeShapeType="1"/>
            </p:cNvSpPr>
            <p:nvPr/>
          </p:nvSpPr>
          <p:spPr bwMode="auto">
            <a:xfrm flipH="1">
              <a:off x="5514975" y="34528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4" name="Line 184"/>
            <p:cNvSpPr>
              <a:spLocks noChangeShapeType="1"/>
            </p:cNvSpPr>
            <p:nvPr/>
          </p:nvSpPr>
          <p:spPr bwMode="auto">
            <a:xfrm flipH="1">
              <a:off x="5514975" y="3795713"/>
              <a:ext cx="762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5" name="Line 185"/>
            <p:cNvSpPr>
              <a:spLocks noChangeShapeType="1"/>
            </p:cNvSpPr>
            <p:nvPr/>
          </p:nvSpPr>
          <p:spPr bwMode="auto">
            <a:xfrm flipH="1" flipV="1">
              <a:off x="5514975" y="4062413"/>
              <a:ext cx="76200" cy="762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6" name="Oval 186"/>
            <p:cNvSpPr>
              <a:spLocks noChangeArrowheads="1"/>
            </p:cNvSpPr>
            <p:nvPr/>
          </p:nvSpPr>
          <p:spPr bwMode="auto">
            <a:xfrm>
              <a:off x="55816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7" name="Oval 187"/>
            <p:cNvSpPr>
              <a:spLocks noChangeArrowheads="1"/>
            </p:cNvSpPr>
            <p:nvPr/>
          </p:nvSpPr>
          <p:spPr bwMode="auto">
            <a:xfrm>
              <a:off x="59245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8" name="Oval 188"/>
            <p:cNvSpPr>
              <a:spLocks noChangeArrowheads="1"/>
            </p:cNvSpPr>
            <p:nvPr/>
          </p:nvSpPr>
          <p:spPr bwMode="auto">
            <a:xfrm>
              <a:off x="592455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9" name="Oval 189"/>
            <p:cNvSpPr>
              <a:spLocks noChangeArrowheads="1"/>
            </p:cNvSpPr>
            <p:nvPr/>
          </p:nvSpPr>
          <p:spPr bwMode="auto">
            <a:xfrm>
              <a:off x="592455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0" name="Oval 190"/>
            <p:cNvSpPr>
              <a:spLocks noChangeArrowheads="1"/>
            </p:cNvSpPr>
            <p:nvPr/>
          </p:nvSpPr>
          <p:spPr bwMode="auto">
            <a:xfrm>
              <a:off x="5924550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1" name="Line 191"/>
            <p:cNvSpPr>
              <a:spLocks noChangeShapeType="1"/>
            </p:cNvSpPr>
            <p:nvPr/>
          </p:nvSpPr>
          <p:spPr bwMode="auto">
            <a:xfrm flipH="1">
              <a:off x="5781675" y="3109913"/>
              <a:ext cx="1524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2" name="Line 192"/>
            <p:cNvSpPr>
              <a:spLocks noChangeShapeType="1"/>
            </p:cNvSpPr>
            <p:nvPr/>
          </p:nvSpPr>
          <p:spPr bwMode="auto">
            <a:xfrm flipH="1">
              <a:off x="5781675" y="3452813"/>
              <a:ext cx="152400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3" name="Line 193"/>
            <p:cNvSpPr>
              <a:spLocks noChangeShapeType="1"/>
            </p:cNvSpPr>
            <p:nvPr/>
          </p:nvSpPr>
          <p:spPr bwMode="auto">
            <a:xfrm flipH="1">
              <a:off x="5695950" y="3795713"/>
              <a:ext cx="238125" cy="1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4" name="Line 194"/>
            <p:cNvSpPr>
              <a:spLocks noChangeShapeType="1"/>
            </p:cNvSpPr>
            <p:nvPr/>
          </p:nvSpPr>
          <p:spPr bwMode="auto">
            <a:xfrm flipH="1" flipV="1">
              <a:off x="5619750" y="3910013"/>
              <a:ext cx="314325" cy="2286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5" name="Oval 195"/>
            <p:cNvSpPr>
              <a:spLocks noChangeArrowheads="1"/>
            </p:cNvSpPr>
            <p:nvPr/>
          </p:nvSpPr>
          <p:spPr bwMode="auto">
            <a:xfrm>
              <a:off x="59245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6" name="Oval 196"/>
            <p:cNvSpPr>
              <a:spLocks noChangeArrowheads="1"/>
            </p:cNvSpPr>
            <p:nvPr/>
          </p:nvSpPr>
          <p:spPr bwMode="auto">
            <a:xfrm>
              <a:off x="6267450" y="17192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7" name="Oval 197"/>
            <p:cNvSpPr>
              <a:spLocks noChangeArrowheads="1"/>
            </p:cNvSpPr>
            <p:nvPr/>
          </p:nvSpPr>
          <p:spPr bwMode="auto">
            <a:xfrm>
              <a:off x="6267450" y="206216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8" name="Oval 198"/>
            <p:cNvSpPr>
              <a:spLocks noChangeArrowheads="1"/>
            </p:cNvSpPr>
            <p:nvPr/>
          </p:nvSpPr>
          <p:spPr bwMode="auto">
            <a:xfrm>
              <a:off x="6267450" y="24145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9" name="Oval 199"/>
            <p:cNvSpPr>
              <a:spLocks noChangeArrowheads="1"/>
            </p:cNvSpPr>
            <p:nvPr/>
          </p:nvSpPr>
          <p:spPr bwMode="auto">
            <a:xfrm>
              <a:off x="6267450" y="27574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0" name="Oval 200"/>
            <p:cNvSpPr>
              <a:spLocks noChangeArrowheads="1"/>
            </p:cNvSpPr>
            <p:nvPr/>
          </p:nvSpPr>
          <p:spPr bwMode="auto">
            <a:xfrm>
              <a:off x="6267450" y="31003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1" name="Oval 201"/>
            <p:cNvSpPr>
              <a:spLocks noChangeArrowheads="1"/>
            </p:cNvSpPr>
            <p:nvPr/>
          </p:nvSpPr>
          <p:spPr bwMode="auto">
            <a:xfrm>
              <a:off x="6267450" y="34432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2" name="Oval 202"/>
            <p:cNvSpPr>
              <a:spLocks noChangeArrowheads="1"/>
            </p:cNvSpPr>
            <p:nvPr/>
          </p:nvSpPr>
          <p:spPr bwMode="auto">
            <a:xfrm>
              <a:off x="6267450" y="37861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3" name="Oval 203"/>
            <p:cNvSpPr>
              <a:spLocks noChangeArrowheads="1"/>
            </p:cNvSpPr>
            <p:nvPr/>
          </p:nvSpPr>
          <p:spPr bwMode="auto">
            <a:xfrm>
              <a:off x="6267450" y="4129088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4" name="Oval 204"/>
            <p:cNvSpPr>
              <a:spLocks noChangeArrowheads="1"/>
            </p:cNvSpPr>
            <p:nvPr/>
          </p:nvSpPr>
          <p:spPr bwMode="auto">
            <a:xfrm>
              <a:off x="6267450" y="4481513"/>
              <a:ext cx="28575" cy="285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5000628" y="157161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ciljni frejm</a:t>
            </a:r>
            <a:endParaRPr lang="en-US"/>
          </a:p>
        </p:txBody>
      </p:sp>
      <p:sp>
        <p:nvSpPr>
          <p:cNvPr id="211" name="TextBox 210"/>
          <p:cNvSpPr txBox="1"/>
          <p:nvPr/>
        </p:nvSpPr>
        <p:spPr>
          <a:xfrm>
            <a:off x="1714480" y="157161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referentni frejm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Promjena formata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Potrebna zbog prilagođenja veličini ekrana</a:t>
            </a:r>
          </a:p>
          <a:p>
            <a:pPr lvl="1"/>
            <a:r>
              <a:rPr lang="sr-Latn-BA" smtClean="0"/>
              <a:t>pan-and-scan metod</a:t>
            </a:r>
          </a:p>
          <a:p>
            <a:pPr lvl="1"/>
            <a:r>
              <a:rPr lang="sr-Latn-BA" smtClean="0"/>
              <a:t>letterbox format</a:t>
            </a:r>
          </a:p>
          <a:p>
            <a:pPr lvl="1"/>
            <a:r>
              <a:rPr lang="sr-Latn-BA" smtClean="0"/>
              <a:t>pillarbox format</a:t>
            </a:r>
          </a:p>
          <a:p>
            <a:pPr lvl="1"/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57158" y="4143380"/>
          <a:ext cx="8419230" cy="1714512"/>
        </p:xfrm>
        <a:graphic>
          <a:graphicData uri="http://schemas.openxmlformats.org/presentationml/2006/ole">
            <p:oleObj spid="_x0000_s19457" r:id="rId3" imgW="7048500" imgH="1428750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Analogni 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Sastoji se od niza frejmova (mirnih slika)</a:t>
            </a:r>
          </a:p>
          <a:p>
            <a:r>
              <a:rPr lang="sr-Latn-BA" smtClean="0"/>
              <a:t>Brzim izmjenjivanjem frejmova postiže se utisak pokreta u videu</a:t>
            </a:r>
          </a:p>
          <a:p>
            <a:r>
              <a:rPr lang="sr-Latn-BA" smtClean="0"/>
              <a:t>Analogni električni</a:t>
            </a:r>
            <a:r>
              <a:rPr lang="en-US" smtClean="0"/>
              <a:t> video</a:t>
            </a:r>
            <a:r>
              <a:rPr lang="sr-Latn-BA" smtClean="0"/>
              <a:t> signal je (nelinearna) monotona funkcija svjetline piksela</a:t>
            </a:r>
          </a:p>
          <a:p>
            <a:r>
              <a:rPr lang="sr-Latn-BA" smtClean="0"/>
              <a:t>Slika se na ekranu sa katodnom cijevi (CRT) ispisuje liniju po liniju</a:t>
            </a:r>
          </a:p>
          <a:p>
            <a:r>
              <a:rPr lang="sr-Latn-BA" smtClean="0"/>
              <a:t>Pozicija na ekranu je povezana sa vremenskom pozicijom u signalu koji prenosi sliku</a:t>
            </a:r>
          </a:p>
          <a:p>
            <a:r>
              <a:rPr lang="sr-Latn-BA" smtClean="0"/>
              <a:t>Analogni video je odmjeren po vremenskoj i jednoj prostornoj koordinati (linijama)</a:t>
            </a:r>
            <a:endParaRPr lang="en-US"/>
          </a:p>
        </p:txBody>
      </p:sp>
      <p:pic>
        <p:nvPicPr>
          <p:cNvPr id="5" name="Content Placeholder 4" descr="Egu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4929198"/>
            <a:ext cx="4038600" cy="1171194"/>
          </a:xfrm>
        </p:spPr>
      </p:pic>
      <p:pic>
        <p:nvPicPr>
          <p:cNvPr id="6" name="Picture 5" descr="717px-Crt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20666"/>
            <a:ext cx="3857652" cy="3222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Blanking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Kada se ispiše jedna linija elektronski top je potrebno podesiti na početak sljedeće linije – </a:t>
            </a:r>
            <a:r>
              <a:rPr lang="sr-Latn-BA" smtClean="0">
                <a:solidFill>
                  <a:srgbClr val="C00000"/>
                </a:solidFill>
              </a:rPr>
              <a:t>horizontal retrace</a:t>
            </a:r>
          </a:p>
          <a:p>
            <a:r>
              <a:rPr lang="sr-Latn-BA" smtClean="0"/>
              <a:t>Kada se ispiše čitav frejm elektronski top je potrebno vratiti na početak frejma – </a:t>
            </a:r>
            <a:r>
              <a:rPr lang="sr-Latn-BA" smtClean="0">
                <a:solidFill>
                  <a:srgbClr val="C00000"/>
                </a:solidFill>
              </a:rPr>
              <a:t>vertical retrace</a:t>
            </a:r>
          </a:p>
          <a:p>
            <a:r>
              <a:rPr lang="sr-Latn-BA" smtClean="0"/>
              <a:t>Elektronski top se isključuje (</a:t>
            </a:r>
            <a:r>
              <a:rPr lang="sr-Latn-BA" smtClean="0">
                <a:solidFill>
                  <a:srgbClr val="C00000"/>
                </a:solidFill>
              </a:rPr>
              <a:t>blanking</a:t>
            </a:r>
            <a:r>
              <a:rPr lang="sr-Latn-BA" smtClean="0"/>
              <a:t>):</a:t>
            </a:r>
          </a:p>
          <a:p>
            <a:pPr lvl="1"/>
            <a:r>
              <a:rPr lang="sr-Latn-BA" smtClean="0"/>
              <a:t>Pri prelasku sa kraja jedne na početak sljedeće linije (</a:t>
            </a:r>
            <a:r>
              <a:rPr lang="sr-Latn-BA" smtClean="0">
                <a:solidFill>
                  <a:srgbClr val="C00000"/>
                </a:solidFill>
              </a:rPr>
              <a:t>horizontalni blanking intervali</a:t>
            </a:r>
            <a:r>
              <a:rPr lang="sr-Latn-BA" smtClean="0"/>
              <a:t>)</a:t>
            </a:r>
          </a:p>
          <a:p>
            <a:pPr lvl="1"/>
            <a:r>
              <a:rPr lang="sr-Latn-BA" smtClean="0"/>
              <a:t>Između skeniranja dva frejma ili polja (</a:t>
            </a:r>
            <a:r>
              <a:rPr lang="sr-Latn-BA" smtClean="0">
                <a:solidFill>
                  <a:srgbClr val="C00000"/>
                </a:solidFill>
              </a:rPr>
              <a:t>vertikalni blanking intervali</a:t>
            </a:r>
            <a:r>
              <a:rPr lang="sr-Latn-BA" smtClean="0"/>
              <a:t>)</a:t>
            </a:r>
            <a:endParaRPr lang="sr-Latn-BA" smtClean="0">
              <a:solidFill>
                <a:srgbClr val="C00000"/>
              </a:solidFill>
            </a:endParaRPr>
          </a:p>
          <a:p>
            <a:pPr lvl="1"/>
            <a:r>
              <a:rPr lang="sr-Latn-BA" smtClean="0"/>
              <a:t>Signal koji prenosi sliku sadrži i blanking intervale – prenose se informacije o sinhronizaciji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6081" name="Picture 1" descr="C:\Users\User\Documents\Teaching\multimedia\materijali\fig\skeniranj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32435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smtClean="0"/>
              <a:t>Karakteristike video sistema</a:t>
            </a:r>
            <a:br>
              <a:rPr lang="sr-Latn-BA" smtClean="0"/>
            </a:br>
            <a:r>
              <a:rPr lang="sr-Latn-BA" smtClean="0"/>
              <a:t>Broj linija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smtClean="0"/>
              <a:t>Kod analognog videa slika se ispisuje liniju po liniju</a:t>
            </a:r>
          </a:p>
          <a:p>
            <a:r>
              <a:rPr lang="en-US" smtClean="0"/>
              <a:t>Signal se prenosi i </a:t>
            </a:r>
            <a:r>
              <a:rPr lang="sr-Latn-RS" smtClean="0"/>
              <a:t>za vrijeme blanking intervala</a:t>
            </a:r>
          </a:p>
          <a:p>
            <a:r>
              <a:rPr lang="sr-Latn-RS" smtClean="0"/>
              <a:t>Ukupan broj linija je veći od broja linija koje se prikazuju na ekranu (</a:t>
            </a:r>
            <a:r>
              <a:rPr lang="sr-Latn-RS" smtClean="0">
                <a:solidFill>
                  <a:srgbClr val="C00000"/>
                </a:solidFill>
              </a:rPr>
              <a:t>aktivnih linija</a:t>
            </a:r>
            <a:r>
              <a:rPr lang="sr-Latn-RS" smtClean="0"/>
              <a:t>)</a:t>
            </a:r>
          </a:p>
          <a:p>
            <a:pPr lvl="1"/>
            <a:r>
              <a:rPr lang="sr-Latn-RS" smtClean="0"/>
              <a:t>Zatamnjene linije se koriste za sinhronizaciju, prenos stereo audio signala, titlova,...</a:t>
            </a:r>
            <a:endParaRPr lang="sr-Latn-BA" smtClean="0"/>
          </a:p>
          <a:p>
            <a:r>
              <a:rPr lang="sr-Latn-BA" smtClean="0"/>
              <a:t>Broj aktivnih linija (vertikalna rezolucija)  – </a:t>
            </a:r>
            <a:r>
              <a:rPr lang="sr-Latn-BA" i="1" smtClean="0"/>
              <a:t>L</a:t>
            </a:r>
            <a:r>
              <a:rPr lang="sr-Latn-BA" i="1" baseline="-25000" smtClean="0"/>
              <a:t>A</a:t>
            </a:r>
            <a:r>
              <a:rPr lang="sr-Latn-BA" i="1" smtClean="0"/>
              <a:t>  </a:t>
            </a:r>
          </a:p>
          <a:p>
            <a:pPr lvl="1"/>
            <a:r>
              <a:rPr lang="sr-Latn-BA" smtClean="0"/>
              <a:t>Efektivna rezolucija je nešto niža</a:t>
            </a:r>
          </a:p>
          <a:p>
            <a:pPr lvl="1"/>
            <a:r>
              <a:rPr lang="sr-Latn-BA" smtClean="0"/>
              <a:t>Kellov faktor je eksperimentalno određen faktor za koji se smanjuje rezolucij</a:t>
            </a:r>
            <a:r>
              <a:rPr lang="en-US" smtClean="0"/>
              <a:t>a</a:t>
            </a:r>
            <a:r>
              <a:rPr lang="sr-Latn-BA" smtClean="0"/>
              <a:t> zbog preklapanja spektra</a:t>
            </a:r>
          </a:p>
          <a:p>
            <a:pPr lvl="2"/>
            <a:r>
              <a:rPr lang="sr-Latn-BA" smtClean="0"/>
              <a:t>LCD/plazma: 0,9</a:t>
            </a:r>
          </a:p>
          <a:p>
            <a:pPr lvl="2"/>
            <a:r>
              <a:rPr lang="sr-Latn-BA" smtClean="0"/>
              <a:t>CRT: 0,7                                                                                                                                                                                                                      </a:t>
            </a:r>
            <a:endParaRPr lang="sr-Latn-BA" baseline="-25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Osvježavanje ekrana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mtClean="0"/>
              <a:t>Izmjenjivanje slika (frejmova) velikom brzinom stvara iluziju pokreta na slici</a:t>
            </a:r>
          </a:p>
          <a:p>
            <a:r>
              <a:rPr lang="sr-Latn-RS" smtClean="0"/>
              <a:t>Ekrani emituju svjetlost samo dio vemena (frame time)</a:t>
            </a:r>
          </a:p>
          <a:p>
            <a:r>
              <a:rPr lang="sr-Latn-RS" smtClean="0"/>
              <a:t>Učestanost kojom se ispisuju slike je </a:t>
            </a:r>
            <a:r>
              <a:rPr lang="sr-Latn-RS" smtClean="0">
                <a:solidFill>
                  <a:srgbClr val="FF0000"/>
                </a:solidFill>
              </a:rPr>
              <a:t>frekvencija osvježavanja </a:t>
            </a:r>
            <a:r>
              <a:rPr lang="sr-Latn-RS" smtClean="0"/>
              <a:t>(flash/refresh rate)</a:t>
            </a:r>
          </a:p>
          <a:p>
            <a:pPr lvl="1"/>
            <a:r>
              <a:rPr lang="sr-Latn-RS" smtClean="0"/>
              <a:t>Preniska frekvencija osvježavanja uzrokuje treperenje slike (flicker)</a:t>
            </a:r>
          </a:p>
          <a:p>
            <a:pPr lvl="1"/>
            <a:r>
              <a:rPr lang="sr-Latn-RS" smtClean="0"/>
              <a:t>Potrebna frekvencija zavisi od osvjetljenja ambijenta i ugla gledanja</a:t>
            </a:r>
          </a:p>
          <a:p>
            <a:pPr lvl="1"/>
            <a:r>
              <a:rPr lang="sr-Latn-RS" smtClean="0"/>
              <a:t>Uobičajene vrijednosti od 50-60 Hz naviše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D(d_1, d_2) = \sum_{(n_1, n_2) \in \mathbf{B}} \vert s(n_1, n_2, k) - s(n_1+d_1, n_2+d_2, k+1) \vert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[d_1,d_2]^T = \arg \min_{(d_1, d_2)} D(d_1,d_2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12494</TotalTime>
  <Words>2586</Words>
  <Application>Microsoft Office PowerPoint</Application>
  <PresentationFormat>On-screen Show (4:3)</PresentationFormat>
  <Paragraphs>398</Paragraphs>
  <Slides>46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Video</vt:lpstr>
      <vt:lpstr>Uvod</vt:lpstr>
      <vt:lpstr>Karakteristike video sistema</vt:lpstr>
      <vt:lpstr>Karakteristike video sistema Format slike (aspect ratio)</vt:lpstr>
      <vt:lpstr>Promjena formata slike</vt:lpstr>
      <vt:lpstr>Analogni video</vt:lpstr>
      <vt:lpstr>Blanking</vt:lpstr>
      <vt:lpstr>Karakteristike video sistema Broj linija</vt:lpstr>
      <vt:lpstr>Osvježavanje ekrana</vt:lpstr>
      <vt:lpstr>Tehnike skeniranja</vt:lpstr>
      <vt:lpstr>Skeniranje sa preplitanjem Interlacing</vt:lpstr>
      <vt:lpstr>Skeniranje sa preplitanjem</vt:lpstr>
      <vt:lpstr>Twitter efekat</vt:lpstr>
      <vt:lpstr>Artifakti u prikazu pokreta kod skeniranja sa preplitanjem</vt:lpstr>
      <vt:lpstr>Primjer NTSC TV standard</vt:lpstr>
      <vt:lpstr>NTSC TV standard Električni signal</vt:lpstr>
      <vt:lpstr>Digitalni video</vt:lpstr>
      <vt:lpstr>Prikaz pokreta</vt:lpstr>
      <vt:lpstr>Karakteristike videa Gustina odmjeravanja</vt:lpstr>
      <vt:lpstr>Primjeri standardnih dimenzija slike</vt:lpstr>
      <vt:lpstr>Notacija u skeniranju</vt:lpstr>
      <vt:lpstr>Primjeri notacije</vt:lpstr>
      <vt:lpstr>Kodovanje boje u videu</vt:lpstr>
      <vt:lpstr>YUV kolor-model</vt:lpstr>
      <vt:lpstr>YCbCr kolor-model</vt:lpstr>
      <vt:lpstr>Primjer</vt:lpstr>
      <vt:lpstr>HDTV sistemi</vt:lpstr>
      <vt:lpstr>Pododmjeravanje hromatskih komponenata (chroma subsamling)</vt:lpstr>
      <vt:lpstr>Primjer</vt:lpstr>
      <vt:lpstr>Šeme za chroma subsampling</vt:lpstr>
      <vt:lpstr>Primjer ITU-R BT.601</vt:lpstr>
      <vt:lpstr>Primjer ITU-R BT.709</vt:lpstr>
      <vt:lpstr>Tipovi video signala Komponentni video</vt:lpstr>
      <vt:lpstr>Tipovi video signala Kompozitni video</vt:lpstr>
      <vt:lpstr>Tipovi video signala S-video</vt:lpstr>
      <vt:lpstr>Digitalna televizija</vt:lpstr>
      <vt:lpstr>Poboljšanja koja donosi HDTV</vt:lpstr>
      <vt:lpstr>Udaljenost i ugao gledanja</vt:lpstr>
      <vt:lpstr>Udaljenost i ugao gledanja kod SDTV</vt:lpstr>
      <vt:lpstr>Udaljenost i ugao gledanja kod HDTV</vt:lpstr>
      <vt:lpstr>Estimacija pokreta</vt:lpstr>
      <vt:lpstr>Uparivanje blokova Block matching</vt:lpstr>
      <vt:lpstr>Uparivanje blokova (nastavak)</vt:lpstr>
      <vt:lpstr>Uparivanje blokova (nastavak)</vt:lpstr>
      <vt:lpstr>Uparivanje blokova u MATLAB-u</vt:lpstr>
      <vt:lpstr>Uparivanje blokova Primjer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</dc:title>
  <dc:creator>Vladimir Risojevic</dc:creator>
  <cp:lastModifiedBy>Vladimir Risojevic</cp:lastModifiedBy>
  <cp:revision>176</cp:revision>
  <dcterms:created xsi:type="dcterms:W3CDTF">2014-11-19T20:39:00Z</dcterms:created>
  <dcterms:modified xsi:type="dcterms:W3CDTF">2015-12-24T19:19:50Z</dcterms:modified>
</cp:coreProperties>
</file>