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2" autoAdjust="0"/>
    <p:restoredTop sz="82673" autoAdjust="0"/>
  </p:normalViewPr>
  <p:slideViewPr>
    <p:cSldViewPr>
      <p:cViewPr varScale="1">
        <p:scale>
          <a:sx n="56" d="100"/>
          <a:sy n="56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ACDBD-A660-4737-B43E-813D7441A62C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516A8-E04A-43A6-A259-CF52FF9466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Iako se može</a:t>
            </a:r>
            <a:r>
              <a:rPr lang="sr-Latn-RS" baseline="0" smtClean="0"/>
              <a:t> govoriti o određenim multimedijalnim sadržajima koji nisu u digitalnom obliku, danas je uobičajeno da se termin multimedija izjednačava sa digitalnom multimedijom.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7E4-829C-440E-9BFA-5373B58D7F0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Signal je fizički nosilac informacije.</a:t>
            </a:r>
            <a:r>
              <a:rPr lang="sr-Latn-BA" baseline="0" smtClean="0"/>
              <a:t> Dakle, može se uspostaviti određena ekvivalencija između pojmova “medij” i “signal”, pošto se oba odnose na prenos informacija.</a:t>
            </a:r>
            <a:endParaRPr lang="sr-Latn-BA" smtClean="0"/>
          </a:p>
          <a:p>
            <a:r>
              <a:rPr lang="sr-Latn-BA" smtClean="0"/>
              <a:t>O analognim</a:t>
            </a:r>
            <a:r>
              <a:rPr lang="sr-Latn-BA" baseline="0" smtClean="0"/>
              <a:t> i digitalnim signalima će biti više govora kasnije.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516A8-E04A-43A6-A259-CF52FF94661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err="1" smtClean="0"/>
              <a:t>Interaktivna</a:t>
            </a:r>
            <a:r>
              <a:rPr lang="en-GB" sz="1200" b="1" i="0" smtClean="0"/>
              <a:t> </a:t>
            </a:r>
            <a:r>
              <a:rPr lang="en-GB" sz="1200" b="1" i="0" err="1" smtClean="0"/>
              <a:t>multimedija</a:t>
            </a:r>
            <a:r>
              <a:rPr lang="en-GB" sz="1200" b="1" i="0" smtClean="0"/>
              <a:t>. </a:t>
            </a:r>
            <a:r>
              <a:rPr lang="en-GB" sz="1200" b="0" i="1" err="1" smtClean="0"/>
              <a:t>Interaktivnost</a:t>
            </a:r>
            <a:r>
              <a:rPr lang="en-GB" sz="1200" smtClean="0"/>
              <a:t> u </a:t>
            </a:r>
            <a:r>
              <a:rPr lang="en-GB" sz="1200" err="1" smtClean="0"/>
              <a:t>multimediji</a:t>
            </a:r>
            <a:r>
              <a:rPr lang="en-GB" sz="1200" smtClean="0"/>
              <a:t> </a:t>
            </a:r>
            <a:r>
              <a:rPr lang="en-GB" sz="1200" err="1" smtClean="0"/>
              <a:t>označava</a:t>
            </a:r>
            <a:r>
              <a:rPr lang="en-GB" sz="1200" smtClean="0"/>
              <a:t> </a:t>
            </a:r>
            <a:r>
              <a:rPr lang="en-GB" sz="1200" err="1" smtClean="0"/>
              <a:t>mogućnost</a:t>
            </a:r>
            <a:r>
              <a:rPr lang="en-GB" sz="1200" smtClean="0"/>
              <a:t> </a:t>
            </a:r>
            <a:r>
              <a:rPr lang="en-GB" sz="1200" err="1" smtClean="0"/>
              <a:t>prikaza</a:t>
            </a:r>
            <a:r>
              <a:rPr lang="en-GB" sz="1200" smtClean="0"/>
              <a:t> </a:t>
            </a:r>
            <a:r>
              <a:rPr lang="en-GB" sz="1200" err="1" smtClean="0"/>
              <a:t>ili</a:t>
            </a:r>
            <a:r>
              <a:rPr lang="en-GB" sz="1200" smtClean="0"/>
              <a:t> </a:t>
            </a:r>
            <a:r>
              <a:rPr lang="en-GB" sz="1200" err="1" smtClean="0"/>
              <a:t>emitovanja</a:t>
            </a:r>
            <a:r>
              <a:rPr lang="en-GB" sz="1200" smtClean="0"/>
              <a:t>  </a:t>
            </a:r>
            <a:r>
              <a:rPr lang="en-GB" sz="1200" err="1" smtClean="0"/>
              <a:t>multimedijalnog</a:t>
            </a:r>
            <a:r>
              <a:rPr lang="en-GB" sz="1200" smtClean="0"/>
              <a:t> </a:t>
            </a:r>
            <a:r>
              <a:rPr lang="en-GB" sz="1200" err="1" smtClean="0"/>
              <a:t>sadržaja</a:t>
            </a:r>
            <a:r>
              <a:rPr lang="en-GB" sz="1200" smtClean="0"/>
              <a:t> </a:t>
            </a:r>
            <a:r>
              <a:rPr lang="en-GB" sz="1200" err="1" smtClean="0"/>
              <a:t>shodno</a:t>
            </a:r>
            <a:r>
              <a:rPr lang="en-GB" sz="1200" smtClean="0"/>
              <a:t> </a:t>
            </a:r>
            <a:r>
              <a:rPr lang="en-GB" sz="1200" err="1" smtClean="0"/>
              <a:t>naredbama</a:t>
            </a:r>
            <a:r>
              <a:rPr lang="en-GB" sz="1200" smtClean="0"/>
              <a:t> </a:t>
            </a:r>
            <a:r>
              <a:rPr lang="en-GB" sz="1200" err="1" smtClean="0"/>
              <a:t>korisnika</a:t>
            </a:r>
            <a:r>
              <a:rPr lang="en-GB" sz="1200" smtClean="0"/>
              <a:t>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7E4-829C-440E-9BFA-5373B58D7F0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Procesi uključuju kreiranje, reprodukciju, obradu,</a:t>
            </a:r>
            <a:r>
              <a:rPr lang="sr-Latn-RS" baseline="0" smtClean="0"/>
              <a:t> kompresiju i dekompresiju, prenos, pretraživanje, itd.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516A8-E04A-43A6-A259-CF52FF94661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Prolazak</a:t>
            </a:r>
            <a:r>
              <a:rPr lang="sr-Latn-BA" baseline="0" smtClean="0"/>
              <a:t> kroz stranice hiperteksta je obično nelinearan. Ova činjenica utiče na način organizacije materijala.</a:t>
            </a:r>
          </a:p>
          <a:p>
            <a:r>
              <a:rPr lang="sr-Latn-BA" baseline="0" smtClean="0"/>
              <a:t>Očigledno web stranica je primjer hipertekstualnog sadržaja.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7E4-829C-440E-9BFA-5373B58D7F05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AA10-A893-4739-ADEA-F1DEE7ADFDE8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0AA10-A893-4739-ADEA-F1DEE7ADFDE8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7E882-700F-4127-948B-28BACE397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smtClean="0"/>
              <a:t>Uvod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smtClean="0"/>
              <a:t>Multimediji</a:t>
            </a:r>
          </a:p>
          <a:p>
            <a:r>
              <a:rPr lang="sr-Latn-BA" smtClean="0"/>
              <a:t>Tehnološki fakultet</a:t>
            </a:r>
          </a:p>
          <a:p>
            <a:r>
              <a:rPr lang="sr-Latn-BA" smtClean="0"/>
              <a:t>Univerzitet u Banjoj Luci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samsung.com/dk/consumer-images/product/mobilephones/2012/GT-P8510MSANEE/features/GT-P8510MSANEE-19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71612"/>
            <a:ext cx="5486400" cy="29337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Danas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/>
          <a:lstStyle/>
          <a:p>
            <a:r>
              <a:rPr lang="sr-Latn-BA" smtClean="0"/>
              <a:t>Konvergencija</a:t>
            </a:r>
          </a:p>
          <a:p>
            <a:pPr lvl="1"/>
            <a:r>
              <a:rPr lang="sr-Latn-BA" smtClean="0"/>
              <a:t>Računari</a:t>
            </a:r>
          </a:p>
          <a:p>
            <a:pPr lvl="1"/>
            <a:r>
              <a:rPr lang="sr-Latn-BA" smtClean="0"/>
              <a:t>Internet</a:t>
            </a:r>
          </a:p>
          <a:p>
            <a:pPr lvl="1"/>
            <a:r>
              <a:rPr lang="sr-Latn-BA" smtClean="0"/>
              <a:t>Televizija</a:t>
            </a:r>
          </a:p>
          <a:p>
            <a:pPr lvl="1"/>
            <a:r>
              <a:rPr lang="sr-Latn-BA" smtClean="0"/>
              <a:t>Telefonija</a:t>
            </a:r>
          </a:p>
          <a:p>
            <a:pPr lvl="1"/>
            <a:r>
              <a:rPr lang="sr-Latn-BA" smtClean="0"/>
              <a:t>Prenosni uređaji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Podjela multimedijalnog sadržaja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Prema vremenskoj zavisnosti</a:t>
            </a:r>
          </a:p>
          <a:p>
            <a:pPr lvl="1"/>
            <a:r>
              <a:rPr lang="sr-Latn-BA" smtClean="0"/>
              <a:t>Statički sadržaj – ne mijenja se tokom vremena (tekst, slika, metapodaci,...)</a:t>
            </a:r>
          </a:p>
          <a:p>
            <a:pPr lvl="1"/>
            <a:r>
              <a:rPr lang="sr-Latn-BA" smtClean="0"/>
              <a:t>Vremenski zavisan sadržaj – mijenja se tokom vremena (muzika, animacija, video,...)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Podjela multimedijalnog sadržaja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Na osnovu prirode medija (signala)</a:t>
            </a:r>
          </a:p>
          <a:p>
            <a:pPr lvl="1"/>
            <a:r>
              <a:rPr lang="sr-Latn-BA" smtClean="0"/>
              <a:t>Analogni mediji</a:t>
            </a:r>
          </a:p>
          <a:p>
            <a:pPr lvl="1"/>
            <a:r>
              <a:rPr lang="sr-Latn-BA" smtClean="0"/>
              <a:t>Digitalni mediji</a:t>
            </a:r>
          </a:p>
          <a:p>
            <a:pPr lvl="2"/>
            <a:r>
              <a:rPr lang="sr-Latn-BA" smtClean="0"/>
              <a:t>Download</a:t>
            </a:r>
          </a:p>
          <a:p>
            <a:pPr lvl="2"/>
            <a:r>
              <a:rPr lang="sr-Latn-BA" smtClean="0"/>
              <a:t>Streaming</a:t>
            </a:r>
          </a:p>
          <a:p>
            <a:r>
              <a:rPr lang="sr-Latn-BA" smtClean="0"/>
              <a:t>U ovom predmetu bavićemo se isključivo digitalnom reprezentacijom multimedijalnog sadržaja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Podjela multimedijalnog sadržaja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Na osnovu strukture</a:t>
            </a:r>
          </a:p>
          <a:p>
            <a:pPr lvl="1"/>
            <a:r>
              <a:rPr lang="sr-Latn-BA" smtClean="0"/>
              <a:t>Linearne strukture</a:t>
            </a:r>
          </a:p>
          <a:p>
            <a:pPr lvl="1"/>
            <a:r>
              <a:rPr lang="sr-Latn-BA" smtClean="0"/>
              <a:t>Nelinearne strukture</a:t>
            </a:r>
          </a:p>
          <a:p>
            <a:pPr lvl="2"/>
            <a:r>
              <a:rPr lang="sr-Latn-BA" smtClean="0"/>
              <a:t>Interaktivnost</a:t>
            </a:r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t="12497" b="4863"/>
          <a:stretch>
            <a:fillRect/>
          </a:stretch>
        </p:blipFill>
        <p:spPr bwMode="auto">
          <a:xfrm>
            <a:off x="4495800" y="1295400"/>
            <a:ext cx="4213225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11494" b="5508"/>
          <a:stretch>
            <a:fillRect/>
          </a:stretch>
        </p:blipFill>
        <p:spPr bwMode="auto">
          <a:xfrm>
            <a:off x="357158" y="3857628"/>
            <a:ext cx="424973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t="39568" b="5562"/>
          <a:stretch>
            <a:fillRect/>
          </a:stretch>
        </p:blipFill>
        <p:spPr bwMode="auto">
          <a:xfrm>
            <a:off x="4495800" y="4307684"/>
            <a:ext cx="4243388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Multimedijalna aplikacija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b="1" smtClean="0"/>
              <a:t>Multimedijalna aplikacija </a:t>
            </a:r>
            <a:r>
              <a:rPr lang="sr-Latn-BA" smtClean="0"/>
              <a:t>je aplikacija koja koristi kolekciju različitih izvora medija, npr. tekst, grafika, slike, zvuk, animacije, video,...</a:t>
            </a:r>
          </a:p>
          <a:p>
            <a:pPr>
              <a:defRPr/>
            </a:pPr>
            <a:r>
              <a:rPr lang="pl-PL" smtClean="0"/>
              <a:t>Multimedijalna aplikacija osim multimedijalnog sadržaja obuhvata i </a:t>
            </a:r>
            <a:r>
              <a:rPr lang="pl-PL" i="1" smtClean="0"/>
              <a:t>procese</a:t>
            </a:r>
            <a:r>
              <a:rPr lang="pl-PL" smtClean="0"/>
              <a:t> koji se nad njim odvijaju. </a:t>
            </a:r>
            <a:endParaRPr lang="en-GB" smtClean="0"/>
          </a:p>
          <a:p>
            <a:pPr>
              <a:defRPr/>
            </a:pPr>
            <a:endParaRPr lang="en-GB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Primjeri multimedijalnih aplikacija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Char char="•"/>
            </a:pPr>
            <a:r>
              <a:rPr lang="en-GB" sz="2000" smtClean="0"/>
              <a:t>World Wide Web 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err="1" smtClean="0"/>
              <a:t>Hipermedija</a:t>
            </a:r>
            <a:r>
              <a:rPr lang="en-GB" sz="2000" smtClean="0"/>
              <a:t> 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smtClean="0"/>
              <a:t>Video </a:t>
            </a:r>
            <a:r>
              <a:rPr lang="en-GB" sz="2000" err="1" smtClean="0"/>
              <a:t>konferencije</a:t>
            </a:r>
            <a:r>
              <a:rPr lang="en-GB" sz="2000" smtClean="0"/>
              <a:t> 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smtClean="0"/>
              <a:t>Video-on-demand 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err="1" smtClean="0"/>
              <a:t>Interaktivna</a:t>
            </a:r>
            <a:r>
              <a:rPr lang="en-GB" sz="2000" smtClean="0"/>
              <a:t> </a:t>
            </a:r>
            <a:r>
              <a:rPr lang="en-GB" sz="2000" err="1" smtClean="0"/>
              <a:t>televizija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err="1" smtClean="0"/>
              <a:t>Kupovina</a:t>
            </a:r>
            <a:r>
              <a:rPr lang="en-GB" sz="2000" smtClean="0"/>
              <a:t> “</a:t>
            </a:r>
            <a:r>
              <a:rPr lang="en-GB" sz="2000" err="1" smtClean="0"/>
              <a:t>iz</a:t>
            </a:r>
            <a:r>
              <a:rPr lang="en-GB" sz="2000" smtClean="0"/>
              <a:t> </a:t>
            </a:r>
            <a:r>
              <a:rPr lang="sr-Latn-RS" sz="2000" smtClean="0"/>
              <a:t>fotelje</a:t>
            </a:r>
            <a:r>
              <a:rPr lang="en-GB" sz="2000" smtClean="0"/>
              <a:t>” 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err="1" smtClean="0"/>
              <a:t>Igre</a:t>
            </a:r>
            <a:r>
              <a:rPr lang="en-GB" sz="2000" smtClean="0"/>
              <a:t> 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err="1" smtClean="0"/>
              <a:t>Obrada</a:t>
            </a:r>
            <a:r>
              <a:rPr lang="en-GB" sz="2000" smtClean="0"/>
              <a:t> </a:t>
            </a:r>
            <a:r>
              <a:rPr lang="en-GB" sz="2000" err="1" smtClean="0"/>
              <a:t>videa</a:t>
            </a:r>
            <a:r>
              <a:rPr lang="en-GB" sz="2000" smtClean="0"/>
              <a:t> </a:t>
            </a:r>
            <a:r>
              <a:rPr lang="en-GB" sz="2000" err="1" smtClean="0"/>
              <a:t>i</a:t>
            </a:r>
            <a:r>
              <a:rPr lang="en-GB" sz="2000" smtClean="0"/>
              <a:t> </a:t>
            </a:r>
            <a:r>
              <a:rPr lang="en-GB" sz="2000" err="1" smtClean="0"/>
              <a:t>produkcioni</a:t>
            </a:r>
            <a:r>
              <a:rPr lang="en-GB" sz="2000" smtClean="0"/>
              <a:t> </a:t>
            </a:r>
            <a:r>
              <a:rPr lang="en-GB" sz="2000" err="1" smtClean="0"/>
              <a:t>sistemi</a:t>
            </a:r>
            <a:r>
              <a:rPr lang="en-GB" sz="2000" smtClean="0"/>
              <a:t> 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err="1" smtClean="0"/>
              <a:t>Multimedijalne</a:t>
            </a:r>
            <a:r>
              <a:rPr lang="en-GB" sz="2000" smtClean="0"/>
              <a:t> </a:t>
            </a:r>
            <a:r>
              <a:rPr lang="en-GB" sz="2000" err="1" smtClean="0"/>
              <a:t>baze</a:t>
            </a:r>
            <a:r>
              <a:rPr lang="en-GB" sz="2000" smtClean="0"/>
              <a:t> </a:t>
            </a:r>
            <a:r>
              <a:rPr lang="en-GB" sz="2000" err="1" smtClean="0"/>
              <a:t>podataka</a:t>
            </a:r>
            <a:r>
              <a:rPr lang="en-GB" sz="2000" smtClean="0"/>
              <a:t> 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err="1" smtClean="0"/>
              <a:t>Multimedijalni</a:t>
            </a:r>
            <a:r>
              <a:rPr lang="en-GB" sz="2000" smtClean="0"/>
              <a:t> </a:t>
            </a:r>
            <a:r>
              <a:rPr lang="en-GB" sz="2000" err="1" smtClean="0"/>
              <a:t>terminali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err="1" smtClean="0"/>
              <a:t>Prezentacije</a:t>
            </a:r>
            <a:r>
              <a:rPr lang="en-GB" sz="2000" smtClean="0"/>
              <a:t> u </a:t>
            </a:r>
            <a:r>
              <a:rPr lang="en-GB" sz="2000" err="1" smtClean="0"/>
              <a:t>Powerpointu</a:t>
            </a:r>
            <a:r>
              <a:rPr lang="en-GB" sz="2000" smtClean="0"/>
              <a:t>, </a:t>
            </a:r>
            <a:r>
              <a:rPr lang="en-GB" sz="2000" err="1" smtClean="0"/>
              <a:t>videokonferencije</a:t>
            </a:r>
            <a:endParaRPr lang="en-US" sz="2000" smtClean="0"/>
          </a:p>
          <a:p>
            <a:pPr lvl="1">
              <a:buFont typeface="Arial" charset="0"/>
              <a:buChar char="•"/>
            </a:pPr>
            <a:r>
              <a:rPr lang="en-GB" sz="2000" err="1" smtClean="0"/>
              <a:t>Virtualna</a:t>
            </a:r>
            <a:r>
              <a:rPr lang="en-GB" sz="2000" smtClean="0"/>
              <a:t> </a:t>
            </a:r>
            <a:r>
              <a:rPr lang="en-GB" sz="2000" err="1" smtClean="0"/>
              <a:t>realnost</a:t>
            </a:r>
            <a:r>
              <a:rPr lang="en-GB" sz="2000" smtClean="0"/>
              <a:t>, </a:t>
            </a:r>
            <a:r>
              <a:rPr lang="en-GB" sz="2000" err="1" smtClean="0"/>
              <a:t>haptic</a:t>
            </a:r>
            <a:r>
              <a:rPr lang="en-GB" sz="2000" smtClean="0"/>
              <a:t> </a:t>
            </a:r>
            <a:r>
              <a:rPr lang="en-GB" sz="2000" err="1" smtClean="0"/>
              <a:t>tehnologije</a:t>
            </a:r>
            <a:endParaRPr lang="en-US"/>
          </a:p>
        </p:txBody>
      </p:sp>
      <p:pic>
        <p:nvPicPr>
          <p:cNvPr id="4" name="Picture 5" descr="Virtual reality uses multimedia content. Applications and delivery platforms of multimedia are virtually limitles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341828"/>
            <a:ext cx="13017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 presentation using Powerpoint. Corporate presentations may combine all forms of m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360628"/>
            <a:ext cx="17113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VVO Multimedia-Terminal in Dresden WTC (Germany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055828"/>
            <a:ext cx="1273175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 multimedijalne aplikacije</a:t>
            </a:r>
            <a:br>
              <a:rPr lang="sr-Latn-BA" smtClean="0"/>
            </a:br>
            <a:r>
              <a:rPr lang="sr-Latn-BA" smtClean="0"/>
              <a:t>Hipertekst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/>
          <a:lstStyle/>
          <a:p>
            <a:r>
              <a:rPr lang="sr-Latn-BA" smtClean="0"/>
              <a:t>Hipertekst je tekst koji sadrži linkove ka drugim tekstovima</a:t>
            </a:r>
          </a:p>
          <a:p>
            <a:r>
              <a:rPr lang="sr-Latn-BA" smtClean="0"/>
              <a:t>Termin je skovao Ted Nelson oko 1965. godine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5852" y="3607595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/>
              <a:t>Normalan tekst</a:t>
            </a:r>
            <a:endParaRPr lang="en-GB"/>
          </a:p>
        </p:txBody>
      </p:sp>
      <p:pic>
        <p:nvPicPr>
          <p:cNvPr id="1027" name="Picture 3" descr="C:\Users\RAC1\AppData\Local\Microsoft\Windows\Temporary Internet Files\Content.IE5\YE3QLID0\TextVSHypertex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500438"/>
            <a:ext cx="3419475" cy="30670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285852" y="5202808"/>
            <a:ext cx="115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mtClean="0"/>
              <a:t>Hipertekst</a:t>
            </a:r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286512" y="3607595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mtClean="0"/>
              <a:t>Linearan</a:t>
            </a:r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286512" y="5202808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mtClean="0"/>
              <a:t>Nelinearan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 multimedijalne aplikacije</a:t>
            </a:r>
            <a:br>
              <a:rPr lang="sr-Latn-BA" smtClean="0"/>
            </a:br>
            <a:r>
              <a:rPr lang="sr-Latn-BA" smtClean="0"/>
              <a:t>Hipermedija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7610" cy="4525963"/>
          </a:xfrm>
        </p:spPr>
        <p:txBody>
          <a:bodyPr>
            <a:normAutofit fontScale="92500" lnSpcReduction="10000"/>
          </a:bodyPr>
          <a:lstStyle/>
          <a:p>
            <a:r>
              <a:rPr lang="sr-Latn-BA" smtClean="0"/>
              <a:t>Hipermedija sadrži i druge tipove medija te veze između njih. </a:t>
            </a:r>
          </a:p>
          <a:p>
            <a:r>
              <a:rPr lang="sr-Latn-BA" smtClean="0"/>
              <a:t>Često sadrži i vremenski zavisne medije – zvuk i video</a:t>
            </a:r>
          </a:p>
          <a:p>
            <a:r>
              <a:rPr lang="sr-Latn-BA" smtClean="0"/>
              <a:t>Primjeri:</a:t>
            </a:r>
          </a:p>
          <a:p>
            <a:pPr lvl="1"/>
            <a:r>
              <a:rPr lang="sr-Latn-BA" smtClean="0"/>
              <a:t>HTML 5 aplikacije</a:t>
            </a:r>
          </a:p>
          <a:p>
            <a:pPr lvl="1"/>
            <a:r>
              <a:rPr lang="sr-Latn-BA" smtClean="0"/>
              <a:t>Flash</a:t>
            </a:r>
          </a:p>
          <a:p>
            <a:pPr lvl="1"/>
            <a:r>
              <a:rPr lang="sr-Latn-BA" smtClean="0"/>
              <a:t>Powerpoint</a:t>
            </a:r>
          </a:p>
          <a:p>
            <a:pPr lvl="1"/>
            <a:r>
              <a:rPr lang="sr-Latn-BA" smtClean="0"/>
              <a:t>itd.</a:t>
            </a:r>
            <a:endParaRPr lang="en-US"/>
          </a:p>
        </p:txBody>
      </p:sp>
      <p:pic>
        <p:nvPicPr>
          <p:cNvPr id="9" name="Content Placeholder 8" descr="hypermedia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500306"/>
            <a:ext cx="4471990" cy="2921283"/>
          </a:xfrm>
        </p:spPr>
      </p:pic>
      <p:sp>
        <p:nvSpPr>
          <p:cNvPr id="10" name="TextBox 9"/>
          <p:cNvSpPr txBox="1"/>
          <p:nvPr/>
        </p:nvSpPr>
        <p:spPr>
          <a:xfrm>
            <a:off x="4286248" y="5500702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smtClean="0"/>
              <a:t>Slika: David Marshall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Multimedijalni sistem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b="1" smtClean="0"/>
              <a:t>Multimedijalni sistem </a:t>
            </a:r>
            <a:r>
              <a:rPr lang="sr-Latn-BA" smtClean="0"/>
              <a:t>je sistem koji integriše multimedijalne podatke i aplikacije</a:t>
            </a:r>
          </a:p>
          <a:p>
            <a:endParaRPr lang="sr-Latn-BA" b="1" smtClean="0"/>
          </a:p>
          <a:p>
            <a:r>
              <a:rPr lang="en-GB" smtClean="0"/>
              <a:t>Multimedijalni sistem može da </a:t>
            </a:r>
            <a:r>
              <a:rPr lang="bs-Latn-BA" smtClean="0"/>
              <a:t>generiše, </a:t>
            </a:r>
            <a:r>
              <a:rPr lang="en-GB" smtClean="0"/>
              <a:t>procesira</a:t>
            </a:r>
            <a:r>
              <a:rPr lang="sr-Latn-BA" smtClean="0"/>
              <a:t>,</a:t>
            </a:r>
            <a:r>
              <a:rPr lang="en-GB" smtClean="0"/>
              <a:t> </a:t>
            </a:r>
            <a:r>
              <a:rPr lang="bs-Latn-BA" smtClean="0"/>
              <a:t>memoriše, razmjenjuje, manipuliše i prikazuje multimedijalne informacije</a:t>
            </a:r>
            <a:r>
              <a:rPr lang="en-GB" smtClean="0"/>
              <a:t> i </a:t>
            </a:r>
            <a:r>
              <a:rPr lang="bs-Latn-BA" smtClean="0"/>
              <a:t>uopšte </a:t>
            </a:r>
            <a:r>
              <a:rPr lang="en-GB" smtClean="0"/>
              <a:t>upravlja multimedijalnim aplikacijama</a:t>
            </a:r>
            <a:endParaRPr lang="en-US" smtClean="0"/>
          </a:p>
          <a:p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Karakteristike multimedijalnih sistema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Multimedijalni sistem mora biti </a:t>
            </a:r>
            <a:r>
              <a:rPr lang="en-US" i="1" smtClean="0"/>
              <a:t>kompjuterski kontrolisan</a:t>
            </a:r>
            <a:endParaRPr lang="en-US" smtClean="0"/>
          </a:p>
          <a:p>
            <a:r>
              <a:rPr lang="it-IT" smtClean="0"/>
              <a:t>Multimedijalni </a:t>
            </a:r>
            <a:r>
              <a:rPr lang="en-US" smtClean="0"/>
              <a:t>sistem </a:t>
            </a:r>
            <a:r>
              <a:rPr lang="it-IT" smtClean="0"/>
              <a:t>mora biti </a:t>
            </a:r>
            <a:r>
              <a:rPr lang="it-IT" i="1" smtClean="0"/>
              <a:t>integrisan</a:t>
            </a:r>
            <a:endParaRPr lang="en-US" smtClean="0"/>
          </a:p>
          <a:p>
            <a:r>
              <a:rPr lang="pl-PL" smtClean="0"/>
              <a:t>Informacije koje obrađuje moraju biti </a:t>
            </a:r>
            <a:r>
              <a:rPr lang="pl-PL" i="1" smtClean="0"/>
              <a:t>digitalne</a:t>
            </a:r>
            <a:r>
              <a:rPr lang="pl-PL" smtClean="0"/>
              <a:t> </a:t>
            </a:r>
            <a:endParaRPr lang="en-US" smtClean="0"/>
          </a:p>
          <a:p>
            <a:r>
              <a:rPr lang="pl-PL" smtClean="0"/>
              <a:t>Interfejs prema krajnjem prezentacionom mediju je uobičajeno </a:t>
            </a:r>
            <a:r>
              <a:rPr lang="pl-PL" i="1" smtClean="0"/>
              <a:t>interaktivan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Acknowledgment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Based on material from </a:t>
            </a:r>
            <a:r>
              <a:rPr lang="sr-Latn-BA" i="1" smtClean="0"/>
              <a:t>Digital Multimedia 3rd edition</a:t>
            </a:r>
            <a:r>
              <a:rPr lang="sr-Latn-BA" smtClean="0"/>
              <a:t> published by John Wiley &amp; Sons, 2009 © 2009 Nigel Chapman and Jenny Chapman</a:t>
            </a:r>
          </a:p>
          <a:p>
            <a:r>
              <a:rPr lang="sr-Latn-BA" smtClean="0"/>
              <a:t>Some of these lecture slides © 2009 Nigel Chapman and Jenny Chapman</a:t>
            </a:r>
          </a:p>
          <a:p>
            <a:r>
              <a:rPr lang="sr-Latn-BA" smtClean="0"/>
              <a:t>Some figures © MacAvon Media Productions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Komponente</a:t>
            </a:r>
            <a:r>
              <a:rPr lang="sr-Latn-RS" smtClean="0"/>
              <a:t> multimedijalnog sistema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smtClean="0">
                <a:solidFill>
                  <a:srgbClr val="0070C0"/>
                </a:solidFill>
              </a:rPr>
              <a:t>Uređaji za akviziciju </a:t>
            </a:r>
            <a:r>
              <a:rPr lang="sr-Latn-RS" smtClean="0"/>
              <a:t>– video kamera, mikrofon, tastatura, miš, ekran osjetljiv na dodir, 3D senzori, uređaji virtuelne stvarnosti, hardver za digitalizaciju</a:t>
            </a:r>
          </a:p>
          <a:p>
            <a:r>
              <a:rPr lang="sr-Latn-RS" smtClean="0">
                <a:solidFill>
                  <a:srgbClr val="0070C0"/>
                </a:solidFill>
              </a:rPr>
              <a:t>Uređaji za čuvanje podataka </a:t>
            </a:r>
            <a:r>
              <a:rPr lang="sr-Latn-RS" smtClean="0"/>
              <a:t>– diskovi, flash memorija, CD, DVD, Blu-Ray, itd.</a:t>
            </a:r>
          </a:p>
          <a:p>
            <a:r>
              <a:rPr lang="sr-Latn-RS" smtClean="0">
                <a:solidFill>
                  <a:srgbClr val="0070C0"/>
                </a:solidFill>
              </a:rPr>
              <a:t>Komunikacione mreže </a:t>
            </a:r>
            <a:r>
              <a:rPr lang="sr-Latn-RS" smtClean="0"/>
              <a:t>– lokalne mreže, intranet, Internet, bežične mreže, specijalne brze mreže</a:t>
            </a:r>
          </a:p>
          <a:p>
            <a:r>
              <a:rPr lang="sr-Latn-RS" smtClean="0">
                <a:solidFill>
                  <a:srgbClr val="0070C0"/>
                </a:solidFill>
              </a:rPr>
              <a:t>Računarski sistemi </a:t>
            </a:r>
            <a:r>
              <a:rPr lang="sr-Latn-RS" smtClean="0"/>
              <a:t>– računari (desktop, laptop, tablet), smartphone, radne stanice, MPEG/video/DSP hardver</a:t>
            </a:r>
          </a:p>
          <a:p>
            <a:r>
              <a:rPr lang="sr-Latn-RS" smtClean="0">
                <a:solidFill>
                  <a:srgbClr val="0070C0"/>
                </a:solidFill>
              </a:rPr>
              <a:t>Uređaji za reprodukciju </a:t>
            </a:r>
            <a:r>
              <a:rPr lang="sr-Latn-RS" smtClean="0"/>
              <a:t>– monitori, HDTV, štampači, zvučnici, itd.</a:t>
            </a:r>
            <a:endParaRPr lang="en-US" smtClean="0"/>
          </a:p>
          <a:p>
            <a:r>
              <a:rPr lang="en-US" smtClean="0">
                <a:solidFill>
                  <a:srgbClr val="0070C0"/>
                </a:solidFill>
              </a:rPr>
              <a:t>Softver</a:t>
            </a:r>
            <a:r>
              <a:rPr lang="en-US" smtClean="0"/>
              <a:t> – omogu</a:t>
            </a:r>
            <a:r>
              <a:rPr lang="sr-Latn-RS" smtClean="0"/>
              <a:t>ćava kreiranje, upravljanje, organizovanje, pretraživanje, klasifikaciju multimedijalnih podataka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Multimedijalni sistem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843532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Načini prenosa informacija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Informacije se mogu prenositi pomoću: teksta, zvuka, grafike, slike, animacije, videa, štampanih materijala, prezentacija, web stranica, interaktivnih aplikacija, društvenih mreža,...</a:t>
            </a:r>
          </a:p>
          <a:p>
            <a:r>
              <a:rPr lang="sr-Latn-RS" smtClean="0"/>
              <a:t>Svi ovi načini se mogu posmatrati kao različiti tipovi </a:t>
            </a:r>
            <a:r>
              <a:rPr lang="sr-Latn-RS" b="1" smtClean="0"/>
              <a:t>medija</a:t>
            </a:r>
            <a:r>
              <a:rPr lang="sr-Latn-RS" smtClean="0"/>
              <a:t> – (pre)nosilaca informacije</a:t>
            </a:r>
            <a:endParaRPr lang="en-GB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Načini prenosa informacija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67" y="1414450"/>
            <a:ext cx="7258067" cy="54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Načini prenosa informacija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67" y="1185850"/>
            <a:ext cx="7562867" cy="56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Definicija multimedije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44"/>
            <a:ext cx="8229600" cy="3543312"/>
          </a:xfrm>
        </p:spPr>
        <p:txBody>
          <a:bodyPr/>
          <a:lstStyle/>
          <a:p>
            <a:r>
              <a:rPr lang="pl-PL" b="1" smtClean="0"/>
              <a:t>Multimedija</a:t>
            </a:r>
            <a:r>
              <a:rPr lang="pl-PL" smtClean="0"/>
              <a:t> je oblast koja se bavi kompjuterski kontrolisanom integracijom teksta, grafike, crteža, slika i videa, animacija, zvuka i bilo kojih drugih medija</a:t>
            </a:r>
            <a:r>
              <a:rPr lang="en-US" smtClean="0"/>
              <a:t>,</a:t>
            </a:r>
            <a:r>
              <a:rPr lang="pl-PL" smtClean="0"/>
              <a:t> </a:t>
            </a:r>
            <a:r>
              <a:rPr lang="en-US" smtClean="0"/>
              <a:t>pri </a:t>
            </a:r>
            <a:r>
              <a:rPr lang="sr-Latn-RS" smtClean="0"/>
              <a:t>čemu</a:t>
            </a:r>
            <a:r>
              <a:rPr lang="pl-PL" smtClean="0"/>
              <a:t> se bilo koji tip informacija može predstaviti, zapamtiti, prenijeti i obraditi u </a:t>
            </a:r>
            <a:r>
              <a:rPr lang="pl-PL" i="1" smtClean="0"/>
              <a:t>digitalnom</a:t>
            </a:r>
            <a:r>
              <a:rPr lang="pl-PL" smtClean="0"/>
              <a:t> obliku.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T</a:t>
            </a:r>
            <a:r>
              <a:rPr lang="en-GB" smtClean="0"/>
              <a:t>e</a:t>
            </a:r>
            <a:r>
              <a:rPr lang="sr-Latn-RS" smtClean="0"/>
              <a:t>rminologija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Budući da je riječ „media” sama po sebi množina od „medium”, riječ „multimedia” se isključivo koristi da označi višestruke forme medija.</a:t>
            </a:r>
            <a:r>
              <a:rPr lang="en-GB" smtClean="0"/>
              <a:t> Stoga se </a:t>
            </a:r>
            <a:r>
              <a:rPr lang="pl-PL" smtClean="0"/>
              <a:t>riječ </a:t>
            </a:r>
            <a:r>
              <a:rPr lang="pl-PL" b="1" smtClean="0"/>
              <a:t>multimedija</a:t>
            </a:r>
            <a:r>
              <a:rPr lang="pl-PL" smtClean="0"/>
              <a:t> koristi i da označi </a:t>
            </a:r>
            <a:r>
              <a:rPr lang="pl-PL" b="1" smtClean="0"/>
              <a:t>multimedijalni sadržaj</a:t>
            </a:r>
            <a:r>
              <a:rPr lang="pl-PL" smtClean="0"/>
              <a:t>, koji predstavlja konvergenciju teksta, slika, videa, animacija, zvuka, itd. (</a:t>
            </a:r>
            <a:r>
              <a:rPr lang="pl-PL" i="1" smtClean="0"/>
              <a:t>elemenata multimedije</a:t>
            </a:r>
            <a:r>
              <a:rPr lang="pl-PL" smtClean="0"/>
              <a:t>) u jedinstvenu formu.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51"/>
          <p:cNvSpPr>
            <a:spLocks noChangeArrowheads="1"/>
          </p:cNvSpPr>
          <p:nvPr/>
        </p:nvSpPr>
        <p:spPr bwMode="auto">
          <a:xfrm>
            <a:off x="3186113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9" name="Rectangle 1053"/>
          <p:cNvSpPr>
            <a:spLocks noChangeArrowheads="1"/>
          </p:cNvSpPr>
          <p:nvPr/>
        </p:nvSpPr>
        <p:spPr bwMode="auto">
          <a:xfrm>
            <a:off x="3186113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0" name="Rectangle 1055"/>
          <p:cNvSpPr>
            <a:spLocks noChangeArrowheads="1"/>
          </p:cNvSpPr>
          <p:nvPr/>
        </p:nvSpPr>
        <p:spPr bwMode="auto">
          <a:xfrm>
            <a:off x="3643313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r-Latn-RS" smtClean="0"/>
              <a:t>Elementi multimedije</a:t>
            </a:r>
            <a:endParaRPr lang="en-GB"/>
          </a:p>
        </p:txBody>
      </p:sp>
      <p:pic>
        <p:nvPicPr>
          <p:cNvPr id="2" name="Picture 3" descr="Image:Crystal_Clear_action_playli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792" y="16430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Image:Crystal_Clear_app_kabood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80" y="16430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00px-Crystal_128_cam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29" y="1776400"/>
            <a:ext cx="9540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age:Crystal_Clear_app_ak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792" y="4071942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mage:Crystal_Clear_app_camer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80" y="385762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100px-Crystal_Clear_device_mou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3929" y="4214818"/>
            <a:ext cx="9540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357422" y="307181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err="1" smtClean="0"/>
              <a:t>tekst</a:t>
            </a:r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4214810" y="307181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z</a:t>
            </a:r>
            <a:r>
              <a:rPr lang="sr-Latn-BA" sz="2800" smtClean="0"/>
              <a:t>vuk</a:t>
            </a:r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5857884" y="307181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smtClean="0"/>
              <a:t>slika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2000232" y="535782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smtClean="0"/>
              <a:t>animacija</a:t>
            </a:r>
            <a:endParaRPr lang="en-US" sz="2800"/>
          </a:p>
        </p:txBody>
      </p:sp>
      <p:sp>
        <p:nvSpPr>
          <p:cNvPr id="20" name="TextBox 19"/>
          <p:cNvSpPr txBox="1"/>
          <p:nvPr/>
        </p:nvSpPr>
        <p:spPr>
          <a:xfrm>
            <a:off x="3857620" y="535782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smtClean="0"/>
              <a:t>video</a:t>
            </a:r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5500694" y="535782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smtClean="0"/>
              <a:t>interakcija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Istorija multimedije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smtClean="0"/>
              <a:t>Rihard Vagner: 1849 godine uveo koncept </a:t>
            </a:r>
            <a:r>
              <a:rPr lang="pl-PL" b="1" i="1" smtClean="0"/>
              <a:t>Gesamtkunstwerk</a:t>
            </a:r>
            <a:r>
              <a:rPr lang="pl-PL" smtClean="0"/>
              <a:t> (objedinjen</a:t>
            </a:r>
            <a:r>
              <a:rPr lang="en-GB" err="1" smtClean="0"/>
              <a:t>i</a:t>
            </a:r>
            <a:r>
              <a:rPr lang="pl-PL" smtClean="0"/>
              <a:t> umjetnički rad) tada jednostavno nazvan </a:t>
            </a:r>
            <a:r>
              <a:rPr lang="pl-PL" i="1" smtClean="0"/>
              <a:t>„Umjetnost budućnosti”</a:t>
            </a:r>
            <a:endParaRPr lang="pl-PL" smtClean="0"/>
          </a:p>
          <a:p>
            <a:r>
              <a:rPr lang="pl-PL" smtClean="0"/>
              <a:t>Časopisi su vjerovatno prvi masovni komunikacioni medij koji je koristio multimediju – tekst, grafiku i slike</a:t>
            </a:r>
          </a:p>
          <a:p>
            <a:pPr lvl="1"/>
            <a:r>
              <a:rPr lang="pl-PL" smtClean="0"/>
              <a:t>Danas multimedija obično uključuje vremenski zavisan medij i/ili interaktivnost</a:t>
            </a:r>
          </a:p>
          <a:p>
            <a:r>
              <a:rPr lang="en-GB" err="1" smtClean="0"/>
              <a:t>Prvi</a:t>
            </a:r>
            <a:r>
              <a:rPr lang="en-GB" smtClean="0"/>
              <a:t> </a:t>
            </a:r>
            <a:r>
              <a:rPr lang="en-GB" err="1" smtClean="0"/>
              <a:t>prenos</a:t>
            </a:r>
            <a:r>
              <a:rPr lang="en-GB" smtClean="0"/>
              <a:t> </a:t>
            </a:r>
            <a:r>
              <a:rPr lang="en-GB" err="1" smtClean="0"/>
              <a:t>slike</a:t>
            </a:r>
            <a:r>
              <a:rPr lang="en-GB" smtClean="0"/>
              <a:t> (</a:t>
            </a:r>
            <a:r>
              <a:rPr lang="en-GB" b="1" err="1" smtClean="0"/>
              <a:t>Bartlane</a:t>
            </a:r>
            <a:r>
              <a:rPr lang="en-GB" b="1" smtClean="0"/>
              <a:t> cable picture transmission system</a:t>
            </a:r>
            <a:r>
              <a:rPr lang="en-GB" smtClean="0"/>
              <a:t>) </a:t>
            </a:r>
            <a:r>
              <a:rPr lang="en-GB" err="1" smtClean="0"/>
              <a:t>između</a:t>
            </a:r>
            <a:r>
              <a:rPr lang="en-GB" smtClean="0"/>
              <a:t> </a:t>
            </a:r>
            <a:r>
              <a:rPr lang="en-GB" err="1" smtClean="0"/>
              <a:t>Londona</a:t>
            </a:r>
            <a:r>
              <a:rPr lang="en-GB" smtClean="0"/>
              <a:t> </a:t>
            </a:r>
            <a:r>
              <a:rPr lang="en-GB" err="1" smtClean="0"/>
              <a:t>i</a:t>
            </a:r>
            <a:r>
              <a:rPr lang="en-GB" smtClean="0"/>
              <a:t> New </a:t>
            </a:r>
            <a:r>
              <a:rPr lang="en-GB" err="1" smtClean="0"/>
              <a:t>Yorka</a:t>
            </a:r>
            <a:r>
              <a:rPr lang="en-GB" smtClean="0"/>
              <a:t> 1921. </a:t>
            </a:r>
            <a:r>
              <a:rPr lang="en-GB" err="1" smtClean="0"/>
              <a:t>godine</a:t>
            </a:r>
            <a:r>
              <a:rPr lang="sr-Latn-CS" smtClean="0"/>
              <a:t>: pet nivoa svjetline, kasnije 15 nivoa svjetline</a:t>
            </a:r>
          </a:p>
          <a:p>
            <a:r>
              <a:rPr lang="sr-Latn-CS" smtClean="0"/>
              <a:t>Televizija je medij 20. vijeka koji je značajno promijenio svijet masovnih komunikacija</a:t>
            </a:r>
          </a:p>
          <a:p>
            <a:r>
              <a:rPr lang="sr-Latn-CS" smtClean="0"/>
              <a:t>Multimedija na kraju 20. i početku 21. vijeka je neodvojiva od računara</a:t>
            </a:r>
          </a:p>
          <a:p>
            <a:r>
              <a:rPr lang="sr-Latn-BA" smtClean="0"/>
              <a:t>Internet mijenja način komuniciranja i pristupa informacijama</a:t>
            </a:r>
            <a:endParaRPr lang="en-US" smtClean="0"/>
          </a:p>
          <a:p>
            <a:r>
              <a:rPr lang="en-US" smtClean="0"/>
              <a:t>Dru</a:t>
            </a:r>
            <a:r>
              <a:rPr lang="sr-Latn-RS" smtClean="0"/>
              <a:t>štvene mreže od samog početka uključuju multimedijalne informacije kao sastavni dio iskustva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881</Words>
  <Application>Microsoft Office PowerPoint</Application>
  <PresentationFormat>On-screen Show (4:3)</PresentationFormat>
  <Paragraphs>117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Uvod</vt:lpstr>
      <vt:lpstr>Acknowledgment</vt:lpstr>
      <vt:lpstr>Načini prenosa informacija</vt:lpstr>
      <vt:lpstr>Načini prenosa informacija</vt:lpstr>
      <vt:lpstr>Načini prenosa informacija</vt:lpstr>
      <vt:lpstr>Definicija multimedije</vt:lpstr>
      <vt:lpstr>Terminologija</vt:lpstr>
      <vt:lpstr>Elementi multimedije</vt:lpstr>
      <vt:lpstr>Istorija multimedije</vt:lpstr>
      <vt:lpstr>Danas</vt:lpstr>
      <vt:lpstr>Podjela multimedijalnog sadržaja</vt:lpstr>
      <vt:lpstr>Podjela multimedijalnog sadržaja</vt:lpstr>
      <vt:lpstr>Podjela multimedijalnog sadržaja</vt:lpstr>
      <vt:lpstr>Multimedijalna aplikacija</vt:lpstr>
      <vt:lpstr>Primjeri multimedijalnih aplikacija</vt:lpstr>
      <vt:lpstr>Primjer multimedijalne aplikacije Hipertekst</vt:lpstr>
      <vt:lpstr>Primjer multimedijalne aplikacije Hipermedija</vt:lpstr>
      <vt:lpstr>Multimedijalni sistem</vt:lpstr>
      <vt:lpstr>Karakteristike multimedijalnih sistema</vt:lpstr>
      <vt:lpstr>Komponente multimedijalnog sistema</vt:lpstr>
      <vt:lpstr>Multimedijalni sistem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</dc:title>
  <dc:creator>Vladimir Risojevic</dc:creator>
  <cp:lastModifiedBy>Korisnik</cp:lastModifiedBy>
  <cp:revision>104</cp:revision>
  <dcterms:created xsi:type="dcterms:W3CDTF">2014-10-08T06:45:57Z</dcterms:created>
  <dcterms:modified xsi:type="dcterms:W3CDTF">2017-02-23T21:25:50Z</dcterms:modified>
</cp:coreProperties>
</file>