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57" r:id="rId4"/>
    <p:sldId id="258" r:id="rId5"/>
    <p:sldId id="266" r:id="rId6"/>
    <p:sldId id="272" r:id="rId7"/>
    <p:sldId id="283" r:id="rId8"/>
    <p:sldId id="267" r:id="rId9"/>
    <p:sldId id="264" r:id="rId10"/>
    <p:sldId id="262" r:id="rId11"/>
    <p:sldId id="276" r:id="rId12"/>
    <p:sldId id="268" r:id="rId13"/>
    <p:sldId id="265" r:id="rId14"/>
    <p:sldId id="277" r:id="rId15"/>
    <p:sldId id="269" r:id="rId16"/>
    <p:sldId id="270" r:id="rId17"/>
    <p:sldId id="271" r:id="rId18"/>
    <p:sldId id="273" r:id="rId19"/>
    <p:sldId id="274" r:id="rId20"/>
    <p:sldId id="275" r:id="rId21"/>
    <p:sldId id="259" r:id="rId22"/>
    <p:sldId id="279" r:id="rId23"/>
    <p:sldId id="278" r:id="rId24"/>
    <p:sldId id="284" r:id="rId25"/>
    <p:sldId id="280" r:id="rId26"/>
    <p:sldId id="281" r:id="rId27"/>
    <p:sldId id="282" r:id="rId28"/>
    <p:sldId id="285" r:id="rId29"/>
    <p:sldId id="260" r:id="rId30"/>
    <p:sldId id="286" r:id="rId31"/>
    <p:sldId id="261" r:id="rId32"/>
  </p:sldIdLst>
  <p:sldSz cx="9144000" cy="6858000" type="screen4x3"/>
  <p:notesSz cx="6858000" cy="9144000"/>
  <p:defaultTextStyle>
    <a:defPPr>
      <a:defRPr lang="hr-B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181"/>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35" autoAdjust="0"/>
  </p:normalViewPr>
  <p:slideViewPr>
    <p:cSldViewPr>
      <p:cViewPr varScale="1">
        <p:scale>
          <a:sx n="95" d="100"/>
          <a:sy n="95" d="100"/>
        </p:scale>
        <p:origin x="-12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BA"/>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BA"/>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BA" noProof="0" smtClean="0"/>
              <a:t>Click to edit Master text styles</a:t>
            </a:r>
          </a:p>
          <a:p>
            <a:pPr lvl="1"/>
            <a:r>
              <a:rPr lang="hr-BA" noProof="0" smtClean="0"/>
              <a:t>Second level</a:t>
            </a:r>
          </a:p>
          <a:p>
            <a:pPr lvl="2"/>
            <a:r>
              <a:rPr lang="hr-BA" noProof="0" smtClean="0"/>
              <a:t>Third level</a:t>
            </a:r>
          </a:p>
          <a:p>
            <a:pPr lvl="3"/>
            <a:r>
              <a:rPr lang="hr-BA" noProof="0" smtClean="0"/>
              <a:t>Fourth level</a:t>
            </a:r>
          </a:p>
          <a:p>
            <a:pPr lvl="4"/>
            <a:r>
              <a:rPr lang="hr-BA"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BA"/>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2CA9A8-0DE1-4E73-8ED7-306469CD6EF8}" type="slidenum">
              <a:rPr lang="hr-BA"/>
              <a:pPr>
                <a:defRPr/>
              </a:pPr>
              <a:t>‹#›</a:t>
            </a:fld>
            <a:endParaRPr lang="hr-B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9454264-FA3C-4F9E-9F94-80490C14ABE8}" type="slidenum">
              <a:rPr lang="hr-BA" smtClean="0"/>
              <a:pPr/>
              <a:t>1</a:t>
            </a:fld>
            <a:endParaRPr lang="hr-BA"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sr-Latn-BA" smtClean="0"/>
              <a:t>Ime se sastoji iz dijelova odvojenih tačkama. Dijelovi imena se nazivaju labele.</a:t>
            </a:r>
          </a:p>
          <a:p>
            <a:r>
              <a:rPr lang="sr-Latn-BA" smtClean="0"/>
              <a:t>Ime može biti i duže nego što je navedeno. U svakom slučaju se labela smatra imenom poddomena domena koji se nalazi desno od njega.</a:t>
            </a:r>
          </a:p>
        </p:txBody>
      </p:sp>
      <p:sp>
        <p:nvSpPr>
          <p:cNvPr id="44036" name="Slide Number Placeholder 3"/>
          <p:cNvSpPr>
            <a:spLocks noGrp="1"/>
          </p:cNvSpPr>
          <p:nvPr>
            <p:ph type="sldNum" sz="quarter" idx="5"/>
          </p:nvPr>
        </p:nvSpPr>
        <p:spPr>
          <a:noFill/>
        </p:spPr>
        <p:txBody>
          <a:bodyPr/>
          <a:lstStyle/>
          <a:p>
            <a:fld id="{32322B0B-FA3E-47C0-B44C-18BB66825575}" type="slidenum">
              <a:rPr lang="hr-BA" smtClean="0"/>
              <a:pPr/>
              <a:t>17</a:t>
            </a:fld>
            <a:endParaRPr lang="hr-B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sr-Latn-BA" smtClean="0"/>
              <a:t>Ime domena je dobro registrovati na period od više godina.</a:t>
            </a:r>
          </a:p>
          <a:p>
            <a:r>
              <a:rPr lang="sr-Latn-BA" smtClean="0"/>
              <a:t>Poželjno je uključiti whois privacy da bi kontakt informacije bile skrivene.</a:t>
            </a:r>
          </a:p>
        </p:txBody>
      </p:sp>
      <p:sp>
        <p:nvSpPr>
          <p:cNvPr id="45060" name="Slide Number Placeholder 3"/>
          <p:cNvSpPr>
            <a:spLocks noGrp="1"/>
          </p:cNvSpPr>
          <p:nvPr>
            <p:ph type="sldNum" sz="quarter" idx="5"/>
          </p:nvPr>
        </p:nvSpPr>
        <p:spPr>
          <a:noFill/>
        </p:spPr>
        <p:txBody>
          <a:bodyPr/>
          <a:lstStyle/>
          <a:p>
            <a:fld id="{E4923BA4-B674-480F-9CFA-3D2C500EA451}" type="slidenum">
              <a:rPr lang="hr-BA" smtClean="0"/>
              <a:pPr/>
              <a:t>18</a:t>
            </a:fld>
            <a:endParaRPr lang="hr-B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F15C05E-66E3-47D1-BA04-83FA0429A1BB}" type="slidenum">
              <a:rPr lang="hr-BA" smtClean="0"/>
              <a:pPr/>
              <a:t>21</a:t>
            </a:fld>
            <a:endParaRPr lang="hr-BA"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A15DD45-130E-4B46-8AC3-C7F648CDA5CA}" type="slidenum">
              <a:rPr lang="hr-BA" smtClean="0"/>
              <a:pPr/>
              <a:t>29</a:t>
            </a:fld>
            <a:endParaRPr lang="hr-BA"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sr-Latn-CS" smtClean="0"/>
              <a:t>Komunikacija naznačena na ovoj slici se odnosi na dio označen sa “prenos podataka” na generičkom dijagramu komunikacije dva računara. Dakle, podrazumijeva se da prije zahtjeva za samom web stranicom klijent inicira vezu sa serverom i da je server prihvati. Takođe, nakon prenosa podataka veza se prekida.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97FB939-E96F-483A-BCB6-CF2877E6588D}" type="slidenum">
              <a:rPr lang="hr-BA" smtClean="0"/>
              <a:pPr/>
              <a:t>31</a:t>
            </a:fld>
            <a:endParaRPr lang="hr-BA"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12A8738-54D4-412A-9E18-791328B48947}" type="slidenum">
              <a:rPr lang="hr-BA" smtClean="0"/>
              <a:pPr/>
              <a:t>2</a:t>
            </a:fld>
            <a:endParaRPr lang="hr-BA"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FEB7E8C-4700-4F70-A8EC-7D26CE1E3A68}" type="slidenum">
              <a:rPr lang="hr-BA" smtClean="0"/>
              <a:pPr/>
              <a:t>3</a:t>
            </a:fld>
            <a:endParaRPr lang="hr-BA"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CE5F6E8-7A1B-4AD9-8478-34B3812A0BD8}" type="slidenum">
              <a:rPr lang="hr-BA" smtClean="0"/>
              <a:pPr/>
              <a:t>4</a:t>
            </a:fld>
            <a:endParaRPr lang="hr-BA"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sr-Latn-CS" smtClean="0"/>
              <a:t>Kako ljudi komuniciraju?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37AB24-628D-4627-B023-1FCFDF1ADF68}" type="slidenum">
              <a:rPr lang="hr-BA" smtClean="0"/>
              <a:pPr/>
              <a:t>5</a:t>
            </a:fld>
            <a:endParaRPr lang="hr-BA"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sr-Latn-CS" smtClean="0"/>
              <a:t>OSI model je definisala Međunarodna organizacija za standardizaciju (ISO) pa se često naziva i ISO OSI model.</a:t>
            </a:r>
          </a:p>
          <a:p>
            <a:pPr eaLnBrk="1" hangingPunct="1"/>
            <a:endParaRPr lang="sr-Latn-C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sr-Latn-BA" smtClean="0"/>
              <a:t>Nije potrebno napamet znati slojeve referentnog modela.</a:t>
            </a:r>
          </a:p>
        </p:txBody>
      </p:sp>
      <p:sp>
        <p:nvSpPr>
          <p:cNvPr id="39940" name="Slide Number Placeholder 3"/>
          <p:cNvSpPr>
            <a:spLocks noGrp="1"/>
          </p:cNvSpPr>
          <p:nvPr>
            <p:ph type="sldNum" sz="quarter" idx="5"/>
          </p:nvPr>
        </p:nvSpPr>
        <p:spPr>
          <a:noFill/>
        </p:spPr>
        <p:txBody>
          <a:bodyPr/>
          <a:lstStyle/>
          <a:p>
            <a:fld id="{39BF2C54-AAB8-4B15-8ED0-68A06DEBE945}" type="slidenum">
              <a:rPr lang="hr-BA" smtClean="0"/>
              <a:pPr/>
              <a:t>8</a:t>
            </a:fld>
            <a:endParaRPr lang="hr-B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4445366-5CCB-4A6A-836D-EDC29C884467}" type="slidenum">
              <a:rPr lang="hr-BA" smtClean="0"/>
              <a:pPr/>
              <a:t>9</a:t>
            </a:fld>
            <a:endParaRPr lang="hr-BA"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9487CAB-A66F-45BE-8D46-BB676AD1268C}" type="slidenum">
              <a:rPr lang="hr-BA" smtClean="0"/>
              <a:pPr/>
              <a:t>10</a:t>
            </a:fld>
            <a:endParaRPr lang="hr-BA"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CD6D072-9FCF-4E69-9EBD-516ACE4224D0}" type="slidenum">
              <a:rPr lang="hr-BA" smtClean="0"/>
              <a:pPr/>
              <a:t>13</a:t>
            </a:fld>
            <a:endParaRPr lang="hr-BA"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49DEB6F3-B5DF-4096-B077-6D8ABB86DCB0}" type="slidenum">
              <a:rPr lang="hr-BA"/>
              <a:pPr>
                <a:defRPr/>
              </a:pPr>
              <a:t>‹#›</a:t>
            </a:fld>
            <a:endParaRPr lang="hr-B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DB63C0D1-BB35-4EF8-B6E6-C414F8CB6063}" type="slidenum">
              <a:rPr lang="hr-BA"/>
              <a:pPr>
                <a:defRPr/>
              </a:pPr>
              <a:t>‹#›</a:t>
            </a:fld>
            <a:endParaRPr lang="hr-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3C9C95C1-B215-4D4D-BABC-BE4A9EF418F2}" type="slidenum">
              <a:rPr lang="hr-BA"/>
              <a:pPr>
                <a:defRPr/>
              </a:pPr>
              <a:t>‹#›</a:t>
            </a:fld>
            <a:endParaRPr lang="hr-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F7FECF11-3C27-4F79-84BE-5ADEE531A079}" type="slidenum">
              <a:rPr lang="hr-BA"/>
              <a:pPr>
                <a:defRPr/>
              </a:pPr>
              <a:t>‹#›</a:t>
            </a:fld>
            <a:endParaRPr lang="hr-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BA"/>
          </a:p>
        </p:txBody>
      </p:sp>
      <p:sp>
        <p:nvSpPr>
          <p:cNvPr id="5" name="Rectangle 5"/>
          <p:cNvSpPr>
            <a:spLocks noGrp="1" noChangeArrowheads="1"/>
          </p:cNvSpPr>
          <p:nvPr>
            <p:ph type="ftr" sz="quarter" idx="11"/>
          </p:nvPr>
        </p:nvSpPr>
        <p:spPr>
          <a:ln/>
        </p:spPr>
        <p:txBody>
          <a:bodyPr/>
          <a:lstStyle>
            <a:lvl1pPr>
              <a:defRPr/>
            </a:lvl1pPr>
          </a:lstStyle>
          <a:p>
            <a:pPr>
              <a:defRPr/>
            </a:pPr>
            <a:endParaRPr lang="hr-BA"/>
          </a:p>
        </p:txBody>
      </p:sp>
      <p:sp>
        <p:nvSpPr>
          <p:cNvPr id="6" name="Rectangle 6"/>
          <p:cNvSpPr>
            <a:spLocks noGrp="1" noChangeArrowheads="1"/>
          </p:cNvSpPr>
          <p:nvPr>
            <p:ph type="sldNum" sz="quarter" idx="12"/>
          </p:nvPr>
        </p:nvSpPr>
        <p:spPr>
          <a:ln/>
        </p:spPr>
        <p:txBody>
          <a:bodyPr/>
          <a:lstStyle>
            <a:lvl1pPr>
              <a:defRPr/>
            </a:lvl1pPr>
          </a:lstStyle>
          <a:p>
            <a:pPr>
              <a:defRPr/>
            </a:pPr>
            <a:fld id="{F7FD5D65-0F64-4758-835C-5FAD2998FF6B}" type="slidenum">
              <a:rPr lang="hr-BA"/>
              <a:pPr>
                <a:defRPr/>
              </a:pPr>
              <a:t>‹#›</a:t>
            </a:fld>
            <a:endParaRPr lang="hr-B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Rectangle 4"/>
          <p:cNvSpPr>
            <a:spLocks noGrp="1" noChangeArrowheads="1"/>
          </p:cNvSpPr>
          <p:nvPr>
            <p:ph type="dt" sz="half" idx="10"/>
          </p:nvPr>
        </p:nvSpPr>
        <p:spPr>
          <a:ln/>
        </p:spPr>
        <p:txBody>
          <a:bodyPr/>
          <a:lstStyle>
            <a:lvl1pPr>
              <a:defRPr/>
            </a:lvl1pPr>
          </a:lstStyle>
          <a:p>
            <a:pPr>
              <a:defRPr/>
            </a:pPr>
            <a:endParaRPr lang="hr-BA"/>
          </a:p>
        </p:txBody>
      </p:sp>
      <p:sp>
        <p:nvSpPr>
          <p:cNvPr id="6" name="Rectangle 5"/>
          <p:cNvSpPr>
            <a:spLocks noGrp="1" noChangeArrowheads="1"/>
          </p:cNvSpPr>
          <p:nvPr>
            <p:ph type="ftr" sz="quarter" idx="11"/>
          </p:nvPr>
        </p:nvSpPr>
        <p:spPr>
          <a:ln/>
        </p:spPr>
        <p:txBody>
          <a:bodyPr/>
          <a:lstStyle>
            <a:lvl1pPr>
              <a:defRPr/>
            </a:lvl1pPr>
          </a:lstStyle>
          <a:p>
            <a:pPr>
              <a:defRPr/>
            </a:pPr>
            <a:endParaRPr lang="hr-BA"/>
          </a:p>
        </p:txBody>
      </p:sp>
      <p:sp>
        <p:nvSpPr>
          <p:cNvPr id="7" name="Rectangle 6"/>
          <p:cNvSpPr>
            <a:spLocks noGrp="1" noChangeArrowheads="1"/>
          </p:cNvSpPr>
          <p:nvPr>
            <p:ph type="sldNum" sz="quarter" idx="12"/>
          </p:nvPr>
        </p:nvSpPr>
        <p:spPr>
          <a:ln/>
        </p:spPr>
        <p:txBody>
          <a:bodyPr/>
          <a:lstStyle>
            <a:lvl1pPr>
              <a:defRPr/>
            </a:lvl1pPr>
          </a:lstStyle>
          <a:p>
            <a:pPr>
              <a:defRPr/>
            </a:pPr>
            <a:fld id="{41CB46D0-1DF1-4725-976B-229A3528BA8E}" type="slidenum">
              <a:rPr lang="hr-BA"/>
              <a:pPr>
                <a:defRPr/>
              </a:pPr>
              <a:t>‹#›</a:t>
            </a:fld>
            <a:endParaRPr lang="hr-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Rectangle 4"/>
          <p:cNvSpPr>
            <a:spLocks noGrp="1" noChangeArrowheads="1"/>
          </p:cNvSpPr>
          <p:nvPr>
            <p:ph type="dt" sz="half" idx="10"/>
          </p:nvPr>
        </p:nvSpPr>
        <p:spPr>
          <a:ln/>
        </p:spPr>
        <p:txBody>
          <a:bodyPr/>
          <a:lstStyle>
            <a:lvl1pPr>
              <a:defRPr/>
            </a:lvl1pPr>
          </a:lstStyle>
          <a:p>
            <a:pPr>
              <a:defRPr/>
            </a:pPr>
            <a:endParaRPr lang="hr-BA"/>
          </a:p>
        </p:txBody>
      </p:sp>
      <p:sp>
        <p:nvSpPr>
          <p:cNvPr id="8" name="Rectangle 5"/>
          <p:cNvSpPr>
            <a:spLocks noGrp="1" noChangeArrowheads="1"/>
          </p:cNvSpPr>
          <p:nvPr>
            <p:ph type="ftr" sz="quarter" idx="11"/>
          </p:nvPr>
        </p:nvSpPr>
        <p:spPr>
          <a:ln/>
        </p:spPr>
        <p:txBody>
          <a:bodyPr/>
          <a:lstStyle>
            <a:lvl1pPr>
              <a:defRPr/>
            </a:lvl1pPr>
          </a:lstStyle>
          <a:p>
            <a:pPr>
              <a:defRPr/>
            </a:pPr>
            <a:endParaRPr lang="hr-BA"/>
          </a:p>
        </p:txBody>
      </p:sp>
      <p:sp>
        <p:nvSpPr>
          <p:cNvPr id="9" name="Rectangle 6"/>
          <p:cNvSpPr>
            <a:spLocks noGrp="1" noChangeArrowheads="1"/>
          </p:cNvSpPr>
          <p:nvPr>
            <p:ph type="sldNum" sz="quarter" idx="12"/>
          </p:nvPr>
        </p:nvSpPr>
        <p:spPr>
          <a:ln/>
        </p:spPr>
        <p:txBody>
          <a:bodyPr/>
          <a:lstStyle>
            <a:lvl1pPr>
              <a:defRPr/>
            </a:lvl1pPr>
          </a:lstStyle>
          <a:p>
            <a:pPr>
              <a:defRPr/>
            </a:pPr>
            <a:fld id="{C61026B9-3219-494C-A642-0A949683F042}" type="slidenum">
              <a:rPr lang="hr-BA"/>
              <a:pPr>
                <a:defRPr/>
              </a:pPr>
              <a:t>‹#›</a:t>
            </a:fld>
            <a:endParaRPr lang="hr-B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Rectangle 4"/>
          <p:cNvSpPr>
            <a:spLocks noGrp="1" noChangeArrowheads="1"/>
          </p:cNvSpPr>
          <p:nvPr>
            <p:ph type="dt" sz="half" idx="10"/>
          </p:nvPr>
        </p:nvSpPr>
        <p:spPr>
          <a:ln/>
        </p:spPr>
        <p:txBody>
          <a:bodyPr/>
          <a:lstStyle>
            <a:lvl1pPr>
              <a:defRPr/>
            </a:lvl1pPr>
          </a:lstStyle>
          <a:p>
            <a:pPr>
              <a:defRPr/>
            </a:pPr>
            <a:endParaRPr lang="hr-BA"/>
          </a:p>
        </p:txBody>
      </p:sp>
      <p:sp>
        <p:nvSpPr>
          <p:cNvPr id="4" name="Rectangle 5"/>
          <p:cNvSpPr>
            <a:spLocks noGrp="1" noChangeArrowheads="1"/>
          </p:cNvSpPr>
          <p:nvPr>
            <p:ph type="ftr" sz="quarter" idx="11"/>
          </p:nvPr>
        </p:nvSpPr>
        <p:spPr>
          <a:ln/>
        </p:spPr>
        <p:txBody>
          <a:bodyPr/>
          <a:lstStyle>
            <a:lvl1pPr>
              <a:defRPr/>
            </a:lvl1pPr>
          </a:lstStyle>
          <a:p>
            <a:pPr>
              <a:defRPr/>
            </a:pPr>
            <a:endParaRPr lang="hr-BA"/>
          </a:p>
        </p:txBody>
      </p:sp>
      <p:sp>
        <p:nvSpPr>
          <p:cNvPr id="5" name="Rectangle 6"/>
          <p:cNvSpPr>
            <a:spLocks noGrp="1" noChangeArrowheads="1"/>
          </p:cNvSpPr>
          <p:nvPr>
            <p:ph type="sldNum" sz="quarter" idx="12"/>
          </p:nvPr>
        </p:nvSpPr>
        <p:spPr>
          <a:ln/>
        </p:spPr>
        <p:txBody>
          <a:bodyPr/>
          <a:lstStyle>
            <a:lvl1pPr>
              <a:defRPr/>
            </a:lvl1pPr>
          </a:lstStyle>
          <a:p>
            <a:pPr>
              <a:defRPr/>
            </a:pPr>
            <a:fld id="{8763F894-FB7A-44B2-BECD-AAF21C836F45}" type="slidenum">
              <a:rPr lang="hr-BA"/>
              <a:pPr>
                <a:defRPr/>
              </a:pPr>
              <a:t>‹#›</a:t>
            </a:fld>
            <a:endParaRPr lang="hr-B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BA"/>
          </a:p>
        </p:txBody>
      </p:sp>
      <p:sp>
        <p:nvSpPr>
          <p:cNvPr id="3" name="Rectangle 5"/>
          <p:cNvSpPr>
            <a:spLocks noGrp="1" noChangeArrowheads="1"/>
          </p:cNvSpPr>
          <p:nvPr>
            <p:ph type="ftr" sz="quarter" idx="11"/>
          </p:nvPr>
        </p:nvSpPr>
        <p:spPr>
          <a:ln/>
        </p:spPr>
        <p:txBody>
          <a:bodyPr/>
          <a:lstStyle>
            <a:lvl1pPr>
              <a:defRPr/>
            </a:lvl1pPr>
          </a:lstStyle>
          <a:p>
            <a:pPr>
              <a:defRPr/>
            </a:pPr>
            <a:endParaRPr lang="hr-BA"/>
          </a:p>
        </p:txBody>
      </p:sp>
      <p:sp>
        <p:nvSpPr>
          <p:cNvPr id="4" name="Rectangle 6"/>
          <p:cNvSpPr>
            <a:spLocks noGrp="1" noChangeArrowheads="1"/>
          </p:cNvSpPr>
          <p:nvPr>
            <p:ph type="sldNum" sz="quarter" idx="12"/>
          </p:nvPr>
        </p:nvSpPr>
        <p:spPr>
          <a:ln/>
        </p:spPr>
        <p:txBody>
          <a:bodyPr/>
          <a:lstStyle>
            <a:lvl1pPr>
              <a:defRPr/>
            </a:lvl1pPr>
          </a:lstStyle>
          <a:p>
            <a:pPr>
              <a:defRPr/>
            </a:pPr>
            <a:fld id="{6BE58311-1959-42C1-B278-1E1E3EFD2D07}" type="slidenum">
              <a:rPr lang="hr-BA"/>
              <a:pPr>
                <a:defRPr/>
              </a:pPr>
              <a:t>‹#›</a:t>
            </a:fld>
            <a:endParaRPr lang="hr-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BA"/>
          </a:p>
        </p:txBody>
      </p:sp>
      <p:sp>
        <p:nvSpPr>
          <p:cNvPr id="6" name="Rectangle 5"/>
          <p:cNvSpPr>
            <a:spLocks noGrp="1" noChangeArrowheads="1"/>
          </p:cNvSpPr>
          <p:nvPr>
            <p:ph type="ftr" sz="quarter" idx="11"/>
          </p:nvPr>
        </p:nvSpPr>
        <p:spPr>
          <a:ln/>
        </p:spPr>
        <p:txBody>
          <a:bodyPr/>
          <a:lstStyle>
            <a:lvl1pPr>
              <a:defRPr/>
            </a:lvl1pPr>
          </a:lstStyle>
          <a:p>
            <a:pPr>
              <a:defRPr/>
            </a:pPr>
            <a:endParaRPr lang="hr-BA"/>
          </a:p>
        </p:txBody>
      </p:sp>
      <p:sp>
        <p:nvSpPr>
          <p:cNvPr id="7" name="Rectangle 6"/>
          <p:cNvSpPr>
            <a:spLocks noGrp="1" noChangeArrowheads="1"/>
          </p:cNvSpPr>
          <p:nvPr>
            <p:ph type="sldNum" sz="quarter" idx="12"/>
          </p:nvPr>
        </p:nvSpPr>
        <p:spPr>
          <a:ln/>
        </p:spPr>
        <p:txBody>
          <a:bodyPr/>
          <a:lstStyle>
            <a:lvl1pPr>
              <a:defRPr/>
            </a:lvl1pPr>
          </a:lstStyle>
          <a:p>
            <a:pPr>
              <a:defRPr/>
            </a:pPr>
            <a:fld id="{E43E8285-7723-4D48-8102-1A8083D5D1C5}" type="slidenum">
              <a:rPr lang="hr-BA"/>
              <a:pPr>
                <a:defRPr/>
              </a:pPr>
              <a:t>‹#›</a:t>
            </a:fld>
            <a:endParaRPr lang="hr-B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B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BA"/>
          </a:p>
        </p:txBody>
      </p:sp>
      <p:sp>
        <p:nvSpPr>
          <p:cNvPr id="6" name="Rectangle 5"/>
          <p:cNvSpPr>
            <a:spLocks noGrp="1" noChangeArrowheads="1"/>
          </p:cNvSpPr>
          <p:nvPr>
            <p:ph type="ftr" sz="quarter" idx="11"/>
          </p:nvPr>
        </p:nvSpPr>
        <p:spPr>
          <a:ln/>
        </p:spPr>
        <p:txBody>
          <a:bodyPr/>
          <a:lstStyle>
            <a:lvl1pPr>
              <a:defRPr/>
            </a:lvl1pPr>
          </a:lstStyle>
          <a:p>
            <a:pPr>
              <a:defRPr/>
            </a:pPr>
            <a:endParaRPr lang="hr-BA"/>
          </a:p>
        </p:txBody>
      </p:sp>
      <p:sp>
        <p:nvSpPr>
          <p:cNvPr id="7" name="Rectangle 6"/>
          <p:cNvSpPr>
            <a:spLocks noGrp="1" noChangeArrowheads="1"/>
          </p:cNvSpPr>
          <p:nvPr>
            <p:ph type="sldNum" sz="quarter" idx="12"/>
          </p:nvPr>
        </p:nvSpPr>
        <p:spPr>
          <a:ln/>
        </p:spPr>
        <p:txBody>
          <a:bodyPr/>
          <a:lstStyle>
            <a:lvl1pPr>
              <a:defRPr/>
            </a:lvl1pPr>
          </a:lstStyle>
          <a:p>
            <a:pPr>
              <a:defRPr/>
            </a:pPr>
            <a:fld id="{B7A434FF-E946-4828-8D78-1743D59B55C3}" type="slidenum">
              <a:rPr lang="hr-BA"/>
              <a:pPr>
                <a:defRPr/>
              </a:pPr>
              <a:t>‹#›</a:t>
            </a:fld>
            <a:endParaRPr lang="hr-B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B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BA" smtClean="0"/>
              <a:t>Click to edit Master text styles</a:t>
            </a:r>
          </a:p>
          <a:p>
            <a:pPr lvl="1"/>
            <a:r>
              <a:rPr lang="hr-BA" smtClean="0"/>
              <a:t>Second level</a:t>
            </a:r>
          </a:p>
          <a:p>
            <a:pPr lvl="2"/>
            <a:r>
              <a:rPr lang="hr-BA" smtClean="0"/>
              <a:t>Third level</a:t>
            </a:r>
          </a:p>
          <a:p>
            <a:pPr lvl="3"/>
            <a:r>
              <a:rPr lang="hr-BA" smtClean="0"/>
              <a:t>Fourth level</a:t>
            </a:r>
          </a:p>
          <a:p>
            <a:pPr lvl="4"/>
            <a:r>
              <a:rPr lang="hr-B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r-B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B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B4C7EB-4166-4034-936C-722F3DA7B06D}" type="slidenum">
              <a:rPr lang="hr-BA"/>
              <a:pPr>
                <a:defRPr/>
              </a:pPr>
              <a:t>‹#›</a:t>
            </a:fld>
            <a:endParaRPr lang="hr-B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tfbl.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Usage_share_of_web_browsers#Historical_usage_share" TargetMode="External"/><Relationship Id="rId2" Type="http://schemas.openxmlformats.org/officeDocument/2006/relationships/hyperlink" Target="http://en.wikipedia.org/wiki/Comparison_of_web_browsers#Release_history"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Osnovni koncepti Interneta</a:t>
            </a:r>
            <a:endParaRPr lang="hr-BA" smtClean="0"/>
          </a:p>
        </p:txBody>
      </p:sp>
      <p:sp>
        <p:nvSpPr>
          <p:cNvPr id="2051" name="Rectangle 3"/>
          <p:cNvSpPr>
            <a:spLocks noGrp="1" noChangeArrowheads="1"/>
          </p:cNvSpPr>
          <p:nvPr>
            <p:ph type="subTitle" idx="1"/>
          </p:nvPr>
        </p:nvSpPr>
        <p:spPr/>
        <p:txBody>
          <a:bodyPr/>
          <a:lstStyle/>
          <a:p>
            <a:pPr eaLnBrk="1" hangingPunct="1"/>
            <a:r>
              <a:rPr lang="en-US" smtClean="0">
                <a:solidFill>
                  <a:srgbClr val="898989"/>
                </a:solidFill>
                <a:latin typeface="Calibri" pitchFamily="34" charset="0"/>
              </a:rPr>
              <a:t>Multimediji</a:t>
            </a:r>
          </a:p>
          <a:p>
            <a:pPr eaLnBrk="1" hangingPunct="1"/>
            <a:r>
              <a:rPr lang="en-US" smtClean="0">
                <a:solidFill>
                  <a:srgbClr val="898989"/>
                </a:solidFill>
                <a:latin typeface="Calibri" pitchFamily="34" charset="0"/>
              </a:rPr>
              <a:t>Tehnolo</a:t>
            </a:r>
            <a:r>
              <a:rPr lang="sr-Latn-BA" smtClean="0">
                <a:solidFill>
                  <a:srgbClr val="898989"/>
                </a:solidFill>
                <a:latin typeface="Calibri" pitchFamily="34" charset="0"/>
              </a:rPr>
              <a:t>ški fakultet</a:t>
            </a:r>
          </a:p>
          <a:p>
            <a:pPr eaLnBrk="1" hangingPunct="1"/>
            <a:r>
              <a:rPr lang="sr-Latn-BA" smtClean="0">
                <a:solidFill>
                  <a:srgbClr val="898989"/>
                </a:solidFill>
                <a:latin typeface="Calibri" pitchFamily="34" charset="0"/>
              </a:rPr>
              <a:t>Univerzitet u Banjoj Luci</a:t>
            </a:r>
            <a:endParaRPr lang="hr-BA" smtClean="0">
              <a:solidFill>
                <a:srgbClr val="898989"/>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r-Latn-BA" smtClean="0"/>
              <a:t>Internet</a:t>
            </a:r>
            <a:endParaRPr lang="hr-BA" smtClean="0"/>
          </a:p>
        </p:txBody>
      </p:sp>
      <p:sp>
        <p:nvSpPr>
          <p:cNvPr id="11267" name="Rectangle 3"/>
          <p:cNvSpPr>
            <a:spLocks noGrp="1" noChangeArrowheads="1"/>
          </p:cNvSpPr>
          <p:nvPr>
            <p:ph type="body" idx="1"/>
          </p:nvPr>
        </p:nvSpPr>
        <p:spPr/>
        <p:txBody>
          <a:bodyPr/>
          <a:lstStyle/>
          <a:p>
            <a:pPr eaLnBrk="1" hangingPunct="1">
              <a:lnSpc>
                <a:spcPct val="80000"/>
              </a:lnSpc>
            </a:pPr>
            <a:r>
              <a:rPr lang="sr-Latn-BA" sz="3000" smtClean="0"/>
              <a:t>Globalna mreža koja povezuje različite mreže širom svijeta</a:t>
            </a:r>
          </a:p>
          <a:p>
            <a:pPr lvl="1" eaLnBrk="1" hangingPunct="1">
              <a:lnSpc>
                <a:spcPct val="80000"/>
              </a:lnSpc>
            </a:pPr>
            <a:r>
              <a:rPr lang="sr-Latn-BA" sz="2600" smtClean="0"/>
              <a:t>Mreže: akademske, komercijalne, nacionalne,...</a:t>
            </a:r>
          </a:p>
          <a:p>
            <a:pPr eaLnBrk="1" hangingPunct="1">
              <a:lnSpc>
                <a:spcPct val="80000"/>
              </a:lnSpc>
            </a:pPr>
            <a:r>
              <a:rPr lang="sr-Latn-BA" sz="3000" smtClean="0"/>
              <a:t>Visok stepen heterogenosti uređaja, softvera i korisnika</a:t>
            </a:r>
          </a:p>
          <a:p>
            <a:pPr eaLnBrk="1" hangingPunct="1">
              <a:lnSpc>
                <a:spcPct val="80000"/>
              </a:lnSpc>
            </a:pPr>
            <a:r>
              <a:rPr lang="sr-Latn-BA" sz="3000" smtClean="0"/>
              <a:t>Mnoštvo protokola na različitim slojevima </a:t>
            </a:r>
          </a:p>
          <a:p>
            <a:pPr lvl="1" eaLnBrk="1" hangingPunct="1">
              <a:lnSpc>
                <a:spcPct val="80000"/>
              </a:lnSpc>
            </a:pPr>
            <a:r>
              <a:rPr lang="sr-Latn-BA" sz="2600" smtClean="0"/>
              <a:t>Okosnica TCP/IP protokol</a:t>
            </a:r>
          </a:p>
          <a:p>
            <a:pPr eaLnBrk="1" hangingPunct="1">
              <a:lnSpc>
                <a:spcPct val="80000"/>
              </a:lnSpc>
            </a:pPr>
            <a:r>
              <a:rPr lang="sr-Latn-BA" sz="3000" smtClean="0"/>
              <a:t>Servisi (usluge) Interneta – aplikacije implementirane na Internet infrastrukturi</a:t>
            </a:r>
          </a:p>
          <a:p>
            <a:pPr lvl="1" eaLnBrk="1" hangingPunct="1">
              <a:lnSpc>
                <a:spcPct val="80000"/>
              </a:lnSpc>
            </a:pPr>
            <a:r>
              <a:rPr lang="sr-Latn-BA" sz="2600" smtClean="0"/>
              <a:t>Web, e-mail, prenos fajlova, peer-to-peer (P2P),...</a:t>
            </a:r>
          </a:p>
          <a:p>
            <a:pPr eaLnBrk="1" hangingPunct="1">
              <a:lnSpc>
                <a:spcPct val="80000"/>
              </a:lnSpc>
            </a:pPr>
            <a:endParaRPr lang="hr-BA" sz="3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Istorija</a:t>
            </a:r>
            <a:endParaRPr lang="sr-Latn-BA" smtClean="0"/>
          </a:p>
        </p:txBody>
      </p:sp>
      <p:sp>
        <p:nvSpPr>
          <p:cNvPr id="3" name="Content Placeholder 2"/>
          <p:cNvSpPr>
            <a:spLocks noGrp="1"/>
          </p:cNvSpPr>
          <p:nvPr>
            <p:ph idx="1"/>
          </p:nvPr>
        </p:nvSpPr>
        <p:spPr/>
        <p:txBody>
          <a:bodyPr>
            <a:normAutofit fontScale="62500" lnSpcReduction="20000"/>
          </a:bodyPr>
          <a:lstStyle/>
          <a:p>
            <a:pPr>
              <a:defRPr/>
            </a:pPr>
            <a:r>
              <a:rPr lang="en-US" smtClean="0"/>
              <a:t>1957 – Ministarstvo odbrane SAD osniva ARPA (Advanced Research Project Agency)</a:t>
            </a:r>
          </a:p>
          <a:p>
            <a:pPr>
              <a:defRPr/>
            </a:pPr>
            <a:r>
              <a:rPr lang="en-US" smtClean="0"/>
              <a:t>1968 – Ministarstvo odbrane SAD tra</a:t>
            </a:r>
            <a:r>
              <a:rPr lang="sr-Latn-BA" smtClean="0"/>
              <a:t>ži novu mrežu</a:t>
            </a:r>
          </a:p>
          <a:p>
            <a:pPr>
              <a:defRPr/>
            </a:pPr>
            <a:r>
              <a:rPr lang="sr-Latn-BA" smtClean="0"/>
              <a:t>1969 – Osnovan ARPANET (preteča Interneta)</a:t>
            </a:r>
          </a:p>
          <a:p>
            <a:pPr lvl="1">
              <a:defRPr/>
            </a:pPr>
            <a:r>
              <a:rPr lang="sr-Latn-BA" smtClean="0"/>
              <a:t>4 univerziteta</a:t>
            </a:r>
          </a:p>
          <a:p>
            <a:pPr>
              <a:defRPr/>
            </a:pPr>
            <a:r>
              <a:rPr lang="sr-Latn-BA" smtClean="0"/>
              <a:t>1983 – prihvaćen TCP/IP protokol</a:t>
            </a:r>
          </a:p>
          <a:p>
            <a:pPr>
              <a:defRPr/>
            </a:pPr>
            <a:r>
              <a:rPr lang="sr-Latn-BA" smtClean="0"/>
              <a:t>1984 – uspostavljen DNS (sistem imenovanja računara i mreža)</a:t>
            </a:r>
          </a:p>
          <a:p>
            <a:pPr>
              <a:defRPr/>
            </a:pPr>
            <a:r>
              <a:rPr lang="sr-Latn-BA" smtClean="0"/>
              <a:t>1990 – HTTP protokol (WWW) – Tim Berners Lee</a:t>
            </a:r>
          </a:p>
          <a:p>
            <a:pPr>
              <a:defRPr/>
            </a:pPr>
            <a:r>
              <a:rPr lang="sr-Latn-BA" smtClean="0"/>
              <a:t>1991 – HTML </a:t>
            </a:r>
          </a:p>
          <a:p>
            <a:pPr>
              <a:defRPr/>
            </a:pPr>
            <a:r>
              <a:rPr lang="sr-Latn-BA" smtClean="0"/>
              <a:t>1992 – prvi audio i video multicast (prenos grupi primalaca)</a:t>
            </a:r>
          </a:p>
          <a:p>
            <a:pPr>
              <a:defRPr/>
            </a:pPr>
            <a:r>
              <a:rPr lang="sr-Latn-BA" smtClean="0"/>
              <a:t>1998 – Google</a:t>
            </a:r>
            <a:endParaRPr lang="en-US" smtClean="0"/>
          </a:p>
          <a:p>
            <a:pPr>
              <a:defRPr/>
            </a:pPr>
            <a:r>
              <a:rPr lang="en-US" smtClean="0"/>
              <a:t>2004 – Facebook</a:t>
            </a:r>
          </a:p>
          <a:p>
            <a:pPr>
              <a:defRPr/>
            </a:pPr>
            <a:r>
              <a:rPr lang="en-US" smtClean="0"/>
              <a:t>2005 – YouTube</a:t>
            </a:r>
          </a:p>
          <a:p>
            <a:pPr>
              <a:defRPr/>
            </a:pPr>
            <a:r>
              <a:rPr lang="en-US" smtClean="0"/>
              <a:t>2009 – Google Docs</a:t>
            </a:r>
          </a:p>
          <a:p>
            <a:pPr>
              <a:defRPr/>
            </a:pPr>
            <a:r>
              <a:rPr lang="en-US" smtClean="0"/>
              <a:t>2012 – Coursera</a:t>
            </a:r>
            <a:endParaRPr lang="sr-Latn-BA" smtClean="0"/>
          </a:p>
          <a:p>
            <a:pPr>
              <a:defRPr/>
            </a:pPr>
            <a:endParaRPr lang="sr-Latn-B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sr-Latn-BA" smtClean="0"/>
              <a:t>Internet i web</a:t>
            </a:r>
          </a:p>
        </p:txBody>
      </p:sp>
      <p:sp>
        <p:nvSpPr>
          <p:cNvPr id="13315" name="Content Placeholder 2"/>
          <p:cNvSpPr>
            <a:spLocks noGrp="1"/>
          </p:cNvSpPr>
          <p:nvPr>
            <p:ph sz="half" idx="1"/>
          </p:nvPr>
        </p:nvSpPr>
        <p:spPr/>
        <p:txBody>
          <a:bodyPr/>
          <a:lstStyle/>
          <a:p>
            <a:r>
              <a:rPr lang="sr-Latn-BA" smtClean="0"/>
              <a:t>World Wide Web (WWW) je servis Interneta</a:t>
            </a:r>
          </a:p>
          <a:p>
            <a:r>
              <a:rPr lang="sr-Latn-BA" smtClean="0"/>
              <a:t>Razmjena podataka u obliku dokumenata (stranica) međusobno povezanih (hiper)linkovima</a:t>
            </a:r>
          </a:p>
          <a:p>
            <a:r>
              <a:rPr lang="sr-Latn-BA" smtClean="0"/>
              <a:t>Osnova je Hypertext Transfer Protocol (HTTP) – </a:t>
            </a:r>
            <a:r>
              <a:rPr lang="sr-Latn-BA" smtClean="0">
                <a:solidFill>
                  <a:srgbClr val="0070C0"/>
                </a:solidFill>
              </a:rPr>
              <a:t>više kasnije</a:t>
            </a:r>
          </a:p>
        </p:txBody>
      </p:sp>
      <p:sp>
        <p:nvSpPr>
          <p:cNvPr id="5" name="Oval 4"/>
          <p:cNvSpPr/>
          <p:nvPr/>
        </p:nvSpPr>
        <p:spPr>
          <a:xfrm>
            <a:off x="4787900" y="2636838"/>
            <a:ext cx="3960813" cy="25209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a:t>Internet</a:t>
            </a:r>
          </a:p>
        </p:txBody>
      </p:sp>
      <p:sp>
        <p:nvSpPr>
          <p:cNvPr id="6" name="Oval 5"/>
          <p:cNvSpPr/>
          <p:nvPr/>
        </p:nvSpPr>
        <p:spPr>
          <a:xfrm>
            <a:off x="5508625" y="2781300"/>
            <a:ext cx="1727200" cy="935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r-Latn-BA"/>
              <a:t>WWW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r-Latn-BA" smtClean="0"/>
              <a:t>Protokoli Interneta</a:t>
            </a:r>
            <a:endParaRPr lang="hr-BA" smtClean="0"/>
          </a:p>
        </p:txBody>
      </p:sp>
      <p:graphicFrame>
        <p:nvGraphicFramePr>
          <p:cNvPr id="4" name="Content Placeholder 3"/>
          <p:cNvGraphicFramePr>
            <a:graphicFrameLocks/>
          </p:cNvGraphicFramePr>
          <p:nvPr/>
        </p:nvGraphicFramePr>
        <p:xfrm>
          <a:off x="468313" y="1766888"/>
          <a:ext cx="3610744" cy="4254915"/>
        </p:xfrm>
        <a:graphic>
          <a:graphicData uri="http://schemas.openxmlformats.org/drawingml/2006/table">
            <a:tbl>
              <a:tblPr bandRow="1">
                <a:tableStyleId>{5C22544A-7EE6-4342-B048-85BDC9FD1C3A}</a:tableStyleId>
              </a:tblPr>
              <a:tblGrid>
                <a:gridCol w="3610744"/>
              </a:tblGrid>
              <a:tr h="607845">
                <a:tc>
                  <a:txBody>
                    <a:bodyPr/>
                    <a:lstStyle/>
                    <a:p>
                      <a:pPr algn="ctr"/>
                      <a:r>
                        <a:rPr lang="sr-Latn-BA" sz="1600" smtClean="0">
                          <a:solidFill>
                            <a:schemeClr val="accent6"/>
                          </a:solidFill>
                        </a:rPr>
                        <a:t>Aplikacioni</a:t>
                      </a:r>
                      <a:r>
                        <a:rPr lang="sr-Latn-BA" sz="1600" baseline="0" smtClean="0">
                          <a:solidFill>
                            <a:schemeClr val="accent6"/>
                          </a:solidFill>
                        </a:rPr>
                        <a:t> sloj</a:t>
                      </a:r>
                    </a:p>
                    <a:p>
                      <a:pPr algn="ctr"/>
                      <a:r>
                        <a:rPr lang="sr-Latn-BA" sz="1600" smtClean="0"/>
                        <a:t>Mrežni procesi vezani za aplikacije</a:t>
                      </a:r>
                      <a:endParaRPr lang="sr-Latn-BA" sz="1600"/>
                    </a:p>
                  </a:txBody>
                  <a:tcPr anchor="ctr"/>
                </a:tc>
              </a:tr>
              <a:tr h="607845">
                <a:tc>
                  <a:txBody>
                    <a:bodyPr/>
                    <a:lstStyle/>
                    <a:p>
                      <a:pPr algn="ctr"/>
                      <a:r>
                        <a:rPr lang="sr-Latn-BA" sz="1600" smtClean="0">
                          <a:solidFill>
                            <a:schemeClr val="accent6"/>
                          </a:solidFill>
                        </a:rPr>
                        <a:t>Prezentacioni</a:t>
                      </a:r>
                      <a:r>
                        <a:rPr lang="sr-Latn-BA" sz="1600" baseline="0" smtClean="0">
                          <a:solidFill>
                            <a:schemeClr val="accent6"/>
                          </a:solidFill>
                        </a:rPr>
                        <a:t> sloj</a:t>
                      </a:r>
                    </a:p>
                    <a:p>
                      <a:pPr algn="ctr"/>
                      <a:r>
                        <a:rPr lang="sr-Latn-BA" sz="1600" baseline="0" smtClean="0"/>
                        <a:t>Kodovanje i enkripcija podataka</a:t>
                      </a:r>
                    </a:p>
                  </a:txBody>
                  <a:tcPr anchor="ctr"/>
                </a:tc>
              </a:tr>
              <a:tr h="607845">
                <a:tc>
                  <a:txBody>
                    <a:bodyPr/>
                    <a:lstStyle/>
                    <a:p>
                      <a:pPr algn="ctr"/>
                      <a:r>
                        <a:rPr lang="sr-Latn-BA" sz="1600" smtClean="0">
                          <a:solidFill>
                            <a:schemeClr val="accent6"/>
                          </a:solidFill>
                        </a:rPr>
                        <a:t>Sloj sesije</a:t>
                      </a:r>
                    </a:p>
                    <a:p>
                      <a:pPr algn="ctr"/>
                      <a:r>
                        <a:rPr lang="sr-Latn-BA" sz="1600" smtClean="0"/>
                        <a:t>Uspostavljanje sesije korisnika</a:t>
                      </a:r>
                      <a:endParaRPr lang="sr-Latn-BA" sz="1600"/>
                    </a:p>
                  </a:txBody>
                  <a:tcPr anchor="ctr"/>
                </a:tc>
              </a:tr>
              <a:tr h="607845">
                <a:tc>
                  <a:txBody>
                    <a:bodyPr/>
                    <a:lstStyle/>
                    <a:p>
                      <a:pPr algn="ctr"/>
                      <a:r>
                        <a:rPr lang="sr-Latn-BA" sz="1600" smtClean="0">
                          <a:solidFill>
                            <a:schemeClr val="accent6"/>
                          </a:solidFill>
                        </a:rPr>
                        <a:t>Transportni sloj</a:t>
                      </a:r>
                    </a:p>
                    <a:p>
                      <a:pPr algn="ctr"/>
                      <a:r>
                        <a:rPr lang="sr-Latn-BA" sz="1600" smtClean="0"/>
                        <a:t>Prenos paketa kroz mrežu</a:t>
                      </a:r>
                      <a:endParaRPr lang="sr-Latn-BA" sz="1600"/>
                    </a:p>
                  </a:txBody>
                  <a:tcPr anchor="ctr"/>
                </a:tc>
              </a:tr>
              <a:tr h="607845">
                <a:tc>
                  <a:txBody>
                    <a:bodyPr/>
                    <a:lstStyle/>
                    <a:p>
                      <a:pPr algn="ctr"/>
                      <a:r>
                        <a:rPr lang="sr-Latn-BA" sz="1600" smtClean="0">
                          <a:solidFill>
                            <a:schemeClr val="accent6"/>
                          </a:solidFill>
                        </a:rPr>
                        <a:t>Mrežni sloj</a:t>
                      </a:r>
                    </a:p>
                    <a:p>
                      <a:pPr algn="ctr"/>
                      <a:r>
                        <a:rPr lang="sr-Latn-BA" sz="1600" smtClean="0"/>
                        <a:t>Logičko adresiranje i rutiranje</a:t>
                      </a:r>
                      <a:endParaRPr lang="sr-Latn-BA" sz="1600"/>
                    </a:p>
                  </a:txBody>
                  <a:tcPr anchor="ctr"/>
                </a:tc>
              </a:tr>
              <a:tr h="607845">
                <a:tc>
                  <a:txBody>
                    <a:bodyPr/>
                    <a:lstStyle/>
                    <a:p>
                      <a:pPr algn="ctr"/>
                      <a:r>
                        <a:rPr lang="sr-Latn-BA" sz="1600" smtClean="0">
                          <a:solidFill>
                            <a:schemeClr val="accent6"/>
                          </a:solidFill>
                        </a:rPr>
                        <a:t>Sloj veze</a:t>
                      </a:r>
                    </a:p>
                    <a:p>
                      <a:pPr algn="ctr"/>
                      <a:r>
                        <a:rPr lang="sr-Latn-BA" sz="1600" smtClean="0"/>
                        <a:t>Fizičko</a:t>
                      </a:r>
                      <a:r>
                        <a:rPr lang="sr-Latn-BA" sz="1600" baseline="0" smtClean="0"/>
                        <a:t> adresiranje i pristup medijumu</a:t>
                      </a:r>
                      <a:endParaRPr lang="sr-Latn-BA" sz="1600"/>
                    </a:p>
                  </a:txBody>
                  <a:tcPr anchor="ctr"/>
                </a:tc>
              </a:tr>
              <a:tr h="607845">
                <a:tc>
                  <a:txBody>
                    <a:bodyPr/>
                    <a:lstStyle/>
                    <a:p>
                      <a:pPr algn="ctr"/>
                      <a:r>
                        <a:rPr lang="sr-Latn-BA" sz="1600" smtClean="0">
                          <a:solidFill>
                            <a:schemeClr val="accent6"/>
                          </a:solidFill>
                        </a:rPr>
                        <a:t>Fizički sloj</a:t>
                      </a:r>
                    </a:p>
                    <a:p>
                      <a:pPr algn="ctr"/>
                      <a:r>
                        <a:rPr lang="sr-Latn-BA" sz="1600" smtClean="0"/>
                        <a:t>Prenos</a:t>
                      </a:r>
                      <a:r>
                        <a:rPr lang="sr-Latn-BA" sz="1600" baseline="0" smtClean="0"/>
                        <a:t> signala</a:t>
                      </a:r>
                      <a:endParaRPr lang="sr-Latn-BA" sz="1600"/>
                    </a:p>
                  </a:txBody>
                  <a:tcPr anchor="ctr"/>
                </a:tc>
              </a:tr>
            </a:tbl>
          </a:graphicData>
        </a:graphic>
      </p:graphicFrame>
      <p:graphicFrame>
        <p:nvGraphicFramePr>
          <p:cNvPr id="6" name="Content Placeholder 3"/>
          <p:cNvGraphicFramePr>
            <a:graphicFrameLocks/>
          </p:cNvGraphicFramePr>
          <p:nvPr/>
        </p:nvGraphicFramePr>
        <p:xfrm>
          <a:off x="5003800" y="1766888"/>
          <a:ext cx="3610744" cy="4254915"/>
        </p:xfrm>
        <a:graphic>
          <a:graphicData uri="http://schemas.openxmlformats.org/drawingml/2006/table">
            <a:tbl>
              <a:tblPr bandRow="1">
                <a:tableStyleId>{5C22544A-7EE6-4342-B048-85BDC9FD1C3A}</a:tableStyleId>
              </a:tblPr>
              <a:tblGrid>
                <a:gridCol w="3610744"/>
              </a:tblGrid>
              <a:tr h="1823535">
                <a:tc>
                  <a:txBody>
                    <a:bodyPr/>
                    <a:lstStyle/>
                    <a:p>
                      <a:pPr algn="ctr"/>
                      <a:r>
                        <a:rPr lang="sr-Latn-BA" sz="1600" smtClean="0">
                          <a:solidFill>
                            <a:schemeClr val="accent6"/>
                          </a:solidFill>
                        </a:rPr>
                        <a:t>Aplikacije</a:t>
                      </a:r>
                    </a:p>
                    <a:p>
                      <a:pPr algn="ctr"/>
                      <a:r>
                        <a:rPr lang="sr-Latn-BA" sz="1600" smtClean="0">
                          <a:solidFill>
                            <a:schemeClr val="tx1"/>
                          </a:solidFill>
                        </a:rPr>
                        <a:t>HTTP, FTP, SMTP, POP3</a:t>
                      </a:r>
                      <a:endParaRPr lang="sr-Latn-BA" sz="1600">
                        <a:solidFill>
                          <a:schemeClr val="tx1"/>
                        </a:solidFill>
                      </a:endParaRPr>
                    </a:p>
                  </a:txBody>
                  <a:tcPr anchor="ctr"/>
                </a:tc>
              </a:tr>
              <a:tr h="607845">
                <a:tc>
                  <a:txBody>
                    <a:bodyPr/>
                    <a:lstStyle/>
                    <a:p>
                      <a:pPr algn="ctr"/>
                      <a:r>
                        <a:rPr lang="sr-Latn-BA" sz="1600" kern="1200" smtClean="0">
                          <a:solidFill>
                            <a:schemeClr val="accent6"/>
                          </a:solidFill>
                          <a:latin typeface="+mn-lt"/>
                          <a:ea typeface="+mn-ea"/>
                          <a:cs typeface="+mn-cs"/>
                        </a:rPr>
                        <a:t>Komunikacija dva računara</a:t>
                      </a:r>
                    </a:p>
                    <a:p>
                      <a:pPr algn="ctr"/>
                      <a:r>
                        <a:rPr lang="sr-Latn-BA" sz="1600" smtClean="0">
                          <a:solidFill>
                            <a:schemeClr val="tx1"/>
                          </a:solidFill>
                        </a:rPr>
                        <a:t>TCP</a:t>
                      </a:r>
                      <a:endParaRPr lang="sr-Latn-BA" sz="1600">
                        <a:solidFill>
                          <a:schemeClr val="tx1"/>
                        </a:solidFill>
                      </a:endParaRPr>
                    </a:p>
                  </a:txBody>
                  <a:tcPr anchor="ctr"/>
                </a:tc>
              </a:tr>
              <a:tr h="607845">
                <a:tc>
                  <a:txBody>
                    <a:bodyPr/>
                    <a:lstStyle/>
                    <a:p>
                      <a:pPr algn="ctr"/>
                      <a:r>
                        <a:rPr lang="sr-Latn-BA" sz="1600" smtClean="0">
                          <a:solidFill>
                            <a:schemeClr val="accent6"/>
                          </a:solidFill>
                        </a:rPr>
                        <a:t>Mrežni sloj</a:t>
                      </a:r>
                    </a:p>
                    <a:p>
                      <a:pPr algn="ctr"/>
                      <a:r>
                        <a:rPr lang="sr-Latn-BA" sz="1600" smtClean="0"/>
                        <a:t>IP</a:t>
                      </a:r>
                      <a:endParaRPr lang="sr-Latn-BA" sz="1600"/>
                    </a:p>
                  </a:txBody>
                  <a:tcPr anchor="ctr"/>
                </a:tc>
              </a:tr>
              <a:tr h="1215690">
                <a:tc>
                  <a:txBody>
                    <a:bodyPr/>
                    <a:lstStyle/>
                    <a:p>
                      <a:pPr algn="ctr"/>
                      <a:r>
                        <a:rPr lang="sr-Latn-BA" sz="1600" smtClean="0">
                          <a:solidFill>
                            <a:schemeClr val="accent6"/>
                          </a:solidFill>
                        </a:rPr>
                        <a:t>Pristup</a:t>
                      </a:r>
                      <a:r>
                        <a:rPr lang="sr-Latn-BA" sz="1600" baseline="0" smtClean="0">
                          <a:solidFill>
                            <a:schemeClr val="accent6"/>
                          </a:solidFill>
                        </a:rPr>
                        <a:t> mreži</a:t>
                      </a:r>
                    </a:p>
                    <a:p>
                      <a:pPr algn="ctr"/>
                      <a:r>
                        <a:rPr lang="sr-Latn-BA" sz="1600" baseline="0" smtClean="0">
                          <a:solidFill>
                            <a:schemeClr val="tx1"/>
                          </a:solidFill>
                        </a:rPr>
                        <a:t>Ethernet, PPP, IEEE 802.11</a:t>
                      </a:r>
                      <a:endParaRPr lang="sr-Latn-BA" sz="1600">
                        <a:solidFill>
                          <a:schemeClr val="tx1"/>
                        </a:solidFill>
                      </a:endParaRPr>
                    </a:p>
                  </a:txBody>
                  <a:tcPr anchor="ctr"/>
                </a:tc>
              </a:tr>
            </a:tbl>
          </a:graphicData>
        </a:graphic>
      </p:graphicFrame>
      <p:sp>
        <p:nvSpPr>
          <p:cNvPr id="14369" name="TextBox 4"/>
          <p:cNvSpPr txBox="1">
            <a:spLocks noChangeArrowheads="1"/>
          </p:cNvSpPr>
          <p:nvPr/>
        </p:nvSpPr>
        <p:spPr bwMode="auto">
          <a:xfrm>
            <a:off x="468313" y="1397000"/>
            <a:ext cx="3598862" cy="369888"/>
          </a:xfrm>
          <a:prstGeom prst="rect">
            <a:avLst/>
          </a:prstGeom>
          <a:noFill/>
          <a:ln w="9525">
            <a:noFill/>
            <a:miter lim="800000"/>
            <a:headEnd/>
            <a:tailEnd/>
          </a:ln>
        </p:spPr>
        <p:txBody>
          <a:bodyPr>
            <a:spAutoFit/>
          </a:bodyPr>
          <a:lstStyle/>
          <a:p>
            <a:pPr algn="ctr"/>
            <a:r>
              <a:rPr lang="en-US"/>
              <a:t>OSI referentni model</a:t>
            </a:r>
            <a:endParaRPr lang="sr-Latn-BA"/>
          </a:p>
        </p:txBody>
      </p:sp>
      <p:sp>
        <p:nvSpPr>
          <p:cNvPr id="14370" name="TextBox 6"/>
          <p:cNvSpPr txBox="1">
            <a:spLocks noChangeArrowheads="1"/>
          </p:cNvSpPr>
          <p:nvPr/>
        </p:nvSpPr>
        <p:spPr bwMode="auto">
          <a:xfrm>
            <a:off x="5003800" y="1397000"/>
            <a:ext cx="3600450" cy="369888"/>
          </a:xfrm>
          <a:prstGeom prst="rect">
            <a:avLst/>
          </a:prstGeom>
          <a:noFill/>
          <a:ln w="9525">
            <a:noFill/>
            <a:miter lim="800000"/>
            <a:headEnd/>
            <a:tailEnd/>
          </a:ln>
        </p:spPr>
        <p:txBody>
          <a:bodyPr>
            <a:spAutoFit/>
          </a:bodyPr>
          <a:lstStyle/>
          <a:p>
            <a:pPr algn="ctr"/>
            <a:r>
              <a:rPr lang="en-US"/>
              <a:t>Internet</a:t>
            </a:r>
            <a:endParaRPr lang="sr-Latn-B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sr-Latn-BA" smtClean="0"/>
              <a:t>Pristup mreži</a:t>
            </a:r>
          </a:p>
        </p:txBody>
      </p:sp>
      <p:sp>
        <p:nvSpPr>
          <p:cNvPr id="3" name="Content Placeholder 2"/>
          <p:cNvSpPr>
            <a:spLocks noGrp="1"/>
          </p:cNvSpPr>
          <p:nvPr>
            <p:ph idx="1"/>
          </p:nvPr>
        </p:nvSpPr>
        <p:spPr/>
        <p:txBody>
          <a:bodyPr>
            <a:normAutofit fontScale="92500" lnSpcReduction="20000"/>
          </a:bodyPr>
          <a:lstStyle/>
          <a:p>
            <a:pPr>
              <a:defRPr/>
            </a:pPr>
            <a:r>
              <a:rPr lang="sr-Latn-BA" smtClean="0"/>
              <a:t>Telefonske linije </a:t>
            </a:r>
          </a:p>
          <a:p>
            <a:pPr lvl="1">
              <a:defRPr/>
            </a:pPr>
            <a:r>
              <a:rPr lang="sr-Latn-BA" smtClean="0"/>
              <a:t>Dial-up (modem), PPP protokol</a:t>
            </a:r>
          </a:p>
          <a:p>
            <a:pPr lvl="1">
              <a:defRPr/>
            </a:pPr>
            <a:r>
              <a:rPr lang="sr-Latn-BA" smtClean="0"/>
              <a:t>ISDN (Integrated Services Digital Network)</a:t>
            </a:r>
          </a:p>
          <a:p>
            <a:pPr lvl="1">
              <a:defRPr/>
            </a:pPr>
            <a:r>
              <a:rPr lang="sr-Latn-BA" smtClean="0"/>
              <a:t>DSL (Digital Subscriber Line)</a:t>
            </a:r>
          </a:p>
          <a:p>
            <a:pPr>
              <a:defRPr/>
            </a:pPr>
            <a:r>
              <a:rPr lang="sr-Latn-BA" smtClean="0"/>
              <a:t>Kablovski pristup</a:t>
            </a:r>
          </a:p>
          <a:p>
            <a:pPr>
              <a:defRPr/>
            </a:pPr>
            <a:r>
              <a:rPr lang="sr-Latn-BA" smtClean="0"/>
              <a:t>Bežični pristup – WiFi</a:t>
            </a:r>
          </a:p>
          <a:p>
            <a:pPr>
              <a:defRPr/>
            </a:pPr>
            <a:r>
              <a:rPr lang="sr-Latn-BA" smtClean="0"/>
              <a:t>Mobilni pristup – GPRS, 3G+</a:t>
            </a:r>
          </a:p>
          <a:p>
            <a:pPr>
              <a:defRPr/>
            </a:pPr>
            <a:r>
              <a:rPr lang="sr-Latn-BA" smtClean="0"/>
              <a:t>Optička vlakna</a:t>
            </a:r>
          </a:p>
          <a:p>
            <a:pPr>
              <a:defRPr/>
            </a:pPr>
            <a:r>
              <a:rPr lang="sr-Latn-BA" smtClean="0"/>
              <a:t>Satelitski pristup</a:t>
            </a:r>
          </a:p>
          <a:p>
            <a:pPr>
              <a:defRPr/>
            </a:pPr>
            <a:r>
              <a:rPr lang="sr-Latn-BA" smtClean="0"/>
              <a:t>...</a:t>
            </a:r>
            <a:endParaRPr lang="sr-Latn-B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sr-Latn-BA" smtClean="0"/>
              <a:t>IP protokol</a:t>
            </a:r>
            <a:br>
              <a:rPr lang="sr-Latn-BA" smtClean="0"/>
            </a:br>
            <a:r>
              <a:rPr lang="sr-Latn-BA" smtClean="0"/>
              <a:t>(Internet Protocol)</a:t>
            </a:r>
          </a:p>
        </p:txBody>
      </p:sp>
      <p:sp>
        <p:nvSpPr>
          <p:cNvPr id="16387" name="Content Placeholder 2"/>
          <p:cNvSpPr>
            <a:spLocks noGrp="1"/>
          </p:cNvSpPr>
          <p:nvPr>
            <p:ph idx="1"/>
          </p:nvPr>
        </p:nvSpPr>
        <p:spPr/>
        <p:txBody>
          <a:bodyPr/>
          <a:lstStyle/>
          <a:p>
            <a:pPr eaLnBrk="1" hangingPunct="1">
              <a:lnSpc>
                <a:spcPct val="70000"/>
              </a:lnSpc>
            </a:pPr>
            <a:r>
              <a:rPr lang="sr-Latn-CS" sz="2200" smtClean="0"/>
              <a:t>Definiše oblik adrese računara u mreži (IP adresa) i način prenosa podataka do računara sa određenom adresom</a:t>
            </a:r>
          </a:p>
          <a:p>
            <a:pPr eaLnBrk="1" hangingPunct="1">
              <a:lnSpc>
                <a:spcPct val="70000"/>
              </a:lnSpc>
            </a:pPr>
            <a:r>
              <a:rPr lang="sr-Latn-CS" sz="2200" smtClean="0"/>
              <a:t>Svaki računar povezan sa Internetom mora imati IP adresu</a:t>
            </a:r>
          </a:p>
          <a:p>
            <a:pPr eaLnBrk="1" hangingPunct="1">
              <a:lnSpc>
                <a:spcPct val="70000"/>
              </a:lnSpc>
            </a:pPr>
            <a:r>
              <a:rPr lang="sr-Latn-CS" sz="2200" smtClean="0"/>
              <a:t>Morala bi biti jedinstvena, ali postoje privatne adrese i preslikavanja adresa</a:t>
            </a:r>
          </a:p>
          <a:p>
            <a:pPr eaLnBrk="1" hangingPunct="1">
              <a:lnSpc>
                <a:spcPct val="70000"/>
              </a:lnSpc>
            </a:pPr>
            <a:r>
              <a:rPr lang="sr-Latn-CS" sz="2200" smtClean="0"/>
              <a:t>Oblik aaa.bbb.ccc.ddd</a:t>
            </a:r>
          </a:p>
          <a:p>
            <a:pPr eaLnBrk="1" hangingPunct="1">
              <a:lnSpc>
                <a:spcPct val="70000"/>
              </a:lnSpc>
            </a:pPr>
            <a:r>
              <a:rPr lang="sr-Latn-CS" sz="2200" smtClean="0"/>
              <a:t>Elementi adrese su brojevi u opsegu </a:t>
            </a:r>
            <a:br>
              <a:rPr lang="sr-Latn-CS" sz="2200" smtClean="0"/>
            </a:br>
            <a:r>
              <a:rPr lang="sr-Latn-CS" sz="2200" smtClean="0"/>
              <a:t>0-255</a:t>
            </a:r>
          </a:p>
          <a:p>
            <a:pPr lvl="1" eaLnBrk="1" hangingPunct="1">
              <a:lnSpc>
                <a:spcPct val="70000"/>
              </a:lnSpc>
            </a:pPr>
            <a:r>
              <a:rPr lang="sr-Latn-CS" sz="2000" smtClean="0"/>
              <a:t>Npr. 147.92.197.2</a:t>
            </a:r>
          </a:p>
          <a:p>
            <a:pPr>
              <a:lnSpc>
                <a:spcPct val="80000"/>
              </a:lnSpc>
            </a:pPr>
            <a:r>
              <a:rPr lang="sr-Latn-BA" sz="2200" smtClean="0"/>
              <a:t>Ukupan broj adresa (IPv4) 256</a:t>
            </a:r>
            <a:r>
              <a:rPr lang="sr-Latn-BA" sz="2200" baseline="30000" smtClean="0"/>
              <a:t>4</a:t>
            </a:r>
            <a:r>
              <a:rPr lang="sr-Latn-BA" sz="2200" smtClean="0"/>
              <a:t> = 4.294.967.296</a:t>
            </a:r>
          </a:p>
          <a:p>
            <a:pPr>
              <a:lnSpc>
                <a:spcPct val="80000"/>
              </a:lnSpc>
            </a:pPr>
            <a:r>
              <a:rPr lang="sr-Latn-BA" sz="2200" smtClean="0"/>
              <a:t>Nisu sve kombinacije dozvoljene</a:t>
            </a:r>
          </a:p>
          <a:p>
            <a:pPr lvl="1">
              <a:lnSpc>
                <a:spcPct val="80000"/>
              </a:lnSpc>
            </a:pPr>
            <a:r>
              <a:rPr lang="sr-Latn-BA" sz="2000" smtClean="0"/>
              <a:t>127.0.0.1 uvijek predstavlja računar na kojem radite</a:t>
            </a:r>
          </a:p>
          <a:p>
            <a:pPr>
              <a:lnSpc>
                <a:spcPct val="80000"/>
              </a:lnSpc>
            </a:pPr>
            <a:r>
              <a:rPr lang="sr-Latn-BA" sz="2200" smtClean="0"/>
              <a:t>Manjak IP adresa</a:t>
            </a:r>
          </a:p>
          <a:p>
            <a:pPr>
              <a:lnSpc>
                <a:spcPct val="80000"/>
              </a:lnSpc>
            </a:pPr>
            <a:r>
              <a:rPr lang="sr-Latn-BA" sz="2200" smtClean="0"/>
              <a:t>Razvijen IPv6 - 3.403×10</a:t>
            </a:r>
            <a:r>
              <a:rPr lang="sr-Latn-BA" sz="2200" baseline="30000" smtClean="0"/>
              <a:t>38</a:t>
            </a:r>
            <a:r>
              <a:rPr lang="sr-Latn-BA" sz="2200" smtClean="0"/>
              <a:t> jedinstvenih adresa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sr-Latn-BA" smtClean="0"/>
              <a:t>Imena računara</a:t>
            </a:r>
          </a:p>
        </p:txBody>
      </p:sp>
      <p:sp>
        <p:nvSpPr>
          <p:cNvPr id="3" name="Content Placeholder 2"/>
          <p:cNvSpPr>
            <a:spLocks noGrp="1"/>
          </p:cNvSpPr>
          <p:nvPr>
            <p:ph idx="1"/>
          </p:nvPr>
        </p:nvSpPr>
        <p:spPr/>
        <p:txBody>
          <a:bodyPr>
            <a:normAutofit fontScale="92500" lnSpcReduction="20000"/>
          </a:bodyPr>
          <a:lstStyle/>
          <a:p>
            <a:pPr>
              <a:defRPr/>
            </a:pPr>
            <a:r>
              <a:rPr lang="sr-Latn-CS" smtClean="0"/>
              <a:t>IP adresa je namijenjena mašinama</a:t>
            </a:r>
          </a:p>
          <a:p>
            <a:pPr>
              <a:defRPr/>
            </a:pPr>
            <a:r>
              <a:rPr lang="sr-Latn-CS" smtClean="0"/>
              <a:t>Ljudi koriste simbolička imena</a:t>
            </a:r>
            <a:r>
              <a:rPr lang="en-US" smtClean="0"/>
              <a:t> </a:t>
            </a:r>
            <a:r>
              <a:rPr lang="sr-Latn-CS" smtClean="0"/>
              <a:t>uz definisano preslikavanje</a:t>
            </a:r>
          </a:p>
          <a:p>
            <a:pPr lvl="1">
              <a:defRPr/>
            </a:pPr>
            <a:r>
              <a:rPr lang="sr-Latn-BA" smtClean="0">
                <a:hlinkClick r:id="rId2"/>
              </a:rPr>
              <a:t>www.etfbl.net</a:t>
            </a:r>
            <a:r>
              <a:rPr lang="sr-Latn-BA" smtClean="0"/>
              <a:t> ↔ </a:t>
            </a:r>
            <a:r>
              <a:rPr lang="sr-Latn-CS" smtClean="0"/>
              <a:t>147.92.197.2</a:t>
            </a:r>
          </a:p>
          <a:p>
            <a:pPr>
              <a:defRPr/>
            </a:pPr>
            <a:r>
              <a:rPr lang="sr-Latn-CS" smtClean="0"/>
              <a:t>Domain Name System (DNS) je hijerarhijski sistem imenovanja resursa priključenih na Internet</a:t>
            </a:r>
          </a:p>
          <a:p>
            <a:pPr>
              <a:defRPr/>
            </a:pPr>
            <a:r>
              <a:rPr lang="sr-Latn-CS" smtClean="0"/>
              <a:t>Serveri imena (name server) </a:t>
            </a:r>
          </a:p>
          <a:p>
            <a:pPr lvl="1">
              <a:defRPr/>
            </a:pPr>
            <a:r>
              <a:rPr lang="sr-Latn-CS" smtClean="0"/>
              <a:t>Računari koji preslikavaju imena u IP adrese</a:t>
            </a:r>
          </a:p>
          <a:p>
            <a:pPr lvl="1">
              <a:defRPr/>
            </a:pPr>
            <a:r>
              <a:rPr lang="sr-Latn-CS" smtClean="0"/>
              <a:t>Koriste DNS protokol</a:t>
            </a:r>
            <a:endParaRPr lang="en-US" smtClean="0"/>
          </a:p>
          <a:p>
            <a:pPr>
              <a:defRPr/>
            </a:pPr>
            <a:endParaRPr lang="sr-Latn-B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sr-Latn-BA" smtClean="0"/>
              <a:t>Struktura imena računara</a:t>
            </a:r>
          </a:p>
        </p:txBody>
      </p:sp>
      <p:sp>
        <p:nvSpPr>
          <p:cNvPr id="18435" name="Content Placeholder 2"/>
          <p:cNvSpPr>
            <a:spLocks noGrp="1"/>
          </p:cNvSpPr>
          <p:nvPr>
            <p:ph idx="1"/>
          </p:nvPr>
        </p:nvSpPr>
        <p:spPr>
          <a:xfrm>
            <a:off x="457200" y="2349500"/>
            <a:ext cx="3178175" cy="604838"/>
          </a:xfrm>
        </p:spPr>
        <p:txBody>
          <a:bodyPr/>
          <a:lstStyle/>
          <a:p>
            <a:pPr>
              <a:buFontTx/>
              <a:buNone/>
            </a:pPr>
            <a:r>
              <a:rPr lang="sr-Latn-BA" smtClean="0">
                <a:solidFill>
                  <a:schemeClr val="accent2"/>
                </a:solidFill>
              </a:rPr>
              <a:t>nucleus</a:t>
            </a:r>
            <a:r>
              <a:rPr lang="sr-Latn-BA" smtClean="0"/>
              <a:t>.</a:t>
            </a:r>
            <a:r>
              <a:rPr lang="sr-Latn-BA" smtClean="0">
                <a:solidFill>
                  <a:srgbClr val="FF0000"/>
                </a:solidFill>
              </a:rPr>
              <a:t>etfbl</a:t>
            </a:r>
            <a:r>
              <a:rPr lang="sr-Latn-BA" smtClean="0"/>
              <a:t>.net</a:t>
            </a:r>
          </a:p>
        </p:txBody>
      </p:sp>
      <p:sp>
        <p:nvSpPr>
          <p:cNvPr id="18436" name="TextBox 4"/>
          <p:cNvSpPr txBox="1">
            <a:spLocks noChangeArrowheads="1"/>
          </p:cNvSpPr>
          <p:nvPr/>
        </p:nvSpPr>
        <p:spPr bwMode="auto">
          <a:xfrm>
            <a:off x="4067175" y="3213100"/>
            <a:ext cx="4895850" cy="646113"/>
          </a:xfrm>
          <a:prstGeom prst="rect">
            <a:avLst/>
          </a:prstGeom>
          <a:noFill/>
          <a:ln w="9525">
            <a:noFill/>
            <a:miter lim="800000"/>
            <a:headEnd/>
            <a:tailEnd/>
          </a:ln>
        </p:spPr>
        <p:txBody>
          <a:bodyPr>
            <a:spAutoFit/>
          </a:bodyPr>
          <a:lstStyle/>
          <a:p>
            <a:r>
              <a:rPr lang="sr-Latn-BA"/>
              <a:t>Najviši Internet domen (com, net, org, oznake država, ...)</a:t>
            </a:r>
          </a:p>
        </p:txBody>
      </p:sp>
      <p:sp>
        <p:nvSpPr>
          <p:cNvPr id="18437" name="TextBox 5"/>
          <p:cNvSpPr txBox="1">
            <a:spLocks noChangeArrowheads="1"/>
          </p:cNvSpPr>
          <p:nvPr/>
        </p:nvSpPr>
        <p:spPr bwMode="auto">
          <a:xfrm>
            <a:off x="4067175" y="4354513"/>
            <a:ext cx="4105275" cy="368300"/>
          </a:xfrm>
          <a:prstGeom prst="rect">
            <a:avLst/>
          </a:prstGeom>
          <a:noFill/>
          <a:ln w="9525">
            <a:noFill/>
            <a:miter lim="800000"/>
            <a:headEnd/>
            <a:tailEnd/>
          </a:ln>
        </p:spPr>
        <p:txBody>
          <a:bodyPr>
            <a:spAutoFit/>
          </a:bodyPr>
          <a:lstStyle/>
          <a:p>
            <a:r>
              <a:rPr lang="en-US">
                <a:solidFill>
                  <a:srgbClr val="FF0000"/>
                </a:solidFill>
              </a:rPr>
              <a:t>Domen – i</a:t>
            </a:r>
            <a:r>
              <a:rPr lang="sr-Latn-BA">
                <a:solidFill>
                  <a:srgbClr val="FF0000"/>
                </a:solidFill>
              </a:rPr>
              <a:t>me</a:t>
            </a:r>
            <a:r>
              <a:rPr lang="en-US">
                <a:solidFill>
                  <a:srgbClr val="FF0000"/>
                </a:solidFill>
              </a:rPr>
              <a:t> </a:t>
            </a:r>
            <a:r>
              <a:rPr lang="sr-Latn-BA">
                <a:solidFill>
                  <a:srgbClr val="FF0000"/>
                </a:solidFill>
              </a:rPr>
              <a:t>organizacije</a:t>
            </a:r>
          </a:p>
        </p:txBody>
      </p:sp>
      <p:sp>
        <p:nvSpPr>
          <p:cNvPr id="18438" name="TextBox 6"/>
          <p:cNvSpPr txBox="1">
            <a:spLocks noChangeArrowheads="1"/>
          </p:cNvSpPr>
          <p:nvPr/>
        </p:nvSpPr>
        <p:spPr bwMode="auto">
          <a:xfrm>
            <a:off x="4067175" y="5073650"/>
            <a:ext cx="4176713" cy="369888"/>
          </a:xfrm>
          <a:prstGeom prst="rect">
            <a:avLst/>
          </a:prstGeom>
          <a:noFill/>
          <a:ln w="9525">
            <a:noFill/>
            <a:miter lim="800000"/>
            <a:headEnd/>
            <a:tailEnd/>
          </a:ln>
        </p:spPr>
        <p:txBody>
          <a:bodyPr>
            <a:spAutoFit/>
          </a:bodyPr>
          <a:lstStyle/>
          <a:p>
            <a:r>
              <a:rPr lang="en-US">
                <a:solidFill>
                  <a:srgbClr val="002060"/>
                </a:solidFill>
              </a:rPr>
              <a:t>Poddomen</a:t>
            </a:r>
            <a:endParaRPr lang="sr-Latn-BA">
              <a:solidFill>
                <a:srgbClr val="002060"/>
              </a:solidFill>
            </a:endParaRPr>
          </a:p>
        </p:txBody>
      </p:sp>
      <p:sp>
        <p:nvSpPr>
          <p:cNvPr id="18439" name="TextBox 7"/>
          <p:cNvSpPr txBox="1">
            <a:spLocks noChangeArrowheads="1"/>
          </p:cNvSpPr>
          <p:nvPr/>
        </p:nvSpPr>
        <p:spPr bwMode="auto">
          <a:xfrm>
            <a:off x="4140200" y="1844675"/>
            <a:ext cx="1543050" cy="369888"/>
          </a:xfrm>
          <a:prstGeom prst="rect">
            <a:avLst/>
          </a:prstGeom>
          <a:noFill/>
          <a:ln w="9525">
            <a:noFill/>
            <a:miter lim="800000"/>
            <a:headEnd/>
            <a:tailEnd/>
          </a:ln>
        </p:spPr>
        <p:txBody>
          <a:bodyPr wrap="none">
            <a:spAutoFit/>
          </a:bodyPr>
          <a:lstStyle/>
          <a:p>
            <a:r>
              <a:rPr lang="en-US"/>
              <a:t>Ime ra</a:t>
            </a:r>
            <a:r>
              <a:rPr lang="sr-Latn-BA"/>
              <a:t>čunara</a:t>
            </a:r>
          </a:p>
        </p:txBody>
      </p:sp>
      <p:sp>
        <p:nvSpPr>
          <p:cNvPr id="8" name="Right Brace 7"/>
          <p:cNvSpPr/>
          <p:nvPr/>
        </p:nvSpPr>
        <p:spPr>
          <a:xfrm rot="5400000">
            <a:off x="3167857" y="2672556"/>
            <a:ext cx="215900" cy="5762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10" name="Elbow Connector 9"/>
          <p:cNvCxnSpPr>
            <a:stCxn id="8" idx="1"/>
            <a:endCxn id="18436" idx="1"/>
          </p:cNvCxnSpPr>
          <p:nvPr/>
        </p:nvCxnSpPr>
        <p:spPr>
          <a:xfrm rot="16200000" flipH="1">
            <a:off x="3438525" y="2906713"/>
            <a:ext cx="466725" cy="790575"/>
          </a:xfrm>
          <a:prstGeom prst="bentConnector4">
            <a:avLst>
              <a:gd name="adj1" fmla="val 99500"/>
              <a:gd name="adj2" fmla="val 530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rot="5400000">
            <a:off x="2355056" y="2577307"/>
            <a:ext cx="212725" cy="76358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30" name="Elbow Connector 29"/>
          <p:cNvCxnSpPr>
            <a:stCxn id="28" idx="1"/>
            <a:endCxn id="18437" idx="1"/>
          </p:cNvCxnSpPr>
          <p:nvPr/>
        </p:nvCxnSpPr>
        <p:spPr>
          <a:xfrm rot="16200000" flipH="1">
            <a:off x="2528094" y="2999582"/>
            <a:ext cx="1473200" cy="1604962"/>
          </a:xfrm>
          <a:prstGeom prst="bentConnector4">
            <a:avLst>
              <a:gd name="adj1" fmla="val 100064"/>
              <a:gd name="adj2" fmla="val 53297"/>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ight Brace 33"/>
          <p:cNvSpPr/>
          <p:nvPr/>
        </p:nvSpPr>
        <p:spPr>
          <a:xfrm rot="5400000">
            <a:off x="1151732" y="2240756"/>
            <a:ext cx="215900" cy="1439863"/>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39" name="Shape 38"/>
          <p:cNvCxnSpPr>
            <a:stCxn id="34" idx="1"/>
            <a:endCxn id="18438" idx="1"/>
          </p:cNvCxnSpPr>
          <p:nvPr/>
        </p:nvCxnSpPr>
        <p:spPr>
          <a:xfrm rot="16200000" flipH="1">
            <a:off x="1568451" y="2759075"/>
            <a:ext cx="2189162" cy="2808287"/>
          </a:xfrm>
          <a:prstGeom prst="bentConnector4">
            <a:avLst>
              <a:gd name="adj1" fmla="val 99940"/>
              <a:gd name="adj2" fmla="val 51923"/>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rot="16200000" flipV="1">
            <a:off x="1943894" y="872331"/>
            <a:ext cx="215900" cy="30241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cxnSp>
        <p:nvCxnSpPr>
          <p:cNvPr id="43" name="Shape 42"/>
          <p:cNvCxnSpPr>
            <a:stCxn id="41" idx="1"/>
            <a:endCxn id="18439" idx="1"/>
          </p:cNvCxnSpPr>
          <p:nvPr/>
        </p:nvCxnSpPr>
        <p:spPr>
          <a:xfrm rot="5400000" flipH="1" flipV="1">
            <a:off x="2971800" y="1108075"/>
            <a:ext cx="247650" cy="2089150"/>
          </a:xfrm>
          <a:prstGeom prst="bentConnector4">
            <a:avLst>
              <a:gd name="adj1" fmla="val 100531"/>
              <a:gd name="adj2" fmla="val 52586"/>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Domeni</a:t>
            </a:r>
            <a:endParaRPr lang="sr-Latn-BA" smtClean="0"/>
          </a:p>
        </p:txBody>
      </p:sp>
      <p:sp>
        <p:nvSpPr>
          <p:cNvPr id="3" name="Content Placeholder 2"/>
          <p:cNvSpPr>
            <a:spLocks noGrp="1"/>
          </p:cNvSpPr>
          <p:nvPr>
            <p:ph idx="1"/>
          </p:nvPr>
        </p:nvSpPr>
        <p:spPr/>
        <p:txBody>
          <a:bodyPr>
            <a:normAutofit fontScale="77500" lnSpcReduction="20000"/>
          </a:bodyPr>
          <a:lstStyle/>
          <a:p>
            <a:pPr>
              <a:defRPr/>
            </a:pPr>
            <a:r>
              <a:rPr lang="en-US" smtClean="0"/>
              <a:t>Domen predstavlja m</a:t>
            </a:r>
            <a:r>
              <a:rPr lang="sr-Latn-BA" smtClean="0"/>
              <a:t>režu u vlasništvu nekog entiteta – fizičkog ili pravnog lica</a:t>
            </a:r>
          </a:p>
          <a:p>
            <a:pPr>
              <a:defRPr/>
            </a:pPr>
            <a:r>
              <a:rPr lang="sr-Latn-BA" smtClean="0"/>
              <a:t>Domen je autonomni sistem</a:t>
            </a:r>
          </a:p>
          <a:p>
            <a:pPr lvl="1">
              <a:defRPr/>
            </a:pPr>
            <a:r>
              <a:rPr lang="sr-Latn-BA" smtClean="0"/>
              <a:t>Vlasnik ga konfiguriše</a:t>
            </a:r>
          </a:p>
          <a:p>
            <a:pPr lvl="1">
              <a:defRPr/>
            </a:pPr>
            <a:r>
              <a:rPr lang="sr-Latn-BA" smtClean="0"/>
              <a:t>Može da ga dijeli na poddomene</a:t>
            </a:r>
          </a:p>
          <a:p>
            <a:pPr>
              <a:defRPr/>
            </a:pPr>
            <a:r>
              <a:rPr lang="sr-Latn-BA" smtClean="0"/>
              <a:t>Agencija </a:t>
            </a:r>
            <a:r>
              <a:rPr lang="sr-Latn-BA" smtClean="0">
                <a:solidFill>
                  <a:srgbClr val="FF0000"/>
                </a:solidFill>
              </a:rPr>
              <a:t>ICANN</a:t>
            </a:r>
            <a:r>
              <a:rPr lang="sr-Latn-BA" smtClean="0"/>
              <a:t> (Internet Corporation for Assigned Names and Numbers) vodi evidenciju o imenima domena na Internetu</a:t>
            </a:r>
          </a:p>
          <a:p>
            <a:pPr>
              <a:defRPr/>
            </a:pPr>
            <a:r>
              <a:rPr lang="sr-Latn-BA" smtClean="0"/>
              <a:t>Rezervacijom (često prodajom) imena domena upravlja </a:t>
            </a:r>
            <a:r>
              <a:rPr lang="sr-Latn-BA" smtClean="0">
                <a:solidFill>
                  <a:srgbClr val="FF0000"/>
                </a:solidFill>
              </a:rPr>
              <a:t>registar imena domena</a:t>
            </a:r>
          </a:p>
          <a:p>
            <a:pPr lvl="1">
              <a:defRPr/>
            </a:pPr>
            <a:r>
              <a:rPr lang="sr-Latn-BA" smtClean="0"/>
              <a:t>Organizacija akreditovana od strane registra domena sa najvišim generičkim nivoom (.com, .org,...) i registra domena sa državnim kodom (.ba, .sr, .de,...)</a:t>
            </a:r>
          </a:p>
          <a:p>
            <a:pPr lvl="1">
              <a:defRPr/>
            </a:pPr>
            <a:endParaRPr lang="sr-Latn-BA" smtClean="0"/>
          </a:p>
          <a:p>
            <a:pPr lvl="1">
              <a:defRPr/>
            </a:pPr>
            <a:endParaRPr lang="sr-Latn-BA" smtClean="0"/>
          </a:p>
          <a:p>
            <a:pPr lvl="1">
              <a:defRPr/>
            </a:pPr>
            <a:endParaRPr lang="sr-Latn-B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sr-Latn-BA" smtClean="0"/>
              <a:t>Klijent-server model</a:t>
            </a:r>
          </a:p>
        </p:txBody>
      </p:sp>
      <p:pic>
        <p:nvPicPr>
          <p:cNvPr id="20483" name="Content Placeholder 9" descr="database-server.png"/>
          <p:cNvPicPr>
            <a:picLocks noGrp="1" noChangeAspect="1"/>
          </p:cNvPicPr>
          <p:nvPr>
            <p:ph sz="half" idx="2"/>
          </p:nvPr>
        </p:nvPicPr>
        <p:blipFill>
          <a:blip r:embed="rId2" cstate="print"/>
          <a:srcRect/>
          <a:stretch>
            <a:fillRect/>
          </a:stretch>
        </p:blipFill>
        <p:spPr>
          <a:xfrm>
            <a:off x="611188" y="2349500"/>
            <a:ext cx="1814512" cy="2232025"/>
          </a:xfrm>
        </p:spPr>
      </p:pic>
      <p:pic>
        <p:nvPicPr>
          <p:cNvPr id="20484" name="Picture 5" descr="Dell_Inspiron_One_23_Touch_AIO_Desktop_PC.png"/>
          <p:cNvPicPr>
            <a:picLocks noChangeAspect="1"/>
          </p:cNvPicPr>
          <p:nvPr/>
        </p:nvPicPr>
        <p:blipFill>
          <a:blip r:embed="rId3" cstate="print"/>
          <a:srcRect/>
          <a:stretch>
            <a:fillRect/>
          </a:stretch>
        </p:blipFill>
        <p:spPr bwMode="auto">
          <a:xfrm>
            <a:off x="5580063" y="5445125"/>
            <a:ext cx="1341437" cy="1008063"/>
          </a:xfrm>
          <a:prstGeom prst="rect">
            <a:avLst/>
          </a:prstGeom>
          <a:noFill/>
          <a:ln w="9525">
            <a:noFill/>
            <a:miter lim="800000"/>
            <a:headEnd/>
            <a:tailEnd/>
          </a:ln>
        </p:spPr>
      </p:pic>
      <p:pic>
        <p:nvPicPr>
          <p:cNvPr id="20485" name="Picture 5" descr="smartphone_PNG8533.png"/>
          <p:cNvPicPr>
            <a:picLocks noChangeAspect="1"/>
          </p:cNvPicPr>
          <p:nvPr/>
        </p:nvPicPr>
        <p:blipFill>
          <a:blip r:embed="rId4" cstate="print"/>
          <a:srcRect/>
          <a:stretch>
            <a:fillRect/>
          </a:stretch>
        </p:blipFill>
        <p:spPr bwMode="auto">
          <a:xfrm>
            <a:off x="6372225" y="3860800"/>
            <a:ext cx="1376363" cy="865188"/>
          </a:xfrm>
          <a:prstGeom prst="rect">
            <a:avLst/>
          </a:prstGeom>
          <a:noFill/>
          <a:ln w="9525">
            <a:noFill/>
            <a:miter lim="800000"/>
            <a:headEnd/>
            <a:tailEnd/>
          </a:ln>
        </p:spPr>
      </p:pic>
      <p:pic>
        <p:nvPicPr>
          <p:cNvPr id="20486" name="Picture 7" descr="tv_PNG477.png"/>
          <p:cNvPicPr>
            <a:picLocks noChangeAspect="1"/>
          </p:cNvPicPr>
          <p:nvPr/>
        </p:nvPicPr>
        <p:blipFill>
          <a:blip r:embed="rId5" cstate="print"/>
          <a:srcRect/>
          <a:stretch>
            <a:fillRect/>
          </a:stretch>
        </p:blipFill>
        <p:spPr bwMode="auto">
          <a:xfrm>
            <a:off x="6588125" y="1989138"/>
            <a:ext cx="1641475" cy="1189037"/>
          </a:xfrm>
          <a:prstGeom prst="rect">
            <a:avLst/>
          </a:prstGeom>
          <a:noFill/>
          <a:ln w="9525">
            <a:noFill/>
            <a:miter lim="800000"/>
            <a:headEnd/>
            <a:tailEnd/>
          </a:ln>
        </p:spPr>
      </p:pic>
      <p:sp>
        <p:nvSpPr>
          <p:cNvPr id="20487" name="TextBox 12"/>
          <p:cNvSpPr txBox="1">
            <a:spLocks noChangeArrowheads="1"/>
          </p:cNvSpPr>
          <p:nvPr/>
        </p:nvSpPr>
        <p:spPr bwMode="auto">
          <a:xfrm>
            <a:off x="1403350" y="1844675"/>
            <a:ext cx="825500" cy="368300"/>
          </a:xfrm>
          <a:prstGeom prst="rect">
            <a:avLst/>
          </a:prstGeom>
          <a:noFill/>
          <a:ln w="9525">
            <a:noFill/>
            <a:miter lim="800000"/>
            <a:headEnd/>
            <a:tailEnd/>
          </a:ln>
        </p:spPr>
        <p:txBody>
          <a:bodyPr wrap="none">
            <a:spAutoFit/>
          </a:bodyPr>
          <a:lstStyle/>
          <a:p>
            <a:r>
              <a:rPr lang="sr-Latn-BA"/>
              <a:t>server</a:t>
            </a:r>
          </a:p>
        </p:txBody>
      </p:sp>
      <p:sp>
        <p:nvSpPr>
          <p:cNvPr id="20488" name="TextBox 13"/>
          <p:cNvSpPr txBox="1">
            <a:spLocks noChangeArrowheads="1"/>
          </p:cNvSpPr>
          <p:nvPr/>
        </p:nvSpPr>
        <p:spPr bwMode="auto">
          <a:xfrm>
            <a:off x="6965950" y="1628775"/>
            <a:ext cx="774700" cy="369888"/>
          </a:xfrm>
          <a:prstGeom prst="rect">
            <a:avLst/>
          </a:prstGeom>
          <a:noFill/>
          <a:ln w="9525">
            <a:noFill/>
            <a:miter lim="800000"/>
            <a:headEnd/>
            <a:tailEnd/>
          </a:ln>
        </p:spPr>
        <p:txBody>
          <a:bodyPr wrap="none">
            <a:spAutoFit/>
          </a:bodyPr>
          <a:lstStyle/>
          <a:p>
            <a:r>
              <a:rPr lang="sr-Latn-BA"/>
              <a:t>klijent</a:t>
            </a:r>
          </a:p>
        </p:txBody>
      </p:sp>
      <p:sp>
        <p:nvSpPr>
          <p:cNvPr id="20489" name="TextBox 14"/>
          <p:cNvSpPr txBox="1">
            <a:spLocks noChangeArrowheads="1"/>
          </p:cNvSpPr>
          <p:nvPr/>
        </p:nvSpPr>
        <p:spPr bwMode="auto">
          <a:xfrm>
            <a:off x="7812088" y="3933825"/>
            <a:ext cx="774700" cy="368300"/>
          </a:xfrm>
          <a:prstGeom prst="rect">
            <a:avLst/>
          </a:prstGeom>
          <a:noFill/>
          <a:ln w="9525">
            <a:noFill/>
            <a:miter lim="800000"/>
            <a:headEnd/>
            <a:tailEnd/>
          </a:ln>
        </p:spPr>
        <p:txBody>
          <a:bodyPr>
            <a:spAutoFit/>
          </a:bodyPr>
          <a:lstStyle/>
          <a:p>
            <a:r>
              <a:rPr lang="sr-Latn-BA"/>
              <a:t>klijent</a:t>
            </a:r>
          </a:p>
        </p:txBody>
      </p:sp>
      <p:sp>
        <p:nvSpPr>
          <p:cNvPr id="20490" name="TextBox 15"/>
          <p:cNvSpPr txBox="1">
            <a:spLocks noChangeArrowheads="1"/>
          </p:cNvSpPr>
          <p:nvPr/>
        </p:nvSpPr>
        <p:spPr bwMode="auto">
          <a:xfrm>
            <a:off x="5795963" y="5013325"/>
            <a:ext cx="774700" cy="369888"/>
          </a:xfrm>
          <a:prstGeom prst="rect">
            <a:avLst/>
          </a:prstGeom>
          <a:noFill/>
          <a:ln w="9525">
            <a:noFill/>
            <a:miter lim="800000"/>
            <a:headEnd/>
            <a:tailEnd/>
          </a:ln>
        </p:spPr>
        <p:txBody>
          <a:bodyPr wrap="none">
            <a:spAutoFit/>
          </a:bodyPr>
          <a:lstStyle/>
          <a:p>
            <a:r>
              <a:rPr lang="sr-Latn-BA"/>
              <a:t>klijent</a:t>
            </a:r>
          </a:p>
        </p:txBody>
      </p:sp>
      <p:cxnSp>
        <p:nvCxnSpPr>
          <p:cNvPr id="18" name="Straight Connector 17"/>
          <p:cNvCxnSpPr/>
          <p:nvPr/>
        </p:nvCxnSpPr>
        <p:spPr>
          <a:xfrm flipH="1" flipV="1">
            <a:off x="4500563" y="4221163"/>
            <a:ext cx="1079500" cy="15843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5651500" y="3716338"/>
            <a:ext cx="1223963" cy="3603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414" idx="1"/>
          </p:cNvCxnSpPr>
          <p:nvPr/>
        </p:nvCxnSpPr>
        <p:spPr>
          <a:xfrm flipH="1">
            <a:off x="5003800" y="2582863"/>
            <a:ext cx="1584325" cy="558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0494" name="Picture 15" descr="C:\Users\Korisnik\AppData\Local\Microsoft\Windows\Temporary Internet Files\Content.IE5\J9734S0Q\large-net-wan-cloud-66.6-12858[1].gif"/>
          <p:cNvPicPr>
            <a:picLocks noChangeAspect="1" noChangeArrowheads="1"/>
          </p:cNvPicPr>
          <p:nvPr/>
        </p:nvPicPr>
        <p:blipFill>
          <a:blip r:embed="rId6" cstate="print"/>
          <a:srcRect/>
          <a:stretch>
            <a:fillRect/>
          </a:stretch>
        </p:blipFill>
        <p:spPr bwMode="auto">
          <a:xfrm>
            <a:off x="3132138" y="2924175"/>
            <a:ext cx="2568575" cy="1347788"/>
          </a:xfrm>
          <a:prstGeom prst="rect">
            <a:avLst/>
          </a:prstGeom>
          <a:noFill/>
          <a:ln w="9525">
            <a:noFill/>
            <a:miter lim="800000"/>
            <a:headEnd/>
            <a:tailEnd/>
          </a:ln>
        </p:spPr>
      </p:pic>
      <p:cxnSp>
        <p:nvCxnSpPr>
          <p:cNvPr id="23" name="Straight Connector 22"/>
          <p:cNvCxnSpPr>
            <a:stCxn id="17411" idx="3"/>
          </p:cNvCxnSpPr>
          <p:nvPr/>
        </p:nvCxnSpPr>
        <p:spPr>
          <a:xfrm>
            <a:off x="2484438"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411" idx="3"/>
          </p:cNvCxnSpPr>
          <p:nvPr/>
        </p:nvCxnSpPr>
        <p:spPr>
          <a:xfrm>
            <a:off x="2425700" y="3465513"/>
            <a:ext cx="706438" cy="2508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497" name="TextBox 27"/>
          <p:cNvSpPr txBox="1">
            <a:spLocks noChangeArrowheads="1"/>
          </p:cNvSpPr>
          <p:nvPr/>
        </p:nvSpPr>
        <p:spPr bwMode="auto">
          <a:xfrm>
            <a:off x="3805238" y="3413125"/>
            <a:ext cx="1223962" cy="369888"/>
          </a:xfrm>
          <a:prstGeom prst="rect">
            <a:avLst/>
          </a:prstGeom>
          <a:noFill/>
          <a:ln w="9525">
            <a:noFill/>
            <a:miter lim="800000"/>
            <a:headEnd/>
            <a:tailEnd/>
          </a:ln>
        </p:spPr>
        <p:txBody>
          <a:bodyPr>
            <a:spAutoFit/>
          </a:bodyPr>
          <a:lstStyle/>
          <a:p>
            <a:pPr algn="ctr"/>
            <a:r>
              <a:rPr lang="sr-Latn-BA"/>
              <a:t>Internet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r-Latn-BA" smtClean="0"/>
              <a:t>Mapa Interneta 2015. godine</a:t>
            </a:r>
            <a:endParaRPr lang="hr-BA" smtClean="0"/>
          </a:p>
        </p:txBody>
      </p:sp>
      <p:pic>
        <p:nvPicPr>
          <p:cNvPr id="3075" name="Picture 4" descr="internet_2015"/>
          <p:cNvPicPr>
            <a:picLocks noChangeAspect="1" noChangeArrowheads="1"/>
          </p:cNvPicPr>
          <p:nvPr/>
        </p:nvPicPr>
        <p:blipFill>
          <a:blip r:embed="rId3" cstate="print"/>
          <a:srcRect/>
          <a:stretch>
            <a:fillRect/>
          </a:stretch>
        </p:blipFill>
        <p:spPr bwMode="auto">
          <a:xfrm>
            <a:off x="1079500" y="1268413"/>
            <a:ext cx="6985000" cy="5589587"/>
          </a:xfrm>
          <a:prstGeom prst="rect">
            <a:avLst/>
          </a:prstGeom>
          <a:noFill/>
          <a:ln w="9525">
            <a:noFill/>
            <a:miter lim="800000"/>
            <a:headEnd/>
            <a:tailEnd/>
          </a:ln>
        </p:spPr>
      </p:pic>
      <p:sp>
        <p:nvSpPr>
          <p:cNvPr id="3076" name="Rectangle 5"/>
          <p:cNvSpPr>
            <a:spLocks noChangeArrowheads="1"/>
          </p:cNvSpPr>
          <p:nvPr/>
        </p:nvSpPr>
        <p:spPr bwMode="auto">
          <a:xfrm>
            <a:off x="3563938" y="6237288"/>
            <a:ext cx="4608512" cy="646112"/>
          </a:xfrm>
          <a:prstGeom prst="rect">
            <a:avLst/>
          </a:prstGeom>
          <a:noFill/>
          <a:ln w="9525">
            <a:noFill/>
            <a:miter lim="800000"/>
            <a:headEnd/>
            <a:tailEnd/>
          </a:ln>
        </p:spPr>
        <p:txBody>
          <a:bodyPr wrap="none" anchor="ctr">
            <a:spAutoFit/>
          </a:bodyPr>
          <a:lstStyle/>
          <a:p>
            <a:r>
              <a:rPr lang="hr-BA">
                <a:solidFill>
                  <a:schemeClr val="bg1"/>
                </a:solidFill>
              </a:rPr>
              <a:t>© 2014 by LyonLabs, LLC and Barrett Lyon</a:t>
            </a:r>
          </a:p>
          <a:p>
            <a:r>
              <a:rPr lang="hr-BA">
                <a:solidFill>
                  <a:schemeClr val="bg1"/>
                </a:solidFill>
              </a:rPr>
              <a:t>Opte Project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sr-Latn-BA" smtClean="0"/>
              <a:t>Klijent-server model</a:t>
            </a:r>
          </a:p>
        </p:txBody>
      </p:sp>
      <p:sp>
        <p:nvSpPr>
          <p:cNvPr id="20" name="Content Placeholder 19"/>
          <p:cNvSpPr>
            <a:spLocks noGrp="1"/>
          </p:cNvSpPr>
          <p:nvPr>
            <p:ph idx="1"/>
          </p:nvPr>
        </p:nvSpPr>
        <p:spPr/>
        <p:txBody>
          <a:bodyPr>
            <a:normAutofit fontScale="85000" lnSpcReduction="20000"/>
          </a:bodyPr>
          <a:lstStyle/>
          <a:p>
            <a:pPr>
              <a:defRPr/>
            </a:pPr>
            <a:r>
              <a:rPr lang="sr-Latn-BA" smtClean="0"/>
              <a:t>Klijenti su računari koji putem mreže koriste usluge servera</a:t>
            </a:r>
          </a:p>
          <a:p>
            <a:pPr lvl="1">
              <a:defRPr/>
            </a:pPr>
            <a:r>
              <a:rPr lang="sr-Latn-BA" smtClean="0"/>
              <a:t>Npr. pristupaju podacima koji se čuvaju na serveru</a:t>
            </a:r>
          </a:p>
          <a:p>
            <a:pPr lvl="1">
              <a:defRPr/>
            </a:pPr>
            <a:r>
              <a:rPr lang="sr-Latn-BA" smtClean="0"/>
              <a:t>Podaci mogu biti web stranice, slike, video, audio,...</a:t>
            </a:r>
          </a:p>
          <a:p>
            <a:pPr>
              <a:defRPr/>
            </a:pPr>
            <a:r>
              <a:rPr lang="sr-Latn-BA" smtClean="0"/>
              <a:t>Server je računar koji pruža usluge klijentima</a:t>
            </a:r>
          </a:p>
          <a:p>
            <a:pPr lvl="1">
              <a:defRPr/>
            </a:pPr>
            <a:r>
              <a:rPr lang="sr-Latn-BA" smtClean="0"/>
              <a:t>Pristup web stranicama</a:t>
            </a:r>
          </a:p>
          <a:p>
            <a:pPr lvl="1">
              <a:defRPr/>
            </a:pPr>
            <a:r>
              <a:rPr lang="sr-Latn-BA" smtClean="0"/>
              <a:t>Slike, audio, video,...</a:t>
            </a:r>
          </a:p>
          <a:p>
            <a:pPr lvl="1">
              <a:defRPr/>
            </a:pPr>
            <a:r>
              <a:rPr lang="sr-Latn-BA" smtClean="0"/>
              <a:t>Razmjena elektronske pošte</a:t>
            </a:r>
          </a:p>
          <a:p>
            <a:pPr>
              <a:defRPr/>
            </a:pPr>
            <a:r>
              <a:rPr lang="sr-Latn-BA" smtClean="0"/>
              <a:t>Klijent i server imaju različite uloge u ovom modelu</a:t>
            </a:r>
          </a:p>
          <a:p>
            <a:pPr>
              <a:defRPr/>
            </a:pPr>
            <a:r>
              <a:rPr lang="sr-Latn-BA" smtClean="0"/>
              <a:t>Koncept servisa (usluge) se zadnjih godina proširuje na sve segmente računarstva</a:t>
            </a:r>
          </a:p>
          <a:p>
            <a:pPr lvl="1">
              <a:defRPr/>
            </a:pPr>
            <a:r>
              <a:rPr lang="sr-Latn-BA" smtClean="0"/>
              <a:t>Memorijski prostor, operativni sistemi, softver,...</a:t>
            </a:r>
          </a:p>
          <a:p>
            <a:pPr lvl="1">
              <a:defRPr/>
            </a:pPr>
            <a:endParaRPr lang="sr-Latn-B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r-Latn-BA" smtClean="0"/>
              <a:t>Popularni servisi</a:t>
            </a:r>
            <a:r>
              <a:rPr lang="en-US" smtClean="0"/>
              <a:t> Interneta</a:t>
            </a:r>
            <a:endParaRPr lang="hr-BA" smtClean="0"/>
          </a:p>
        </p:txBody>
      </p:sp>
      <p:sp>
        <p:nvSpPr>
          <p:cNvPr id="22531" name="Rectangle 3"/>
          <p:cNvSpPr>
            <a:spLocks noGrp="1" noChangeArrowheads="1"/>
          </p:cNvSpPr>
          <p:nvPr>
            <p:ph type="body" idx="1"/>
          </p:nvPr>
        </p:nvSpPr>
        <p:spPr/>
        <p:txBody>
          <a:bodyPr/>
          <a:lstStyle/>
          <a:p>
            <a:pPr eaLnBrk="1" hangingPunct="1"/>
            <a:r>
              <a:rPr lang="sr-Latn-BA" smtClean="0"/>
              <a:t>World Wide Web (WWW)</a:t>
            </a:r>
          </a:p>
          <a:p>
            <a:pPr lvl="1" eaLnBrk="1" hangingPunct="1"/>
            <a:r>
              <a:rPr lang="sr-Latn-BA" smtClean="0"/>
              <a:t>Hypertext Transfer Protocol (HTTP)</a:t>
            </a:r>
          </a:p>
          <a:p>
            <a:pPr eaLnBrk="1" hangingPunct="1"/>
            <a:r>
              <a:rPr lang="sr-Latn-BA" smtClean="0"/>
              <a:t>Mail</a:t>
            </a:r>
          </a:p>
          <a:p>
            <a:pPr lvl="1" eaLnBrk="1" hangingPunct="1"/>
            <a:r>
              <a:rPr lang="sr-Latn-BA" smtClean="0"/>
              <a:t>SMTP, POP3 protokoli</a:t>
            </a:r>
          </a:p>
          <a:p>
            <a:pPr eaLnBrk="1" hangingPunct="1"/>
            <a:r>
              <a:rPr lang="sr-Latn-BA" smtClean="0"/>
              <a:t>Prenos fajlova</a:t>
            </a:r>
          </a:p>
          <a:p>
            <a:pPr lvl="1" eaLnBrk="1" hangingPunct="1"/>
            <a:r>
              <a:rPr lang="sr-Latn-BA" smtClean="0"/>
              <a:t>File Transfer Protocol (FTP)</a:t>
            </a:r>
          </a:p>
          <a:p>
            <a:pPr eaLnBrk="1" hangingPunct="1"/>
            <a:endParaRPr lang="hr-BA"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sr-Latn-BA" smtClean="0"/>
              <a:t>Slojevi Interneta</a:t>
            </a:r>
          </a:p>
        </p:txBody>
      </p:sp>
      <p:graphicFrame>
        <p:nvGraphicFramePr>
          <p:cNvPr id="4" name="Content Placeholder 3"/>
          <p:cNvGraphicFramePr>
            <a:graphicFrameLocks noGrp="1"/>
          </p:cNvGraphicFramePr>
          <p:nvPr>
            <p:ph idx="1"/>
          </p:nvPr>
        </p:nvGraphicFramePr>
        <p:xfrm>
          <a:off x="2916238" y="1628775"/>
          <a:ext cx="3178175" cy="4443413"/>
        </p:xfrm>
        <a:graphic>
          <a:graphicData uri="http://schemas.openxmlformats.org/drawingml/2006/table">
            <a:tbl>
              <a:tblPr bandRow="1">
                <a:tableStyleId>{21E4AEA4-8DFA-4A89-87EB-49C32662AFE0}</a:tableStyleId>
              </a:tblPr>
              <a:tblGrid>
                <a:gridCol w="3178696"/>
              </a:tblGrid>
              <a:tr h="621297">
                <a:tc>
                  <a:txBody>
                    <a:bodyPr/>
                    <a:lstStyle/>
                    <a:p>
                      <a:pPr algn="ctr"/>
                      <a:r>
                        <a:rPr lang="sr-Latn-BA" smtClean="0"/>
                        <a:t>Sadržaj</a:t>
                      </a:r>
                    </a:p>
                    <a:p>
                      <a:pPr algn="ctr"/>
                      <a:r>
                        <a:rPr lang="sr-Latn-BA" smtClean="0">
                          <a:solidFill>
                            <a:srgbClr val="0070C0"/>
                          </a:solidFill>
                        </a:rPr>
                        <a:t>HTML</a:t>
                      </a:r>
                      <a:endParaRPr lang="sr-Latn-BA">
                        <a:solidFill>
                          <a:srgbClr val="0070C0"/>
                        </a:solidFill>
                      </a:endParaRPr>
                    </a:p>
                  </a:txBody>
                  <a:tcPr anchor="ctr"/>
                </a:tc>
              </a:tr>
              <a:tr h="621297">
                <a:tc>
                  <a:txBody>
                    <a:bodyPr/>
                    <a:lstStyle/>
                    <a:p>
                      <a:pPr algn="ctr"/>
                      <a:r>
                        <a:rPr lang="sr-Latn-BA" smtClean="0"/>
                        <a:t>Pretraživači</a:t>
                      </a:r>
                    </a:p>
                    <a:p>
                      <a:pPr algn="ctr"/>
                      <a:r>
                        <a:rPr lang="sr-Latn-BA" smtClean="0">
                          <a:solidFill>
                            <a:srgbClr val="0070C0"/>
                          </a:solidFill>
                        </a:rPr>
                        <a:t>Google</a:t>
                      </a:r>
                      <a:endParaRPr lang="sr-Latn-BA">
                        <a:solidFill>
                          <a:srgbClr val="0070C0"/>
                        </a:solidFill>
                      </a:endParaRPr>
                    </a:p>
                  </a:txBody>
                  <a:tcPr anchor="ctr"/>
                </a:tc>
              </a:tr>
              <a:tr h="621297">
                <a:tc>
                  <a:txBody>
                    <a:bodyPr/>
                    <a:lstStyle/>
                    <a:p>
                      <a:pPr algn="ctr"/>
                      <a:r>
                        <a:rPr lang="sr-Latn-BA" smtClean="0"/>
                        <a:t>Browser</a:t>
                      </a:r>
                    </a:p>
                    <a:p>
                      <a:pPr algn="ctr"/>
                      <a:r>
                        <a:rPr lang="sr-Latn-BA" smtClean="0">
                          <a:solidFill>
                            <a:srgbClr val="0070C0"/>
                          </a:solidFill>
                        </a:rPr>
                        <a:t>Firefox,</a:t>
                      </a:r>
                      <a:r>
                        <a:rPr lang="sr-Latn-BA" baseline="0" smtClean="0">
                          <a:solidFill>
                            <a:srgbClr val="0070C0"/>
                          </a:solidFill>
                        </a:rPr>
                        <a:t> IE, Chrome</a:t>
                      </a:r>
                      <a:endParaRPr lang="sr-Latn-BA">
                        <a:solidFill>
                          <a:srgbClr val="0070C0"/>
                        </a:solidFill>
                      </a:endParaRPr>
                    </a:p>
                  </a:txBody>
                  <a:tcPr anchor="ctr"/>
                </a:tc>
              </a:tr>
              <a:tr h="621297">
                <a:tc>
                  <a:txBody>
                    <a:bodyPr/>
                    <a:lstStyle/>
                    <a:p>
                      <a:pPr algn="ctr"/>
                      <a:r>
                        <a:rPr lang="sr-Latn-BA" smtClean="0"/>
                        <a:t>WWW</a:t>
                      </a:r>
                    </a:p>
                    <a:p>
                      <a:pPr algn="ctr"/>
                      <a:r>
                        <a:rPr lang="sr-Latn-BA" smtClean="0">
                          <a:solidFill>
                            <a:srgbClr val="0070C0"/>
                          </a:solidFill>
                        </a:rPr>
                        <a:t>HTTP</a:t>
                      </a:r>
                      <a:endParaRPr lang="sr-Latn-BA">
                        <a:solidFill>
                          <a:srgbClr val="0070C0"/>
                        </a:solidFill>
                      </a:endParaRPr>
                    </a:p>
                  </a:txBody>
                  <a:tcPr anchor="ctr"/>
                </a:tc>
              </a:tr>
              <a:tr h="621297">
                <a:tc>
                  <a:txBody>
                    <a:bodyPr/>
                    <a:lstStyle/>
                    <a:p>
                      <a:pPr algn="ctr"/>
                      <a:r>
                        <a:rPr lang="sr-Latn-BA" smtClean="0"/>
                        <a:t>Internet</a:t>
                      </a:r>
                    </a:p>
                    <a:p>
                      <a:pPr algn="ctr"/>
                      <a:r>
                        <a:rPr lang="sr-Latn-BA" smtClean="0">
                          <a:solidFill>
                            <a:srgbClr val="0070C0"/>
                          </a:solidFill>
                        </a:rPr>
                        <a:t>TCP/IP</a:t>
                      </a:r>
                      <a:endParaRPr lang="sr-Latn-BA">
                        <a:solidFill>
                          <a:srgbClr val="0070C0"/>
                        </a:solidFill>
                      </a:endParaRPr>
                    </a:p>
                  </a:txBody>
                  <a:tcPr anchor="ctr"/>
                </a:tc>
              </a:tr>
              <a:tr h="621297">
                <a:tc>
                  <a:txBody>
                    <a:bodyPr/>
                    <a:lstStyle/>
                    <a:p>
                      <a:pPr algn="ctr"/>
                      <a:r>
                        <a:rPr lang="sr-Latn-BA" smtClean="0"/>
                        <a:t>Računarske</a:t>
                      </a:r>
                      <a:r>
                        <a:rPr lang="sr-Latn-BA" baseline="0" smtClean="0"/>
                        <a:t> mreže</a:t>
                      </a:r>
                    </a:p>
                  </a:txBody>
                  <a:tcPr anchor="ctr"/>
                </a:tc>
              </a:tr>
              <a:tr h="621297">
                <a:tc>
                  <a:txBody>
                    <a:bodyPr/>
                    <a:lstStyle/>
                    <a:p>
                      <a:pPr algn="ctr"/>
                      <a:r>
                        <a:rPr lang="sr-Latn-BA" smtClean="0"/>
                        <a:t>Računari</a:t>
                      </a:r>
                      <a:endParaRPr lang="sr-Latn-BA"/>
                    </a:p>
                  </a:txBody>
                  <a:tcPr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sr-Latn-BA" smtClean="0"/>
              <a:t>Kako funkcioniše web?</a:t>
            </a:r>
          </a:p>
        </p:txBody>
      </p:sp>
      <p:sp>
        <p:nvSpPr>
          <p:cNvPr id="24579" name="Content Placeholder 2"/>
          <p:cNvSpPr>
            <a:spLocks noGrp="1"/>
          </p:cNvSpPr>
          <p:nvPr>
            <p:ph idx="1"/>
          </p:nvPr>
        </p:nvSpPr>
        <p:spPr/>
        <p:txBody>
          <a:bodyPr/>
          <a:lstStyle/>
          <a:p>
            <a:pPr>
              <a:buFontTx/>
              <a:buNone/>
            </a:pPr>
            <a:endParaRPr lang="sr-Latn-BA"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sr-Latn-BA" smtClean="0"/>
              <a:t>Komunikacioni protokoli</a:t>
            </a:r>
          </a:p>
        </p:txBody>
      </p:sp>
      <p:pic>
        <p:nvPicPr>
          <p:cNvPr id="25603" name="Picture 4" descr="C:\Program Files (x86)\Microsoft Office\MEDIA\CAGCAT10\j0285750.wmf"/>
          <p:cNvPicPr>
            <a:picLocks noChangeAspect="1" noChangeArrowheads="1"/>
          </p:cNvPicPr>
          <p:nvPr/>
        </p:nvPicPr>
        <p:blipFill>
          <a:blip r:embed="rId2" cstate="print"/>
          <a:srcRect/>
          <a:stretch>
            <a:fillRect/>
          </a:stretch>
        </p:blipFill>
        <p:spPr bwMode="auto">
          <a:xfrm>
            <a:off x="947738" y="2852738"/>
            <a:ext cx="1824037" cy="1120775"/>
          </a:xfrm>
          <a:prstGeom prst="rect">
            <a:avLst/>
          </a:prstGeom>
          <a:noFill/>
          <a:ln w="9525">
            <a:noFill/>
            <a:miter lim="800000"/>
            <a:headEnd/>
            <a:tailEnd/>
          </a:ln>
        </p:spPr>
      </p:pic>
      <p:pic>
        <p:nvPicPr>
          <p:cNvPr id="25604" name="Picture 4" descr="C:\Program Files (x86)\Microsoft Office\MEDIA\CAGCAT10\j0285750.wmf"/>
          <p:cNvPicPr>
            <a:picLocks noChangeAspect="1" noChangeArrowheads="1"/>
          </p:cNvPicPr>
          <p:nvPr/>
        </p:nvPicPr>
        <p:blipFill>
          <a:blip r:embed="rId2" cstate="print"/>
          <a:srcRect/>
          <a:stretch>
            <a:fillRect/>
          </a:stretch>
        </p:blipFill>
        <p:spPr bwMode="auto">
          <a:xfrm>
            <a:off x="6348413" y="2852738"/>
            <a:ext cx="1824037" cy="1120775"/>
          </a:xfrm>
          <a:prstGeom prst="rect">
            <a:avLst/>
          </a:prstGeom>
          <a:noFill/>
          <a:ln w="9525">
            <a:noFill/>
            <a:miter lim="800000"/>
            <a:headEnd/>
            <a:tailEnd/>
          </a:ln>
        </p:spPr>
      </p:pic>
      <p:sp>
        <p:nvSpPr>
          <p:cNvPr id="25605" name="TextBox 7"/>
          <p:cNvSpPr txBox="1">
            <a:spLocks noChangeArrowheads="1"/>
          </p:cNvSpPr>
          <p:nvPr/>
        </p:nvSpPr>
        <p:spPr bwMode="auto">
          <a:xfrm>
            <a:off x="6419850" y="2460625"/>
            <a:ext cx="1728788" cy="369888"/>
          </a:xfrm>
          <a:prstGeom prst="rect">
            <a:avLst/>
          </a:prstGeom>
          <a:noFill/>
          <a:ln w="9525">
            <a:noFill/>
            <a:miter lim="800000"/>
            <a:headEnd/>
            <a:tailEnd/>
          </a:ln>
        </p:spPr>
        <p:txBody>
          <a:bodyPr>
            <a:spAutoFit/>
          </a:bodyPr>
          <a:lstStyle/>
          <a:p>
            <a:pPr algn="ctr"/>
            <a:r>
              <a:rPr lang="sr-Latn-BA"/>
              <a:t>Računar 2</a:t>
            </a:r>
          </a:p>
        </p:txBody>
      </p:sp>
      <p:sp>
        <p:nvSpPr>
          <p:cNvPr id="25606" name="TextBox 8"/>
          <p:cNvSpPr txBox="1">
            <a:spLocks noChangeArrowheads="1"/>
          </p:cNvSpPr>
          <p:nvPr/>
        </p:nvSpPr>
        <p:spPr bwMode="auto">
          <a:xfrm>
            <a:off x="955675" y="2460625"/>
            <a:ext cx="1728788" cy="369888"/>
          </a:xfrm>
          <a:prstGeom prst="rect">
            <a:avLst/>
          </a:prstGeom>
          <a:noFill/>
          <a:ln w="9525">
            <a:noFill/>
            <a:miter lim="800000"/>
            <a:headEnd/>
            <a:tailEnd/>
          </a:ln>
        </p:spPr>
        <p:txBody>
          <a:bodyPr>
            <a:spAutoFit/>
          </a:bodyPr>
          <a:lstStyle/>
          <a:p>
            <a:pPr algn="ctr"/>
            <a:r>
              <a:rPr lang="sr-Latn-BA"/>
              <a:t>Računar 1</a:t>
            </a:r>
          </a:p>
        </p:txBody>
      </p:sp>
      <p:cxnSp>
        <p:nvCxnSpPr>
          <p:cNvPr id="11" name="Straight Arrow Connector 10"/>
          <p:cNvCxnSpPr/>
          <p:nvPr/>
        </p:nvCxnSpPr>
        <p:spPr>
          <a:xfrm>
            <a:off x="2916238" y="2420938"/>
            <a:ext cx="3095625" cy="0"/>
          </a:xfrm>
          <a:prstGeom prst="straightConnector1">
            <a:avLst/>
          </a:prstGeom>
          <a:ln w="28575">
            <a:solidFill>
              <a:srgbClr val="FF818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16238" y="2906713"/>
            <a:ext cx="3095625" cy="0"/>
          </a:xfrm>
          <a:prstGeom prst="straightConnector1">
            <a:avLst/>
          </a:prstGeom>
          <a:ln w="28575">
            <a:solidFill>
              <a:srgbClr val="FF818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6238" y="3392488"/>
            <a:ext cx="3095625" cy="0"/>
          </a:xfrm>
          <a:prstGeom prst="straightConnector1">
            <a:avLst/>
          </a:prstGeom>
          <a:ln w="28575">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6238" y="3878263"/>
            <a:ext cx="3095625" cy="0"/>
          </a:xfrm>
          <a:prstGeom prst="straightConnector1">
            <a:avLst/>
          </a:prstGeom>
          <a:ln w="28575">
            <a:solidFill>
              <a:srgbClr val="FF818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6238" y="4365625"/>
            <a:ext cx="3095625" cy="0"/>
          </a:xfrm>
          <a:prstGeom prst="straightConnector1">
            <a:avLst/>
          </a:prstGeom>
          <a:ln w="28575">
            <a:solidFill>
              <a:srgbClr val="FF8181"/>
            </a:solidFill>
            <a:tailEnd type="arrow"/>
          </a:ln>
        </p:spPr>
        <p:style>
          <a:lnRef idx="1">
            <a:schemeClr val="accent1"/>
          </a:lnRef>
          <a:fillRef idx="0">
            <a:schemeClr val="accent1"/>
          </a:fillRef>
          <a:effectRef idx="0">
            <a:schemeClr val="accent1"/>
          </a:effectRef>
          <a:fontRef idx="minor">
            <a:schemeClr val="tx1"/>
          </a:fontRef>
        </p:style>
      </p:cxnSp>
      <p:sp>
        <p:nvSpPr>
          <p:cNvPr id="25612" name="TextBox 15"/>
          <p:cNvSpPr txBox="1">
            <a:spLocks noChangeArrowheads="1"/>
          </p:cNvSpPr>
          <p:nvPr/>
        </p:nvSpPr>
        <p:spPr bwMode="auto">
          <a:xfrm>
            <a:off x="2987675" y="1989138"/>
            <a:ext cx="2879725" cy="369887"/>
          </a:xfrm>
          <a:prstGeom prst="rect">
            <a:avLst/>
          </a:prstGeom>
          <a:noFill/>
          <a:ln w="9525">
            <a:noFill/>
            <a:miter lim="800000"/>
            <a:headEnd/>
            <a:tailEnd/>
          </a:ln>
        </p:spPr>
        <p:txBody>
          <a:bodyPr>
            <a:spAutoFit/>
          </a:bodyPr>
          <a:lstStyle/>
          <a:p>
            <a:pPr algn="ctr"/>
            <a:r>
              <a:rPr lang="sr-Latn-BA">
                <a:solidFill>
                  <a:srgbClr val="5F5F5F"/>
                </a:solidFill>
              </a:rPr>
              <a:t>Zahtjev za uspost. veze</a:t>
            </a:r>
          </a:p>
        </p:txBody>
      </p:sp>
      <p:sp>
        <p:nvSpPr>
          <p:cNvPr id="25613" name="TextBox 16"/>
          <p:cNvSpPr txBox="1">
            <a:spLocks noChangeArrowheads="1"/>
          </p:cNvSpPr>
          <p:nvPr/>
        </p:nvSpPr>
        <p:spPr bwMode="auto">
          <a:xfrm>
            <a:off x="3059113" y="2492375"/>
            <a:ext cx="2808287" cy="369888"/>
          </a:xfrm>
          <a:prstGeom prst="rect">
            <a:avLst/>
          </a:prstGeom>
          <a:noFill/>
          <a:ln w="9525">
            <a:noFill/>
            <a:miter lim="800000"/>
            <a:headEnd/>
            <a:tailEnd/>
          </a:ln>
        </p:spPr>
        <p:txBody>
          <a:bodyPr>
            <a:spAutoFit/>
          </a:bodyPr>
          <a:lstStyle/>
          <a:p>
            <a:pPr algn="ctr"/>
            <a:r>
              <a:rPr lang="sr-Latn-BA">
                <a:solidFill>
                  <a:srgbClr val="5F5F5F"/>
                </a:solidFill>
              </a:rPr>
              <a:t>Potvrda uspost. veze</a:t>
            </a:r>
          </a:p>
        </p:txBody>
      </p:sp>
      <p:sp>
        <p:nvSpPr>
          <p:cNvPr id="25614" name="TextBox 17"/>
          <p:cNvSpPr txBox="1">
            <a:spLocks noChangeArrowheads="1"/>
          </p:cNvSpPr>
          <p:nvPr/>
        </p:nvSpPr>
        <p:spPr bwMode="auto">
          <a:xfrm>
            <a:off x="2987675" y="2997200"/>
            <a:ext cx="2952750" cy="369888"/>
          </a:xfrm>
          <a:prstGeom prst="rect">
            <a:avLst/>
          </a:prstGeom>
          <a:noFill/>
          <a:ln w="9525">
            <a:noFill/>
            <a:miter lim="800000"/>
            <a:headEnd/>
            <a:tailEnd/>
          </a:ln>
        </p:spPr>
        <p:txBody>
          <a:bodyPr>
            <a:spAutoFit/>
          </a:bodyPr>
          <a:lstStyle/>
          <a:p>
            <a:pPr algn="ctr"/>
            <a:r>
              <a:rPr lang="sr-Latn-BA"/>
              <a:t>Prenos podataka (WWW)</a:t>
            </a:r>
          </a:p>
        </p:txBody>
      </p:sp>
      <p:sp>
        <p:nvSpPr>
          <p:cNvPr id="25615" name="TextBox 18"/>
          <p:cNvSpPr txBox="1">
            <a:spLocks noChangeArrowheads="1"/>
          </p:cNvSpPr>
          <p:nvPr/>
        </p:nvSpPr>
        <p:spPr bwMode="auto">
          <a:xfrm>
            <a:off x="3059113" y="3500438"/>
            <a:ext cx="2881312" cy="369887"/>
          </a:xfrm>
          <a:prstGeom prst="rect">
            <a:avLst/>
          </a:prstGeom>
          <a:noFill/>
          <a:ln w="9525">
            <a:noFill/>
            <a:miter lim="800000"/>
            <a:headEnd/>
            <a:tailEnd/>
          </a:ln>
        </p:spPr>
        <p:txBody>
          <a:bodyPr>
            <a:spAutoFit/>
          </a:bodyPr>
          <a:lstStyle/>
          <a:p>
            <a:pPr algn="ctr"/>
            <a:r>
              <a:rPr lang="sr-Latn-BA">
                <a:solidFill>
                  <a:srgbClr val="5F5F5F"/>
                </a:solidFill>
              </a:rPr>
              <a:t>Zahtjev za prekid veze</a:t>
            </a:r>
          </a:p>
        </p:txBody>
      </p:sp>
      <p:sp>
        <p:nvSpPr>
          <p:cNvPr id="25616" name="TextBox 19"/>
          <p:cNvSpPr txBox="1">
            <a:spLocks noChangeArrowheads="1"/>
          </p:cNvSpPr>
          <p:nvPr/>
        </p:nvSpPr>
        <p:spPr bwMode="auto">
          <a:xfrm>
            <a:off x="3059113" y="4005263"/>
            <a:ext cx="2736850" cy="369887"/>
          </a:xfrm>
          <a:prstGeom prst="rect">
            <a:avLst/>
          </a:prstGeom>
          <a:noFill/>
          <a:ln w="9525">
            <a:noFill/>
            <a:miter lim="800000"/>
            <a:headEnd/>
            <a:tailEnd/>
          </a:ln>
        </p:spPr>
        <p:txBody>
          <a:bodyPr>
            <a:spAutoFit/>
          </a:bodyPr>
          <a:lstStyle/>
          <a:p>
            <a:pPr algn="ctr"/>
            <a:r>
              <a:rPr lang="sr-Latn-BA">
                <a:solidFill>
                  <a:srgbClr val="5F5F5F"/>
                </a:solidFill>
              </a:rPr>
              <a:t>Potvrda prekida veze</a:t>
            </a:r>
          </a:p>
        </p:txBody>
      </p:sp>
      <p:sp>
        <p:nvSpPr>
          <p:cNvPr id="25617" name="TextBox 17"/>
          <p:cNvSpPr txBox="1">
            <a:spLocks noChangeArrowheads="1"/>
          </p:cNvSpPr>
          <p:nvPr/>
        </p:nvSpPr>
        <p:spPr bwMode="auto">
          <a:xfrm>
            <a:off x="1187450" y="5013325"/>
            <a:ext cx="6192838" cy="1477963"/>
          </a:xfrm>
          <a:prstGeom prst="rect">
            <a:avLst/>
          </a:prstGeom>
          <a:noFill/>
          <a:ln w="9525">
            <a:noFill/>
            <a:miter lim="800000"/>
            <a:headEnd/>
            <a:tailEnd/>
          </a:ln>
        </p:spPr>
        <p:txBody>
          <a:bodyPr>
            <a:spAutoFit/>
          </a:bodyPr>
          <a:lstStyle/>
          <a:p>
            <a:r>
              <a:rPr lang="sr-Latn-BA"/>
              <a:t>WWW je servis koji omogućava pristup podacima u vidu web stranica koje uključuju tekst, slike, audio, video i ostale komponente.</a:t>
            </a:r>
          </a:p>
          <a:p>
            <a:r>
              <a:rPr lang="sr-Latn-BA"/>
              <a:t>Skup web stranica sa zajedničkom temom i zajedničkim domenom naziva se web sajt.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sr-Latn-BA" smtClean="0"/>
              <a:t>Kako funkcioniše web?</a:t>
            </a:r>
          </a:p>
        </p:txBody>
      </p:sp>
      <p:sp>
        <p:nvSpPr>
          <p:cNvPr id="26627" name="Content Placeholder 2"/>
          <p:cNvSpPr>
            <a:spLocks noGrp="1"/>
          </p:cNvSpPr>
          <p:nvPr>
            <p:ph idx="1"/>
          </p:nvPr>
        </p:nvSpPr>
        <p:spPr/>
        <p:txBody>
          <a:bodyPr/>
          <a:lstStyle/>
          <a:p>
            <a:r>
              <a:rPr lang="sr-Latn-BA" smtClean="0"/>
              <a:t>Klijent-server model + HTTP protokol</a:t>
            </a:r>
          </a:p>
        </p:txBody>
      </p:sp>
      <p:pic>
        <p:nvPicPr>
          <p:cNvPr id="26628" name="Picture 3" descr="diagram_web.png"/>
          <p:cNvPicPr>
            <a:picLocks noChangeAspect="1"/>
          </p:cNvPicPr>
          <p:nvPr/>
        </p:nvPicPr>
        <p:blipFill>
          <a:blip r:embed="rId2" cstate="print"/>
          <a:srcRect/>
          <a:stretch>
            <a:fillRect/>
          </a:stretch>
        </p:blipFill>
        <p:spPr bwMode="auto">
          <a:xfrm>
            <a:off x="2339975" y="2133600"/>
            <a:ext cx="4098925" cy="4508500"/>
          </a:xfrm>
          <a:prstGeom prst="rect">
            <a:avLst/>
          </a:prstGeom>
          <a:noFill/>
          <a:ln w="9525">
            <a:noFill/>
            <a:miter lim="800000"/>
            <a:headEnd/>
            <a:tailEnd/>
          </a:ln>
        </p:spPr>
      </p:pic>
      <p:sp>
        <p:nvSpPr>
          <p:cNvPr id="26629" name="TextBox 4"/>
          <p:cNvSpPr txBox="1">
            <a:spLocks noChangeArrowheads="1"/>
          </p:cNvSpPr>
          <p:nvPr/>
        </p:nvSpPr>
        <p:spPr bwMode="auto">
          <a:xfrm>
            <a:off x="6156325" y="6524625"/>
            <a:ext cx="2987675" cy="307975"/>
          </a:xfrm>
          <a:prstGeom prst="rect">
            <a:avLst/>
          </a:prstGeom>
          <a:noFill/>
          <a:ln w="9525">
            <a:noFill/>
            <a:miter lim="800000"/>
            <a:headEnd/>
            <a:tailEnd/>
          </a:ln>
        </p:spPr>
        <p:txBody>
          <a:bodyPr>
            <a:spAutoFit/>
          </a:bodyPr>
          <a:lstStyle/>
          <a:p>
            <a:pPr algn="r"/>
            <a:r>
              <a:rPr lang="sr-Latn-BA" sz="1400"/>
              <a:t>http://www.teaching-materials.org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sr-Latn-BA" smtClean="0"/>
              <a:t>Klijent</a:t>
            </a:r>
          </a:p>
        </p:txBody>
      </p:sp>
      <p:sp>
        <p:nvSpPr>
          <p:cNvPr id="27651" name="Content Placeholder 2"/>
          <p:cNvSpPr>
            <a:spLocks noGrp="1"/>
          </p:cNvSpPr>
          <p:nvPr>
            <p:ph idx="1"/>
          </p:nvPr>
        </p:nvSpPr>
        <p:spPr/>
        <p:txBody>
          <a:bodyPr/>
          <a:lstStyle/>
          <a:p>
            <a:r>
              <a:rPr lang="sr-Latn-BA" smtClean="0"/>
              <a:t>Klijent je računar koji pristupa usluzi koju nudi server</a:t>
            </a:r>
          </a:p>
          <a:p>
            <a:r>
              <a:rPr lang="sr-Latn-BA" smtClean="0"/>
              <a:t>U ovom slučaju usluga je web</a:t>
            </a:r>
          </a:p>
          <a:p>
            <a:r>
              <a:rPr lang="sr-Latn-BA" smtClean="0"/>
              <a:t>Klijent pristupa webu preko Interneta</a:t>
            </a:r>
          </a:p>
          <a:p>
            <a:r>
              <a:rPr lang="sr-Latn-BA" smtClean="0"/>
              <a:t>Koristi se HTTP protokol</a:t>
            </a:r>
          </a:p>
          <a:p>
            <a:pPr>
              <a:buFontTx/>
              <a:buNone/>
            </a:pPr>
            <a:endParaRPr lang="sr-Latn-BA" smtClean="0"/>
          </a:p>
        </p:txBody>
      </p:sp>
      <p:pic>
        <p:nvPicPr>
          <p:cNvPr id="27652" name="Picture 5" descr="Dell_Inspiron_One_23_Touch_AIO_Desktop_PC.png"/>
          <p:cNvPicPr>
            <a:picLocks noChangeAspect="1"/>
          </p:cNvPicPr>
          <p:nvPr/>
        </p:nvPicPr>
        <p:blipFill>
          <a:blip r:embed="rId2" cstate="print"/>
          <a:srcRect/>
          <a:stretch>
            <a:fillRect/>
          </a:stretch>
        </p:blipFill>
        <p:spPr bwMode="auto">
          <a:xfrm>
            <a:off x="122238" y="5105400"/>
            <a:ext cx="1574800" cy="1182688"/>
          </a:xfrm>
          <a:prstGeom prst="rect">
            <a:avLst/>
          </a:prstGeom>
          <a:noFill/>
          <a:ln w="9525">
            <a:noFill/>
            <a:miter lim="800000"/>
            <a:headEnd/>
            <a:tailEnd/>
          </a:ln>
        </p:spPr>
      </p:pic>
      <p:pic>
        <p:nvPicPr>
          <p:cNvPr id="27653" name="Picture 4" descr="C:\Users\Korisnik\Desktop\gi\materijal\Aluminium_MacBook.png"/>
          <p:cNvPicPr>
            <a:picLocks noChangeAspect="1" noChangeArrowheads="1"/>
          </p:cNvPicPr>
          <p:nvPr/>
        </p:nvPicPr>
        <p:blipFill>
          <a:blip r:embed="rId3" cstate="print"/>
          <a:srcRect/>
          <a:stretch>
            <a:fillRect/>
          </a:stretch>
        </p:blipFill>
        <p:spPr bwMode="auto">
          <a:xfrm>
            <a:off x="1909763" y="5102225"/>
            <a:ext cx="1416050" cy="1189038"/>
          </a:xfrm>
          <a:prstGeom prst="rect">
            <a:avLst/>
          </a:prstGeom>
          <a:noFill/>
          <a:ln w="9525">
            <a:noFill/>
            <a:miter lim="800000"/>
            <a:headEnd/>
            <a:tailEnd/>
          </a:ln>
        </p:spPr>
      </p:pic>
      <p:pic>
        <p:nvPicPr>
          <p:cNvPr id="27654" name="Picture 5" descr="smartphone_PNG8533.png"/>
          <p:cNvPicPr>
            <a:picLocks noChangeAspect="1"/>
          </p:cNvPicPr>
          <p:nvPr/>
        </p:nvPicPr>
        <p:blipFill>
          <a:blip r:embed="rId4" cstate="print"/>
          <a:srcRect/>
          <a:stretch>
            <a:fillRect/>
          </a:stretch>
        </p:blipFill>
        <p:spPr bwMode="auto">
          <a:xfrm>
            <a:off x="3540125" y="5210175"/>
            <a:ext cx="1547813" cy="971550"/>
          </a:xfrm>
          <a:prstGeom prst="rect">
            <a:avLst/>
          </a:prstGeom>
          <a:noFill/>
          <a:ln w="9525">
            <a:noFill/>
            <a:miter lim="800000"/>
            <a:headEnd/>
            <a:tailEnd/>
          </a:ln>
        </p:spPr>
      </p:pic>
      <p:pic>
        <p:nvPicPr>
          <p:cNvPr id="27655" name="Picture 6" descr="tablet_PNG8600.png"/>
          <p:cNvPicPr>
            <a:picLocks noChangeAspect="1"/>
          </p:cNvPicPr>
          <p:nvPr/>
        </p:nvPicPr>
        <p:blipFill>
          <a:blip r:embed="rId5" cstate="print"/>
          <a:srcRect/>
          <a:stretch>
            <a:fillRect/>
          </a:stretch>
        </p:blipFill>
        <p:spPr bwMode="auto">
          <a:xfrm>
            <a:off x="5302250" y="5084763"/>
            <a:ext cx="1806575" cy="1223962"/>
          </a:xfrm>
          <a:prstGeom prst="rect">
            <a:avLst/>
          </a:prstGeom>
          <a:noFill/>
          <a:ln w="9525">
            <a:noFill/>
            <a:miter lim="800000"/>
            <a:headEnd/>
            <a:tailEnd/>
          </a:ln>
        </p:spPr>
      </p:pic>
      <p:pic>
        <p:nvPicPr>
          <p:cNvPr id="27656" name="Picture 7" descr="tv_PNG477.png"/>
          <p:cNvPicPr>
            <a:picLocks noChangeAspect="1"/>
          </p:cNvPicPr>
          <p:nvPr/>
        </p:nvPicPr>
        <p:blipFill>
          <a:blip r:embed="rId6" cstate="print"/>
          <a:srcRect/>
          <a:stretch>
            <a:fillRect/>
          </a:stretch>
        </p:blipFill>
        <p:spPr bwMode="auto">
          <a:xfrm>
            <a:off x="7323138" y="5102225"/>
            <a:ext cx="1641475" cy="11890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sr-Latn-BA" smtClean="0"/>
              <a:t>Browser</a:t>
            </a:r>
          </a:p>
        </p:txBody>
      </p:sp>
      <p:sp>
        <p:nvSpPr>
          <p:cNvPr id="3" name="Content Placeholder 2"/>
          <p:cNvSpPr>
            <a:spLocks noGrp="1"/>
          </p:cNvSpPr>
          <p:nvPr>
            <p:ph idx="1"/>
          </p:nvPr>
        </p:nvSpPr>
        <p:spPr>
          <a:xfrm>
            <a:off x="457200" y="1600200"/>
            <a:ext cx="8229600" cy="3484563"/>
          </a:xfrm>
        </p:spPr>
        <p:txBody>
          <a:bodyPr>
            <a:normAutofit fontScale="55000" lnSpcReduction="20000"/>
          </a:bodyPr>
          <a:lstStyle/>
          <a:p>
            <a:pPr>
              <a:defRPr/>
            </a:pPr>
            <a:r>
              <a:rPr lang="sr-Latn-BA" smtClean="0"/>
              <a:t>Browser je softver koji se izvršava na klijentu</a:t>
            </a:r>
          </a:p>
          <a:p>
            <a:pPr>
              <a:defRPr/>
            </a:pPr>
            <a:r>
              <a:rPr lang="sr-Latn-BA" smtClean="0"/>
              <a:t>Upućuje serveru zahtjev za podacima (stranicom)</a:t>
            </a:r>
          </a:p>
          <a:p>
            <a:pPr>
              <a:defRPr/>
            </a:pPr>
            <a:r>
              <a:rPr lang="sr-Latn-BA" smtClean="0"/>
              <a:t>Renderuje sadržaj koji dobija od servera</a:t>
            </a:r>
          </a:p>
          <a:p>
            <a:pPr>
              <a:defRPr/>
            </a:pPr>
            <a:r>
              <a:rPr lang="sr-Latn-BA" smtClean="0"/>
              <a:t>Hypertext Markup Language (HTML) – jezik kojim su opisane stranice</a:t>
            </a:r>
          </a:p>
          <a:p>
            <a:pPr>
              <a:defRPr/>
            </a:pPr>
            <a:r>
              <a:rPr lang="sr-Latn-BA" smtClean="0"/>
              <a:t>Renderovanje</a:t>
            </a:r>
          </a:p>
          <a:p>
            <a:pPr lvl="1">
              <a:defRPr/>
            </a:pPr>
            <a:r>
              <a:rPr lang="sr-Latn-BA" smtClean="0"/>
              <a:t>Prikazivanje na ekranu</a:t>
            </a:r>
          </a:p>
          <a:p>
            <a:pPr lvl="1">
              <a:defRPr/>
            </a:pPr>
            <a:r>
              <a:rPr lang="sr-Latn-BA" smtClean="0"/>
              <a:t>Čitanje</a:t>
            </a:r>
          </a:p>
          <a:p>
            <a:pPr lvl="1">
              <a:defRPr/>
            </a:pPr>
            <a:r>
              <a:rPr lang="sr-Latn-BA" smtClean="0"/>
              <a:t>Brajevo pismo</a:t>
            </a:r>
          </a:p>
          <a:p>
            <a:pPr lvl="1">
              <a:defRPr/>
            </a:pPr>
            <a:r>
              <a:rPr lang="sr-Latn-BA" smtClean="0"/>
              <a:t>...</a:t>
            </a:r>
          </a:p>
          <a:p>
            <a:pPr>
              <a:defRPr/>
            </a:pPr>
            <a:r>
              <a:rPr lang="sr-Latn-BA" smtClean="0"/>
              <a:t>Postoji više različitih browsera</a:t>
            </a:r>
          </a:p>
          <a:p>
            <a:pPr>
              <a:defRPr/>
            </a:pPr>
            <a:r>
              <a:rPr lang="sr-Latn-BA" smtClean="0"/>
              <a:t>Izgled stranice može biti različit u različitim browserima</a:t>
            </a:r>
          </a:p>
          <a:p>
            <a:pPr>
              <a:defRPr/>
            </a:pPr>
            <a:r>
              <a:rPr lang="sr-Latn-BA" smtClean="0">
                <a:hlinkClick r:id="rId2"/>
              </a:rPr>
              <a:t>Aktuelne verzije browsera</a:t>
            </a:r>
            <a:endParaRPr lang="sr-Latn-BA" smtClean="0"/>
          </a:p>
          <a:p>
            <a:pPr>
              <a:defRPr/>
            </a:pPr>
            <a:r>
              <a:rPr lang="sr-Latn-BA" smtClean="0">
                <a:hlinkClick r:id="rId3"/>
              </a:rPr>
              <a:t>Statistike popularnosti browsera</a:t>
            </a:r>
            <a:endParaRPr lang="sr-Latn-BA" smtClean="0"/>
          </a:p>
          <a:p>
            <a:pPr>
              <a:defRPr/>
            </a:pPr>
            <a:endParaRPr lang="sr-Latn-BA" smtClean="0"/>
          </a:p>
        </p:txBody>
      </p:sp>
      <p:pic>
        <p:nvPicPr>
          <p:cNvPr id="28676" name="Picture 3" descr="diagram_browsers.png"/>
          <p:cNvPicPr>
            <a:picLocks noChangeAspect="1"/>
          </p:cNvPicPr>
          <p:nvPr/>
        </p:nvPicPr>
        <p:blipFill>
          <a:blip r:embed="rId4" cstate="print"/>
          <a:srcRect t="50000"/>
          <a:stretch>
            <a:fillRect/>
          </a:stretch>
        </p:blipFill>
        <p:spPr bwMode="auto">
          <a:xfrm>
            <a:off x="1476375" y="5072063"/>
            <a:ext cx="6191250"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sr-Latn-BA" smtClean="0"/>
              <a:t>Web server</a:t>
            </a:r>
          </a:p>
        </p:txBody>
      </p:sp>
      <p:sp>
        <p:nvSpPr>
          <p:cNvPr id="29699" name="Content Placeholder 2"/>
          <p:cNvSpPr>
            <a:spLocks noGrp="1"/>
          </p:cNvSpPr>
          <p:nvPr>
            <p:ph idx="1"/>
          </p:nvPr>
        </p:nvSpPr>
        <p:spPr/>
        <p:txBody>
          <a:bodyPr/>
          <a:lstStyle/>
          <a:p>
            <a:pPr>
              <a:lnSpc>
                <a:spcPct val="80000"/>
              </a:lnSpc>
            </a:pPr>
            <a:r>
              <a:rPr lang="sr-Latn-BA" sz="2000" smtClean="0"/>
              <a:t>Web server je program koji se izvršava na serveru – računaru koji isporučuje web stranice klijentima</a:t>
            </a:r>
          </a:p>
          <a:p>
            <a:pPr>
              <a:lnSpc>
                <a:spcPct val="80000"/>
              </a:lnSpc>
            </a:pPr>
            <a:r>
              <a:rPr lang="sr-Latn-BA" sz="2000" smtClean="0"/>
              <a:t>Termin se koristi i za računar i za program</a:t>
            </a:r>
          </a:p>
          <a:p>
            <a:pPr>
              <a:lnSpc>
                <a:spcPct val="80000"/>
              </a:lnSpc>
            </a:pPr>
            <a:r>
              <a:rPr lang="sr-Latn-BA" sz="2000" smtClean="0"/>
              <a:t>Prihvata zahtjeve od browsera, obrađuje ih i isporučuje sadržaj klijentima</a:t>
            </a:r>
          </a:p>
          <a:p>
            <a:pPr>
              <a:lnSpc>
                <a:spcPct val="80000"/>
              </a:lnSpc>
            </a:pPr>
            <a:r>
              <a:rPr lang="sr-Latn-BA" sz="2000" smtClean="0"/>
              <a:t>Sadržaj</a:t>
            </a:r>
          </a:p>
          <a:p>
            <a:pPr lvl="1">
              <a:lnSpc>
                <a:spcPct val="80000"/>
              </a:lnSpc>
            </a:pPr>
            <a:r>
              <a:rPr lang="sr-Latn-BA" sz="1800" smtClean="0"/>
              <a:t>Web stranice</a:t>
            </a:r>
          </a:p>
          <a:p>
            <a:pPr lvl="1">
              <a:lnSpc>
                <a:spcPct val="80000"/>
              </a:lnSpc>
            </a:pPr>
            <a:r>
              <a:rPr lang="sr-Latn-BA" sz="1800" smtClean="0"/>
              <a:t>Slike</a:t>
            </a:r>
          </a:p>
          <a:p>
            <a:pPr lvl="1">
              <a:lnSpc>
                <a:spcPct val="80000"/>
              </a:lnSpc>
            </a:pPr>
            <a:r>
              <a:rPr lang="sr-Latn-BA" sz="1800" smtClean="0"/>
              <a:t>Audio</a:t>
            </a:r>
          </a:p>
          <a:p>
            <a:pPr lvl="1">
              <a:lnSpc>
                <a:spcPct val="80000"/>
              </a:lnSpc>
            </a:pPr>
            <a:r>
              <a:rPr lang="sr-Latn-BA" sz="1800" smtClean="0"/>
              <a:t>Video</a:t>
            </a:r>
          </a:p>
          <a:p>
            <a:pPr lvl="1">
              <a:lnSpc>
                <a:spcPct val="80000"/>
              </a:lnSpc>
            </a:pPr>
            <a:r>
              <a:rPr lang="sr-Latn-BA" sz="1800" smtClean="0"/>
              <a:t>...</a:t>
            </a:r>
          </a:p>
          <a:p>
            <a:pPr>
              <a:lnSpc>
                <a:spcPct val="80000"/>
              </a:lnSpc>
            </a:pPr>
            <a:r>
              <a:rPr lang="sr-Latn-BA" sz="2000" smtClean="0"/>
              <a:t>Web stranice</a:t>
            </a:r>
          </a:p>
          <a:p>
            <a:pPr lvl="1">
              <a:lnSpc>
                <a:spcPct val="80000"/>
              </a:lnSpc>
            </a:pPr>
            <a:r>
              <a:rPr lang="sr-Latn-BA" sz="1800" smtClean="0"/>
              <a:t>Statičke – unaprijed kreirane i spremljene u fajlovima na serverima</a:t>
            </a:r>
          </a:p>
          <a:p>
            <a:pPr lvl="1">
              <a:lnSpc>
                <a:spcPct val="80000"/>
              </a:lnSpc>
            </a:pPr>
            <a:r>
              <a:rPr lang="sr-Latn-BA" sz="1800" smtClean="0"/>
              <a:t>Dinamički generisane po potrebi pomoću programa koji se izvršavaju na serveru</a:t>
            </a:r>
          </a:p>
          <a:p>
            <a:pPr>
              <a:lnSpc>
                <a:spcPct val="80000"/>
              </a:lnSpc>
            </a:pPr>
            <a:endParaRPr lang="sr-Latn-BA" sz="20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r-Latn-BA" smtClean="0"/>
              <a:t>Komunikacija klijent – server</a:t>
            </a:r>
            <a:endParaRPr lang="hr-BA" smtClean="0"/>
          </a:p>
        </p:txBody>
      </p:sp>
      <p:pic>
        <p:nvPicPr>
          <p:cNvPr id="30723" name="Content Placeholder 9" descr="database-server.png"/>
          <p:cNvPicPr>
            <a:picLocks noChangeAspect="1"/>
          </p:cNvPicPr>
          <p:nvPr/>
        </p:nvPicPr>
        <p:blipFill>
          <a:blip r:embed="rId3" cstate="print"/>
          <a:srcRect/>
          <a:stretch>
            <a:fillRect/>
          </a:stretch>
        </p:blipFill>
        <p:spPr bwMode="auto">
          <a:xfrm>
            <a:off x="5940425" y="2636838"/>
            <a:ext cx="1814513" cy="2232025"/>
          </a:xfrm>
          <a:prstGeom prst="rect">
            <a:avLst/>
          </a:prstGeom>
          <a:noFill/>
          <a:ln w="9525">
            <a:noFill/>
            <a:miter lim="800000"/>
            <a:headEnd/>
            <a:tailEnd/>
          </a:ln>
        </p:spPr>
      </p:pic>
      <p:pic>
        <p:nvPicPr>
          <p:cNvPr id="30724" name="Picture 5" descr="Dell_Inspiron_One_23_Touch_AIO_Desktop_PC.png"/>
          <p:cNvPicPr>
            <a:picLocks noChangeAspect="1"/>
          </p:cNvPicPr>
          <p:nvPr/>
        </p:nvPicPr>
        <p:blipFill>
          <a:blip r:embed="rId4" cstate="print"/>
          <a:srcRect/>
          <a:stretch>
            <a:fillRect/>
          </a:stretch>
        </p:blipFill>
        <p:spPr bwMode="auto">
          <a:xfrm>
            <a:off x="1547813" y="3213100"/>
            <a:ext cx="1574800" cy="1182688"/>
          </a:xfrm>
          <a:prstGeom prst="rect">
            <a:avLst/>
          </a:prstGeom>
          <a:noFill/>
          <a:ln w="9525">
            <a:noFill/>
            <a:miter lim="800000"/>
            <a:headEnd/>
            <a:tailEnd/>
          </a:ln>
        </p:spPr>
      </p:pic>
      <p:sp>
        <p:nvSpPr>
          <p:cNvPr id="30725" name="TextBox 5"/>
          <p:cNvSpPr txBox="1">
            <a:spLocks noChangeArrowheads="1"/>
          </p:cNvSpPr>
          <p:nvPr/>
        </p:nvSpPr>
        <p:spPr bwMode="auto">
          <a:xfrm>
            <a:off x="1619250" y="2781300"/>
            <a:ext cx="1152525" cy="368300"/>
          </a:xfrm>
          <a:prstGeom prst="rect">
            <a:avLst/>
          </a:prstGeom>
          <a:noFill/>
          <a:ln w="9525">
            <a:noFill/>
            <a:miter lim="800000"/>
            <a:headEnd/>
            <a:tailEnd/>
          </a:ln>
        </p:spPr>
        <p:txBody>
          <a:bodyPr>
            <a:spAutoFit/>
          </a:bodyPr>
          <a:lstStyle/>
          <a:p>
            <a:pPr algn="ctr"/>
            <a:r>
              <a:rPr lang="sr-Latn-BA"/>
              <a:t>klijent</a:t>
            </a:r>
          </a:p>
        </p:txBody>
      </p:sp>
      <p:sp>
        <p:nvSpPr>
          <p:cNvPr id="30726" name="TextBox 7"/>
          <p:cNvSpPr txBox="1">
            <a:spLocks noChangeArrowheads="1"/>
          </p:cNvSpPr>
          <p:nvPr/>
        </p:nvSpPr>
        <p:spPr bwMode="auto">
          <a:xfrm>
            <a:off x="6156325" y="2205038"/>
            <a:ext cx="1368425" cy="369887"/>
          </a:xfrm>
          <a:prstGeom prst="rect">
            <a:avLst/>
          </a:prstGeom>
          <a:noFill/>
          <a:ln w="9525">
            <a:noFill/>
            <a:miter lim="800000"/>
            <a:headEnd/>
            <a:tailEnd/>
          </a:ln>
        </p:spPr>
        <p:txBody>
          <a:bodyPr>
            <a:spAutoFit/>
          </a:bodyPr>
          <a:lstStyle/>
          <a:p>
            <a:pPr algn="ctr"/>
            <a:r>
              <a:rPr lang="sr-Latn-BA"/>
              <a:t>server</a:t>
            </a:r>
          </a:p>
        </p:txBody>
      </p:sp>
      <p:sp>
        <p:nvSpPr>
          <p:cNvPr id="30727" name="TextBox 8"/>
          <p:cNvSpPr txBox="1">
            <a:spLocks noChangeArrowheads="1"/>
          </p:cNvSpPr>
          <p:nvPr/>
        </p:nvSpPr>
        <p:spPr bwMode="auto">
          <a:xfrm>
            <a:off x="1116013" y="4581525"/>
            <a:ext cx="2447925" cy="646113"/>
          </a:xfrm>
          <a:prstGeom prst="rect">
            <a:avLst/>
          </a:prstGeom>
          <a:noFill/>
          <a:ln w="9525">
            <a:noFill/>
            <a:miter lim="800000"/>
            <a:headEnd/>
            <a:tailEnd/>
          </a:ln>
        </p:spPr>
        <p:txBody>
          <a:bodyPr>
            <a:spAutoFit/>
          </a:bodyPr>
          <a:lstStyle/>
          <a:p>
            <a:pPr algn="ctr"/>
            <a:r>
              <a:rPr lang="sr-Latn-BA"/>
              <a:t>Računar na kojem se izvršava browser</a:t>
            </a:r>
          </a:p>
        </p:txBody>
      </p:sp>
      <p:sp>
        <p:nvSpPr>
          <p:cNvPr id="30728" name="TextBox 9"/>
          <p:cNvSpPr txBox="1">
            <a:spLocks noChangeArrowheads="1"/>
          </p:cNvSpPr>
          <p:nvPr/>
        </p:nvSpPr>
        <p:spPr bwMode="auto">
          <a:xfrm>
            <a:off x="5580063" y="5013325"/>
            <a:ext cx="2447925" cy="646113"/>
          </a:xfrm>
          <a:prstGeom prst="rect">
            <a:avLst/>
          </a:prstGeom>
          <a:noFill/>
          <a:ln w="9525">
            <a:noFill/>
            <a:miter lim="800000"/>
            <a:headEnd/>
            <a:tailEnd/>
          </a:ln>
        </p:spPr>
        <p:txBody>
          <a:bodyPr>
            <a:spAutoFit/>
          </a:bodyPr>
          <a:lstStyle/>
          <a:p>
            <a:pPr algn="ctr"/>
            <a:r>
              <a:rPr lang="sr-Latn-BA"/>
              <a:t>Računar na kojem se izvršava web server</a:t>
            </a:r>
          </a:p>
        </p:txBody>
      </p:sp>
      <p:cxnSp>
        <p:nvCxnSpPr>
          <p:cNvPr id="12" name="Straight Arrow Connector 11"/>
          <p:cNvCxnSpPr/>
          <p:nvPr/>
        </p:nvCxnSpPr>
        <p:spPr>
          <a:xfrm>
            <a:off x="3132138" y="3213100"/>
            <a:ext cx="2663825" cy="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30" name="TextBox 12"/>
          <p:cNvSpPr txBox="1">
            <a:spLocks noChangeArrowheads="1"/>
          </p:cNvSpPr>
          <p:nvPr/>
        </p:nvSpPr>
        <p:spPr bwMode="auto">
          <a:xfrm>
            <a:off x="3059113" y="2617788"/>
            <a:ext cx="2665412" cy="523875"/>
          </a:xfrm>
          <a:prstGeom prst="rect">
            <a:avLst/>
          </a:prstGeom>
          <a:noFill/>
          <a:ln w="9525">
            <a:noFill/>
            <a:miter lim="800000"/>
            <a:headEnd/>
            <a:tailEnd/>
          </a:ln>
        </p:spPr>
        <p:txBody>
          <a:bodyPr>
            <a:spAutoFit/>
          </a:bodyPr>
          <a:lstStyle/>
          <a:p>
            <a:pPr algn="ctr"/>
            <a:r>
              <a:rPr lang="sr-Latn-BA" sz="1400">
                <a:solidFill>
                  <a:srgbClr val="002060"/>
                </a:solidFill>
              </a:rPr>
              <a:t>Browser šalje zahtjev za stranicom</a:t>
            </a:r>
          </a:p>
        </p:txBody>
      </p:sp>
      <p:cxnSp>
        <p:nvCxnSpPr>
          <p:cNvPr id="14" name="Straight Arrow Connector 13"/>
          <p:cNvCxnSpPr/>
          <p:nvPr/>
        </p:nvCxnSpPr>
        <p:spPr>
          <a:xfrm flipH="1">
            <a:off x="3132138" y="3933825"/>
            <a:ext cx="266382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732" name="TextBox 14"/>
          <p:cNvSpPr txBox="1">
            <a:spLocks noChangeArrowheads="1"/>
          </p:cNvSpPr>
          <p:nvPr/>
        </p:nvSpPr>
        <p:spPr bwMode="auto">
          <a:xfrm>
            <a:off x="3203575" y="4057650"/>
            <a:ext cx="2520950" cy="523875"/>
          </a:xfrm>
          <a:prstGeom prst="rect">
            <a:avLst/>
          </a:prstGeom>
          <a:noFill/>
          <a:ln w="9525">
            <a:noFill/>
            <a:miter lim="800000"/>
            <a:headEnd/>
            <a:tailEnd/>
          </a:ln>
        </p:spPr>
        <p:txBody>
          <a:bodyPr>
            <a:spAutoFit/>
          </a:bodyPr>
          <a:lstStyle/>
          <a:p>
            <a:pPr algn="ctr"/>
            <a:r>
              <a:rPr lang="sr-Latn-BA" sz="1400">
                <a:solidFill>
                  <a:srgbClr val="00B050"/>
                </a:solidFill>
              </a:rPr>
              <a:t>Server šalje zathjevanu stranicu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r-Latn-BA" smtClean="0"/>
              <a:t>Računarske mreže</a:t>
            </a:r>
            <a:endParaRPr lang="hr-BA" smtClean="0"/>
          </a:p>
        </p:txBody>
      </p:sp>
      <p:sp>
        <p:nvSpPr>
          <p:cNvPr id="4099" name="Rectangle 3"/>
          <p:cNvSpPr>
            <a:spLocks noGrp="1" noChangeArrowheads="1"/>
          </p:cNvSpPr>
          <p:nvPr>
            <p:ph type="body" idx="1"/>
          </p:nvPr>
        </p:nvSpPr>
        <p:spPr>
          <a:xfrm>
            <a:off x="457200" y="1600200"/>
            <a:ext cx="8229600" cy="3052763"/>
          </a:xfrm>
        </p:spPr>
        <p:txBody>
          <a:bodyPr/>
          <a:lstStyle/>
          <a:p>
            <a:pPr eaLnBrk="1" hangingPunct="1">
              <a:lnSpc>
                <a:spcPct val="80000"/>
              </a:lnSpc>
            </a:pPr>
            <a:r>
              <a:rPr lang="sr-Latn-BA" sz="2700" smtClean="0"/>
              <a:t>Računarska mreža je skup međusobno povezanih računara koji mogu razmjenjivati podatke</a:t>
            </a:r>
          </a:p>
          <a:p>
            <a:pPr eaLnBrk="1" hangingPunct="1">
              <a:lnSpc>
                <a:spcPct val="80000"/>
              </a:lnSpc>
            </a:pPr>
            <a:r>
              <a:rPr lang="sr-Latn-BA" sz="2700" smtClean="0"/>
              <a:t>Termin “računar” uključuje </a:t>
            </a:r>
            <a:r>
              <a:rPr lang="en-US" sz="2700" smtClean="0"/>
              <a:t>desktop i laptop </a:t>
            </a:r>
            <a:r>
              <a:rPr lang="sr-Latn-BA" sz="2700" smtClean="0"/>
              <a:t>računare, telefone, TV, “pametn</a:t>
            </a:r>
            <a:r>
              <a:rPr lang="en-US" sz="2700" smtClean="0"/>
              <a:t>e</a:t>
            </a:r>
            <a:r>
              <a:rPr lang="sr-Latn-BA" sz="2700" smtClean="0"/>
              <a:t>” uređaj</a:t>
            </a:r>
            <a:r>
              <a:rPr lang="en-US" sz="2700" smtClean="0"/>
              <a:t>e</a:t>
            </a:r>
            <a:r>
              <a:rPr lang="sr-Latn-BA" sz="2700" smtClean="0"/>
              <a:t>, itd.</a:t>
            </a:r>
          </a:p>
          <a:p>
            <a:pPr eaLnBrk="1" hangingPunct="1">
              <a:lnSpc>
                <a:spcPct val="80000"/>
              </a:lnSpc>
            </a:pPr>
            <a:r>
              <a:rPr lang="sr-Latn-BA" sz="2700" smtClean="0"/>
              <a:t>Računari mogu biti povezani fizičkim (žičanim) ili radio (bežičnim) vezama</a:t>
            </a:r>
          </a:p>
          <a:p>
            <a:pPr eaLnBrk="1" hangingPunct="1">
              <a:lnSpc>
                <a:spcPct val="80000"/>
              </a:lnSpc>
            </a:pPr>
            <a:r>
              <a:rPr lang="sr-Latn-BA" sz="2700" smtClean="0"/>
              <a:t>Heterogenost – r</a:t>
            </a:r>
            <a:r>
              <a:rPr lang="en-US" sz="2700" smtClean="0"/>
              <a:t>a</a:t>
            </a:r>
            <a:r>
              <a:rPr lang="sr-Latn-BA" sz="2700" smtClean="0"/>
              <a:t>zličit hardver i različiti operativni sistemi (Windows, Linux, Android, iOS,...)</a:t>
            </a:r>
          </a:p>
        </p:txBody>
      </p:sp>
      <p:pic>
        <p:nvPicPr>
          <p:cNvPr id="4100" name="Picture 5" descr="Dell_Inspiron_One_23_Touch_AIO_Desktop_PC.png"/>
          <p:cNvPicPr>
            <a:picLocks noChangeAspect="1"/>
          </p:cNvPicPr>
          <p:nvPr/>
        </p:nvPicPr>
        <p:blipFill>
          <a:blip r:embed="rId3" cstate="print"/>
          <a:srcRect/>
          <a:stretch>
            <a:fillRect/>
          </a:stretch>
        </p:blipFill>
        <p:spPr bwMode="auto">
          <a:xfrm>
            <a:off x="122238" y="4818063"/>
            <a:ext cx="1574800" cy="1182687"/>
          </a:xfrm>
          <a:prstGeom prst="rect">
            <a:avLst/>
          </a:prstGeom>
          <a:noFill/>
          <a:ln w="9525">
            <a:noFill/>
            <a:miter lim="800000"/>
            <a:headEnd/>
            <a:tailEnd/>
          </a:ln>
        </p:spPr>
      </p:pic>
      <p:pic>
        <p:nvPicPr>
          <p:cNvPr id="4101" name="Picture 4" descr="C:\Users\Korisnik\Desktop\gi\materijal\Aluminium_MacBook.png"/>
          <p:cNvPicPr>
            <a:picLocks noChangeAspect="1" noChangeArrowheads="1"/>
          </p:cNvPicPr>
          <p:nvPr/>
        </p:nvPicPr>
        <p:blipFill>
          <a:blip r:embed="rId4" cstate="print"/>
          <a:srcRect/>
          <a:stretch>
            <a:fillRect/>
          </a:stretch>
        </p:blipFill>
        <p:spPr bwMode="auto">
          <a:xfrm>
            <a:off x="1909763" y="4814888"/>
            <a:ext cx="1416050" cy="1189037"/>
          </a:xfrm>
          <a:prstGeom prst="rect">
            <a:avLst/>
          </a:prstGeom>
          <a:noFill/>
          <a:ln w="9525">
            <a:noFill/>
            <a:miter lim="800000"/>
            <a:headEnd/>
            <a:tailEnd/>
          </a:ln>
        </p:spPr>
      </p:pic>
      <p:pic>
        <p:nvPicPr>
          <p:cNvPr id="4102" name="Picture 5" descr="smartphone_PNG8533.png"/>
          <p:cNvPicPr>
            <a:picLocks noChangeAspect="1"/>
          </p:cNvPicPr>
          <p:nvPr/>
        </p:nvPicPr>
        <p:blipFill>
          <a:blip r:embed="rId5" cstate="print"/>
          <a:srcRect/>
          <a:stretch>
            <a:fillRect/>
          </a:stretch>
        </p:blipFill>
        <p:spPr bwMode="auto">
          <a:xfrm>
            <a:off x="3540125" y="4922838"/>
            <a:ext cx="1547813" cy="971550"/>
          </a:xfrm>
          <a:prstGeom prst="rect">
            <a:avLst/>
          </a:prstGeom>
          <a:noFill/>
          <a:ln w="9525">
            <a:noFill/>
            <a:miter lim="800000"/>
            <a:headEnd/>
            <a:tailEnd/>
          </a:ln>
        </p:spPr>
      </p:pic>
      <p:pic>
        <p:nvPicPr>
          <p:cNvPr id="4103" name="Picture 6" descr="tablet_PNG8600.png"/>
          <p:cNvPicPr>
            <a:picLocks noChangeAspect="1"/>
          </p:cNvPicPr>
          <p:nvPr/>
        </p:nvPicPr>
        <p:blipFill>
          <a:blip r:embed="rId6" cstate="print"/>
          <a:srcRect/>
          <a:stretch>
            <a:fillRect/>
          </a:stretch>
        </p:blipFill>
        <p:spPr bwMode="auto">
          <a:xfrm>
            <a:off x="5302250" y="4797425"/>
            <a:ext cx="1806575" cy="1223963"/>
          </a:xfrm>
          <a:prstGeom prst="rect">
            <a:avLst/>
          </a:prstGeom>
          <a:noFill/>
          <a:ln w="9525">
            <a:noFill/>
            <a:miter lim="800000"/>
            <a:headEnd/>
            <a:tailEnd/>
          </a:ln>
        </p:spPr>
      </p:pic>
      <p:pic>
        <p:nvPicPr>
          <p:cNvPr id="4104" name="Picture 7" descr="tv_PNG477.png"/>
          <p:cNvPicPr>
            <a:picLocks noChangeAspect="1"/>
          </p:cNvPicPr>
          <p:nvPr/>
        </p:nvPicPr>
        <p:blipFill>
          <a:blip r:embed="rId7" cstate="print"/>
          <a:srcRect/>
          <a:stretch>
            <a:fillRect/>
          </a:stretch>
        </p:blipFill>
        <p:spPr bwMode="auto">
          <a:xfrm>
            <a:off x="7323138" y="4814888"/>
            <a:ext cx="1641475" cy="11890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Kako prona</a:t>
            </a:r>
            <a:r>
              <a:rPr lang="sr-Latn-BA" smtClean="0"/>
              <a:t>ći stranicu?</a:t>
            </a:r>
            <a:r>
              <a:rPr lang="en-US" smtClean="0"/>
              <a:t> </a:t>
            </a:r>
            <a:endParaRPr lang="sr-Latn-BA" smtClean="0"/>
          </a:p>
        </p:txBody>
      </p:sp>
      <p:sp>
        <p:nvSpPr>
          <p:cNvPr id="3" name="Content Placeholder 2"/>
          <p:cNvSpPr>
            <a:spLocks noGrp="1"/>
          </p:cNvSpPr>
          <p:nvPr>
            <p:ph idx="1"/>
          </p:nvPr>
        </p:nvSpPr>
        <p:spPr/>
        <p:txBody>
          <a:bodyPr>
            <a:normAutofit/>
          </a:bodyPr>
          <a:lstStyle/>
          <a:p>
            <a:pPr>
              <a:lnSpc>
                <a:spcPct val="90000"/>
              </a:lnSpc>
            </a:pPr>
            <a:r>
              <a:rPr lang="sr-Latn-BA" smtClean="0"/>
              <a:t>Svaka stranica ima svoju </a:t>
            </a:r>
            <a:r>
              <a:rPr lang="sr-Latn-BA" smtClean="0">
                <a:solidFill>
                  <a:srgbClr val="C00000"/>
                </a:solidFill>
              </a:rPr>
              <a:t>web adresu</a:t>
            </a:r>
          </a:p>
          <a:p>
            <a:pPr>
              <a:lnSpc>
                <a:spcPct val="90000"/>
              </a:lnSpc>
            </a:pPr>
            <a:r>
              <a:rPr lang="sr-Latn-BA" smtClean="0"/>
              <a:t>Web adresa se formalno naziva Uniform Resource Locator (URL)</a:t>
            </a:r>
          </a:p>
          <a:p>
            <a:pPr>
              <a:lnSpc>
                <a:spcPct val="90000"/>
              </a:lnSpc>
            </a:pPr>
            <a:r>
              <a:rPr lang="sr-Latn-BA" smtClean="0"/>
              <a:t>Resurs može biti web stranica, slika, video,...</a:t>
            </a:r>
          </a:p>
          <a:p>
            <a:pPr>
              <a:lnSpc>
                <a:spcPct val="90000"/>
              </a:lnSpc>
            </a:pPr>
            <a:r>
              <a:rPr lang="sr-Latn-BA" smtClean="0"/>
              <a:t>Određuje </a:t>
            </a:r>
            <a:r>
              <a:rPr lang="sr-Latn-BA" smtClean="0">
                <a:solidFill>
                  <a:srgbClr val="0070C0"/>
                </a:solidFill>
              </a:rPr>
              <a:t>način dolaska do resursa (protokol)</a:t>
            </a:r>
            <a:r>
              <a:rPr lang="sr-Latn-BA" smtClean="0"/>
              <a:t>, </a:t>
            </a:r>
            <a:r>
              <a:rPr lang="sr-Latn-BA" smtClean="0">
                <a:solidFill>
                  <a:srgbClr val="00B050"/>
                </a:solidFill>
              </a:rPr>
              <a:t>adresu računara na kojem se resurs nalazi</a:t>
            </a:r>
            <a:r>
              <a:rPr lang="sr-Latn-BA" smtClean="0"/>
              <a:t>, </a:t>
            </a:r>
            <a:r>
              <a:rPr lang="sr-Latn-BA" smtClean="0">
                <a:solidFill>
                  <a:srgbClr val="7030A0"/>
                </a:solidFill>
              </a:rPr>
              <a:t>putanju i ime fajla</a:t>
            </a:r>
          </a:p>
          <a:p>
            <a:pPr lvl="1">
              <a:lnSpc>
                <a:spcPct val="90000"/>
              </a:lnSpc>
              <a:buFontTx/>
              <a:buNone/>
            </a:pPr>
            <a:r>
              <a:rPr lang="sr-Latn-BA" smtClean="0">
                <a:solidFill>
                  <a:srgbClr val="0070C0"/>
                </a:solidFill>
              </a:rPr>
              <a:t>http</a:t>
            </a:r>
            <a:r>
              <a:rPr lang="sr-Latn-BA" smtClean="0"/>
              <a:t>://</a:t>
            </a:r>
            <a:r>
              <a:rPr lang="sr-Latn-BA" smtClean="0">
                <a:solidFill>
                  <a:srgbClr val="00B050"/>
                </a:solidFill>
              </a:rPr>
              <a:t>dsp.etfbl.net</a:t>
            </a:r>
            <a:r>
              <a:rPr lang="sr-Latn-BA" smtClean="0"/>
              <a:t>/</a:t>
            </a:r>
            <a:r>
              <a:rPr lang="sr-Latn-BA" smtClean="0">
                <a:solidFill>
                  <a:srgbClr val="7030A0"/>
                </a:solidFill>
              </a:rPr>
              <a:t>multimediji/index.html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cstate="print"/>
          <a:srcRect/>
          <a:stretch>
            <a:fillRect/>
          </a:stretch>
        </p:blipFill>
        <p:spPr bwMode="auto">
          <a:xfrm>
            <a:off x="4643438" y="1643063"/>
            <a:ext cx="4268787" cy="4286250"/>
          </a:xfrm>
          <a:prstGeom prst="rect">
            <a:avLst/>
          </a:prstGeom>
          <a:noFill/>
          <a:ln w="9525">
            <a:noFill/>
            <a:miter lim="800000"/>
            <a:headEnd/>
            <a:tailEnd/>
          </a:ln>
        </p:spPr>
      </p:pic>
      <p:sp>
        <p:nvSpPr>
          <p:cNvPr id="32771" name="Rectangle 2"/>
          <p:cNvSpPr>
            <a:spLocks noGrp="1" noChangeArrowheads="1"/>
          </p:cNvSpPr>
          <p:nvPr>
            <p:ph type="title"/>
          </p:nvPr>
        </p:nvSpPr>
        <p:spPr/>
        <p:txBody>
          <a:bodyPr/>
          <a:lstStyle/>
          <a:p>
            <a:pPr eaLnBrk="1" hangingPunct="1"/>
            <a:r>
              <a:rPr lang="sr-Latn-BA" smtClean="0"/>
              <a:t>Hypertext Markup Language – HTML </a:t>
            </a:r>
            <a:endParaRPr lang="hr-BA" smtClean="0"/>
          </a:p>
        </p:txBody>
      </p:sp>
      <p:sp>
        <p:nvSpPr>
          <p:cNvPr id="21507" name="Rectangle 3"/>
          <p:cNvSpPr>
            <a:spLocks noGrp="1" noChangeArrowheads="1"/>
          </p:cNvSpPr>
          <p:nvPr>
            <p:ph sz="half" idx="1"/>
          </p:nvPr>
        </p:nvSpPr>
        <p:spPr/>
        <p:txBody>
          <a:bodyPr>
            <a:normAutofit fontScale="92500" lnSpcReduction="20000"/>
          </a:bodyPr>
          <a:lstStyle/>
          <a:p>
            <a:pPr eaLnBrk="1" hangingPunct="1">
              <a:defRPr/>
            </a:pPr>
            <a:r>
              <a:rPr lang="sr-Latn-BA" smtClean="0"/>
              <a:t>Jezik kojim su opisane web stranice</a:t>
            </a:r>
          </a:p>
          <a:p>
            <a:pPr eaLnBrk="1" hangingPunct="1">
              <a:defRPr/>
            </a:pPr>
            <a:r>
              <a:rPr lang="sr-Latn-BA" smtClean="0"/>
              <a:t>Opis stranice se čuva u tekstualnom fajlu sa ekstenzijom </a:t>
            </a:r>
            <a:r>
              <a:rPr lang="sr-Latn-BA" smtClean="0">
                <a:latin typeface="Courier New" pitchFamily="49" charset="0"/>
                <a:cs typeface="Courier New" pitchFamily="49" charset="0"/>
              </a:rPr>
              <a:t>.html</a:t>
            </a:r>
          </a:p>
          <a:p>
            <a:pPr eaLnBrk="1" hangingPunct="1">
              <a:defRPr/>
            </a:pPr>
            <a:r>
              <a:rPr lang="sr-Latn-BA" smtClean="0"/>
              <a:t>Browseri renderuju izgled stranice na osnovu opisa u HTML-u</a:t>
            </a:r>
          </a:p>
          <a:p>
            <a:pPr eaLnBrk="1" hangingPunct="1">
              <a:defRPr/>
            </a:pPr>
            <a:r>
              <a:rPr lang="sr-Latn-BA" smtClean="0"/>
              <a:t>Moguće je vidjeti opis stranice pomoću opcije “View Page Source” ili</a:t>
            </a:r>
            <a:r>
              <a:rPr lang="en-US" smtClean="0"/>
              <a:t> “Inspect Element”</a:t>
            </a:r>
          </a:p>
          <a:p>
            <a:pPr eaLnBrk="1" hangingPunct="1">
              <a:defRPr/>
            </a:pPr>
            <a:endParaRPr lang="sr-Latn-BA" smtClean="0"/>
          </a:p>
        </p:txBody>
      </p:sp>
      <p:sp>
        <p:nvSpPr>
          <p:cNvPr id="7" name="Oval 6"/>
          <p:cNvSpPr/>
          <p:nvPr/>
        </p:nvSpPr>
        <p:spPr>
          <a:xfrm>
            <a:off x="5143500" y="3089275"/>
            <a:ext cx="857250" cy="176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r-Latn-BA" smtClean="0"/>
              <a:t>Kako omogućiti komunikaciju heterogenih sistema?</a:t>
            </a:r>
            <a:endParaRPr lang="hr-BA" smtClean="0"/>
          </a:p>
        </p:txBody>
      </p:sp>
      <p:sp>
        <p:nvSpPr>
          <p:cNvPr id="5123" name="Rectangle 3"/>
          <p:cNvSpPr>
            <a:spLocks noGrp="1" noChangeArrowheads="1"/>
          </p:cNvSpPr>
          <p:nvPr>
            <p:ph type="body" idx="1"/>
          </p:nvPr>
        </p:nvSpPr>
        <p:spPr/>
        <p:txBody>
          <a:bodyPr/>
          <a:lstStyle/>
          <a:p>
            <a:pPr eaLnBrk="1" hangingPunct="1"/>
            <a:endParaRPr lang="sr-Latn-C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r-Latn-BA" smtClean="0"/>
              <a:t>Kako omogućiti komunikaciju heterogenih sistema?</a:t>
            </a:r>
            <a:endParaRPr lang="hr-BA" smtClean="0"/>
          </a:p>
        </p:txBody>
      </p:sp>
      <p:sp>
        <p:nvSpPr>
          <p:cNvPr id="6147" name="Rectangle 3"/>
          <p:cNvSpPr>
            <a:spLocks noGrp="1" noChangeArrowheads="1"/>
          </p:cNvSpPr>
          <p:nvPr>
            <p:ph type="body" idx="1"/>
          </p:nvPr>
        </p:nvSpPr>
        <p:spPr/>
        <p:txBody>
          <a:bodyPr/>
          <a:lstStyle/>
          <a:p>
            <a:pPr eaLnBrk="1" hangingPunct="1">
              <a:lnSpc>
                <a:spcPct val="80000"/>
              </a:lnSpc>
            </a:pPr>
            <a:r>
              <a:rPr lang="hr-BA" sz="3000" smtClean="0">
                <a:solidFill>
                  <a:srgbClr val="FF0000"/>
                </a:solidFill>
              </a:rPr>
              <a:t>Protokol</a:t>
            </a:r>
            <a:r>
              <a:rPr lang="hr-BA" sz="3000" smtClean="0"/>
              <a:t> – skup pravila ponašanja kojih se moraju pridržavati strane uključene u komunikaciju</a:t>
            </a:r>
            <a:endParaRPr lang="en-US" sz="3000" smtClean="0"/>
          </a:p>
          <a:p>
            <a:pPr eaLnBrk="1" hangingPunct="1">
              <a:lnSpc>
                <a:spcPct val="80000"/>
              </a:lnSpc>
            </a:pPr>
            <a:r>
              <a:rPr lang="sr-Latn-BA" sz="3000" smtClean="0"/>
              <a:t>Za funkcionisanje mreže potreban je skup protokola</a:t>
            </a:r>
          </a:p>
          <a:p>
            <a:pPr eaLnBrk="1" hangingPunct="1">
              <a:lnSpc>
                <a:spcPct val="80000"/>
              </a:lnSpc>
            </a:pPr>
            <a:r>
              <a:rPr lang="sr-Latn-BA" sz="3000" smtClean="0"/>
              <a:t>Referentni model za otvoreno povezivanje sistema (Open System Interconnection – OSI) organizuje mrežu u sedam logičkih nivoa</a:t>
            </a:r>
          </a:p>
          <a:p>
            <a:pPr eaLnBrk="1" hangingPunct="1">
              <a:lnSpc>
                <a:spcPct val="80000"/>
              </a:lnSpc>
            </a:pPr>
            <a:r>
              <a:rPr lang="sr-Latn-BA" sz="3000" smtClean="0"/>
              <a:t>Na svakom nivou su definisani određeni protokoli</a:t>
            </a:r>
            <a:endParaRPr lang="hr-BA" sz="3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sr-Latn-BA" smtClean="0"/>
              <a:t>Komunikacioni protokoli</a:t>
            </a:r>
          </a:p>
        </p:txBody>
      </p:sp>
      <p:pic>
        <p:nvPicPr>
          <p:cNvPr id="7171" name="Picture 4" descr="C:\Program Files (x86)\Microsoft Office\MEDIA\CAGCAT10\j0285750.wmf"/>
          <p:cNvPicPr>
            <a:picLocks noChangeAspect="1" noChangeArrowheads="1"/>
          </p:cNvPicPr>
          <p:nvPr/>
        </p:nvPicPr>
        <p:blipFill>
          <a:blip r:embed="rId2" cstate="print"/>
          <a:srcRect/>
          <a:stretch>
            <a:fillRect/>
          </a:stretch>
        </p:blipFill>
        <p:spPr bwMode="auto">
          <a:xfrm>
            <a:off x="947738" y="2852738"/>
            <a:ext cx="1824037" cy="1120775"/>
          </a:xfrm>
          <a:prstGeom prst="rect">
            <a:avLst/>
          </a:prstGeom>
          <a:noFill/>
          <a:ln w="9525">
            <a:noFill/>
            <a:miter lim="800000"/>
            <a:headEnd/>
            <a:tailEnd/>
          </a:ln>
        </p:spPr>
      </p:pic>
      <p:pic>
        <p:nvPicPr>
          <p:cNvPr id="7172" name="Picture 4" descr="C:\Program Files (x86)\Microsoft Office\MEDIA\CAGCAT10\j0285750.wmf"/>
          <p:cNvPicPr>
            <a:picLocks noChangeAspect="1" noChangeArrowheads="1"/>
          </p:cNvPicPr>
          <p:nvPr/>
        </p:nvPicPr>
        <p:blipFill>
          <a:blip r:embed="rId2" cstate="print"/>
          <a:srcRect/>
          <a:stretch>
            <a:fillRect/>
          </a:stretch>
        </p:blipFill>
        <p:spPr bwMode="auto">
          <a:xfrm>
            <a:off x="6348413" y="2852738"/>
            <a:ext cx="1824037" cy="1120775"/>
          </a:xfrm>
          <a:prstGeom prst="rect">
            <a:avLst/>
          </a:prstGeom>
          <a:noFill/>
          <a:ln w="9525">
            <a:noFill/>
            <a:miter lim="800000"/>
            <a:headEnd/>
            <a:tailEnd/>
          </a:ln>
        </p:spPr>
      </p:pic>
      <p:sp>
        <p:nvSpPr>
          <p:cNvPr id="7173" name="TextBox 7"/>
          <p:cNvSpPr txBox="1">
            <a:spLocks noChangeArrowheads="1"/>
          </p:cNvSpPr>
          <p:nvPr/>
        </p:nvSpPr>
        <p:spPr bwMode="auto">
          <a:xfrm>
            <a:off x="6419850" y="2460625"/>
            <a:ext cx="1728788" cy="369888"/>
          </a:xfrm>
          <a:prstGeom prst="rect">
            <a:avLst/>
          </a:prstGeom>
          <a:noFill/>
          <a:ln w="9525">
            <a:noFill/>
            <a:miter lim="800000"/>
            <a:headEnd/>
            <a:tailEnd/>
          </a:ln>
        </p:spPr>
        <p:txBody>
          <a:bodyPr>
            <a:spAutoFit/>
          </a:bodyPr>
          <a:lstStyle/>
          <a:p>
            <a:pPr algn="ctr"/>
            <a:r>
              <a:rPr lang="sr-Latn-BA"/>
              <a:t>Računar 2</a:t>
            </a:r>
          </a:p>
        </p:txBody>
      </p:sp>
      <p:sp>
        <p:nvSpPr>
          <p:cNvPr id="7174" name="TextBox 8"/>
          <p:cNvSpPr txBox="1">
            <a:spLocks noChangeArrowheads="1"/>
          </p:cNvSpPr>
          <p:nvPr/>
        </p:nvSpPr>
        <p:spPr bwMode="auto">
          <a:xfrm>
            <a:off x="955675" y="2460625"/>
            <a:ext cx="1728788" cy="369888"/>
          </a:xfrm>
          <a:prstGeom prst="rect">
            <a:avLst/>
          </a:prstGeom>
          <a:noFill/>
          <a:ln w="9525">
            <a:noFill/>
            <a:miter lim="800000"/>
            <a:headEnd/>
            <a:tailEnd/>
          </a:ln>
        </p:spPr>
        <p:txBody>
          <a:bodyPr>
            <a:spAutoFit/>
          </a:bodyPr>
          <a:lstStyle/>
          <a:p>
            <a:pPr algn="ctr"/>
            <a:r>
              <a:rPr lang="sr-Latn-BA"/>
              <a:t>Računar 1</a:t>
            </a:r>
          </a:p>
        </p:txBody>
      </p:sp>
      <p:cxnSp>
        <p:nvCxnSpPr>
          <p:cNvPr id="11" name="Straight Arrow Connector 10"/>
          <p:cNvCxnSpPr/>
          <p:nvPr/>
        </p:nvCxnSpPr>
        <p:spPr>
          <a:xfrm>
            <a:off x="2916238" y="2420938"/>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16238" y="290671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6238" y="3392488"/>
            <a:ext cx="3095625" cy="0"/>
          </a:xfrm>
          <a:prstGeom prst="straightConnector1">
            <a:avLst/>
          </a:prstGeom>
          <a:ln w="28575">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6238" y="387826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6238" y="4365625"/>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80" name="TextBox 15"/>
          <p:cNvSpPr txBox="1">
            <a:spLocks noChangeArrowheads="1"/>
          </p:cNvSpPr>
          <p:nvPr/>
        </p:nvSpPr>
        <p:spPr bwMode="auto">
          <a:xfrm>
            <a:off x="3276600" y="1989138"/>
            <a:ext cx="2232025" cy="368300"/>
          </a:xfrm>
          <a:prstGeom prst="rect">
            <a:avLst/>
          </a:prstGeom>
          <a:noFill/>
          <a:ln w="9525">
            <a:noFill/>
            <a:miter lim="800000"/>
            <a:headEnd/>
            <a:tailEnd/>
          </a:ln>
        </p:spPr>
        <p:txBody>
          <a:bodyPr>
            <a:spAutoFit/>
          </a:bodyPr>
          <a:lstStyle/>
          <a:p>
            <a:pPr algn="ctr"/>
            <a:r>
              <a:rPr lang="sr-Latn-BA"/>
              <a:t>Pozdrav</a:t>
            </a:r>
          </a:p>
        </p:txBody>
      </p:sp>
      <p:sp>
        <p:nvSpPr>
          <p:cNvPr id="7181" name="TextBox 16"/>
          <p:cNvSpPr txBox="1">
            <a:spLocks noChangeArrowheads="1"/>
          </p:cNvSpPr>
          <p:nvPr/>
        </p:nvSpPr>
        <p:spPr bwMode="auto">
          <a:xfrm>
            <a:off x="3384550" y="2492375"/>
            <a:ext cx="2016125" cy="369888"/>
          </a:xfrm>
          <a:prstGeom prst="rect">
            <a:avLst/>
          </a:prstGeom>
          <a:noFill/>
          <a:ln w="9525">
            <a:noFill/>
            <a:miter lim="800000"/>
            <a:headEnd/>
            <a:tailEnd/>
          </a:ln>
        </p:spPr>
        <p:txBody>
          <a:bodyPr>
            <a:spAutoFit/>
          </a:bodyPr>
          <a:lstStyle/>
          <a:p>
            <a:pPr algn="ctr"/>
            <a:r>
              <a:rPr lang="sr-Latn-BA"/>
              <a:t>Odgovor</a:t>
            </a:r>
          </a:p>
        </p:txBody>
      </p:sp>
      <p:sp>
        <p:nvSpPr>
          <p:cNvPr id="7182" name="TextBox 17"/>
          <p:cNvSpPr txBox="1">
            <a:spLocks noChangeArrowheads="1"/>
          </p:cNvSpPr>
          <p:nvPr/>
        </p:nvSpPr>
        <p:spPr bwMode="auto">
          <a:xfrm>
            <a:off x="3203575" y="2997200"/>
            <a:ext cx="2376488" cy="368300"/>
          </a:xfrm>
          <a:prstGeom prst="rect">
            <a:avLst/>
          </a:prstGeom>
          <a:noFill/>
          <a:ln w="9525">
            <a:noFill/>
            <a:miter lim="800000"/>
            <a:headEnd/>
            <a:tailEnd/>
          </a:ln>
        </p:spPr>
        <p:txBody>
          <a:bodyPr>
            <a:spAutoFit/>
          </a:bodyPr>
          <a:lstStyle/>
          <a:p>
            <a:pPr algn="ctr"/>
            <a:r>
              <a:rPr lang="sr-Latn-BA"/>
              <a:t>Razgovor</a:t>
            </a:r>
          </a:p>
        </p:txBody>
      </p:sp>
      <p:sp>
        <p:nvSpPr>
          <p:cNvPr id="7183" name="TextBox 18"/>
          <p:cNvSpPr txBox="1">
            <a:spLocks noChangeArrowheads="1"/>
          </p:cNvSpPr>
          <p:nvPr/>
        </p:nvSpPr>
        <p:spPr bwMode="auto">
          <a:xfrm>
            <a:off x="3311525" y="3500438"/>
            <a:ext cx="2160588" cy="369887"/>
          </a:xfrm>
          <a:prstGeom prst="rect">
            <a:avLst/>
          </a:prstGeom>
          <a:noFill/>
          <a:ln w="9525">
            <a:noFill/>
            <a:miter lim="800000"/>
            <a:headEnd/>
            <a:tailEnd/>
          </a:ln>
        </p:spPr>
        <p:txBody>
          <a:bodyPr>
            <a:spAutoFit/>
          </a:bodyPr>
          <a:lstStyle/>
          <a:p>
            <a:pPr algn="ctr"/>
            <a:r>
              <a:rPr lang="sr-Latn-BA"/>
              <a:t>Kraj razgovora</a:t>
            </a:r>
          </a:p>
        </p:txBody>
      </p:sp>
      <p:sp>
        <p:nvSpPr>
          <p:cNvPr id="7184" name="TextBox 19"/>
          <p:cNvSpPr txBox="1">
            <a:spLocks noChangeArrowheads="1"/>
          </p:cNvSpPr>
          <p:nvPr/>
        </p:nvSpPr>
        <p:spPr bwMode="auto">
          <a:xfrm>
            <a:off x="3276600" y="4005263"/>
            <a:ext cx="2232025" cy="369887"/>
          </a:xfrm>
          <a:prstGeom prst="rect">
            <a:avLst/>
          </a:prstGeom>
          <a:noFill/>
          <a:ln w="9525">
            <a:noFill/>
            <a:miter lim="800000"/>
            <a:headEnd/>
            <a:tailEnd/>
          </a:ln>
        </p:spPr>
        <p:txBody>
          <a:bodyPr>
            <a:spAutoFit/>
          </a:bodyPr>
          <a:lstStyle/>
          <a:p>
            <a:pPr algn="ctr"/>
            <a:r>
              <a:rPr lang="sr-Latn-BA"/>
              <a:t>Potvrda</a:t>
            </a:r>
          </a:p>
        </p:txBody>
      </p:sp>
      <p:sp>
        <p:nvSpPr>
          <p:cNvPr id="7185" name="TextBox 20"/>
          <p:cNvSpPr txBox="1">
            <a:spLocks noChangeArrowheads="1"/>
          </p:cNvSpPr>
          <p:nvPr/>
        </p:nvSpPr>
        <p:spPr bwMode="auto">
          <a:xfrm>
            <a:off x="468313" y="5013325"/>
            <a:ext cx="7272337" cy="1477963"/>
          </a:xfrm>
          <a:prstGeom prst="rect">
            <a:avLst/>
          </a:prstGeom>
          <a:noFill/>
          <a:ln w="9525">
            <a:noFill/>
            <a:miter lim="800000"/>
            <a:headEnd/>
            <a:tailEnd/>
          </a:ln>
        </p:spPr>
        <p:txBody>
          <a:bodyPr>
            <a:spAutoFit/>
          </a:bodyPr>
          <a:lstStyle/>
          <a:p>
            <a:r>
              <a:rPr lang="sr-Latn-BA"/>
              <a:t>Opšti oblik komunikacije između dva računara.</a:t>
            </a:r>
          </a:p>
          <a:p>
            <a:r>
              <a:rPr lang="sr-Latn-BA"/>
              <a:t>Forma pojedinih faza komunikacije/poruka koje se šalju se razlikuje od protokola do protokola.</a:t>
            </a:r>
          </a:p>
          <a:p>
            <a:r>
              <a:rPr lang="sr-Latn-BA"/>
              <a:t>Poruke šalju programi/aplikacije zadužene za komunikaciju, npr. browser, web server,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sr-Latn-BA" smtClean="0"/>
              <a:t>Komunikacioni protokoli</a:t>
            </a:r>
          </a:p>
        </p:txBody>
      </p:sp>
      <p:pic>
        <p:nvPicPr>
          <p:cNvPr id="8195" name="Picture 4" descr="C:\Program Files (x86)\Microsoft Office\MEDIA\CAGCAT10\j0285750.wmf"/>
          <p:cNvPicPr>
            <a:picLocks noChangeAspect="1" noChangeArrowheads="1"/>
          </p:cNvPicPr>
          <p:nvPr/>
        </p:nvPicPr>
        <p:blipFill>
          <a:blip r:embed="rId2" cstate="print"/>
          <a:srcRect/>
          <a:stretch>
            <a:fillRect/>
          </a:stretch>
        </p:blipFill>
        <p:spPr bwMode="auto">
          <a:xfrm>
            <a:off x="947738" y="2852738"/>
            <a:ext cx="1824037" cy="1120775"/>
          </a:xfrm>
          <a:prstGeom prst="rect">
            <a:avLst/>
          </a:prstGeom>
          <a:noFill/>
          <a:ln w="9525">
            <a:noFill/>
            <a:miter lim="800000"/>
            <a:headEnd/>
            <a:tailEnd/>
          </a:ln>
        </p:spPr>
      </p:pic>
      <p:pic>
        <p:nvPicPr>
          <p:cNvPr id="8196" name="Picture 4" descr="C:\Program Files (x86)\Microsoft Office\MEDIA\CAGCAT10\j0285750.wmf"/>
          <p:cNvPicPr>
            <a:picLocks noChangeAspect="1" noChangeArrowheads="1"/>
          </p:cNvPicPr>
          <p:nvPr/>
        </p:nvPicPr>
        <p:blipFill>
          <a:blip r:embed="rId2" cstate="print"/>
          <a:srcRect/>
          <a:stretch>
            <a:fillRect/>
          </a:stretch>
        </p:blipFill>
        <p:spPr bwMode="auto">
          <a:xfrm>
            <a:off x="6348413" y="2852738"/>
            <a:ext cx="1824037" cy="1120775"/>
          </a:xfrm>
          <a:prstGeom prst="rect">
            <a:avLst/>
          </a:prstGeom>
          <a:noFill/>
          <a:ln w="9525">
            <a:noFill/>
            <a:miter lim="800000"/>
            <a:headEnd/>
            <a:tailEnd/>
          </a:ln>
        </p:spPr>
      </p:pic>
      <p:sp>
        <p:nvSpPr>
          <p:cNvPr id="8197" name="TextBox 7"/>
          <p:cNvSpPr txBox="1">
            <a:spLocks noChangeArrowheads="1"/>
          </p:cNvSpPr>
          <p:nvPr/>
        </p:nvSpPr>
        <p:spPr bwMode="auto">
          <a:xfrm>
            <a:off x="6419850" y="2460625"/>
            <a:ext cx="1728788" cy="369888"/>
          </a:xfrm>
          <a:prstGeom prst="rect">
            <a:avLst/>
          </a:prstGeom>
          <a:noFill/>
          <a:ln w="9525">
            <a:noFill/>
            <a:miter lim="800000"/>
            <a:headEnd/>
            <a:tailEnd/>
          </a:ln>
        </p:spPr>
        <p:txBody>
          <a:bodyPr>
            <a:spAutoFit/>
          </a:bodyPr>
          <a:lstStyle/>
          <a:p>
            <a:pPr algn="ctr"/>
            <a:r>
              <a:rPr lang="sr-Latn-BA"/>
              <a:t>Računar 2</a:t>
            </a:r>
          </a:p>
        </p:txBody>
      </p:sp>
      <p:sp>
        <p:nvSpPr>
          <p:cNvPr id="8198" name="TextBox 8"/>
          <p:cNvSpPr txBox="1">
            <a:spLocks noChangeArrowheads="1"/>
          </p:cNvSpPr>
          <p:nvPr/>
        </p:nvSpPr>
        <p:spPr bwMode="auto">
          <a:xfrm>
            <a:off x="955675" y="2460625"/>
            <a:ext cx="1728788" cy="369888"/>
          </a:xfrm>
          <a:prstGeom prst="rect">
            <a:avLst/>
          </a:prstGeom>
          <a:noFill/>
          <a:ln w="9525">
            <a:noFill/>
            <a:miter lim="800000"/>
            <a:headEnd/>
            <a:tailEnd/>
          </a:ln>
        </p:spPr>
        <p:txBody>
          <a:bodyPr>
            <a:spAutoFit/>
          </a:bodyPr>
          <a:lstStyle/>
          <a:p>
            <a:pPr algn="ctr"/>
            <a:r>
              <a:rPr lang="sr-Latn-BA"/>
              <a:t>Računar 1</a:t>
            </a:r>
          </a:p>
        </p:txBody>
      </p:sp>
      <p:cxnSp>
        <p:nvCxnSpPr>
          <p:cNvPr id="11" name="Straight Arrow Connector 10"/>
          <p:cNvCxnSpPr/>
          <p:nvPr/>
        </p:nvCxnSpPr>
        <p:spPr>
          <a:xfrm>
            <a:off x="2916238" y="2420938"/>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16238" y="290671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16238" y="3392488"/>
            <a:ext cx="3095625" cy="0"/>
          </a:xfrm>
          <a:prstGeom prst="straightConnector1">
            <a:avLst/>
          </a:prstGeom>
          <a:ln w="28575">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16238" y="3878263"/>
            <a:ext cx="3095625"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16238" y="4365625"/>
            <a:ext cx="30956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204" name="TextBox 15"/>
          <p:cNvSpPr txBox="1">
            <a:spLocks noChangeArrowheads="1"/>
          </p:cNvSpPr>
          <p:nvPr/>
        </p:nvSpPr>
        <p:spPr bwMode="auto">
          <a:xfrm>
            <a:off x="2987675" y="1989138"/>
            <a:ext cx="2879725" cy="369887"/>
          </a:xfrm>
          <a:prstGeom prst="rect">
            <a:avLst/>
          </a:prstGeom>
          <a:noFill/>
          <a:ln w="9525">
            <a:noFill/>
            <a:miter lim="800000"/>
            <a:headEnd/>
            <a:tailEnd/>
          </a:ln>
        </p:spPr>
        <p:txBody>
          <a:bodyPr>
            <a:spAutoFit/>
          </a:bodyPr>
          <a:lstStyle/>
          <a:p>
            <a:pPr algn="ctr"/>
            <a:r>
              <a:rPr lang="sr-Latn-BA"/>
              <a:t>Zahtjev za uspost. veze</a:t>
            </a:r>
          </a:p>
        </p:txBody>
      </p:sp>
      <p:sp>
        <p:nvSpPr>
          <p:cNvPr id="8205" name="TextBox 16"/>
          <p:cNvSpPr txBox="1">
            <a:spLocks noChangeArrowheads="1"/>
          </p:cNvSpPr>
          <p:nvPr/>
        </p:nvSpPr>
        <p:spPr bwMode="auto">
          <a:xfrm>
            <a:off x="3059113" y="2492375"/>
            <a:ext cx="2808287" cy="369888"/>
          </a:xfrm>
          <a:prstGeom prst="rect">
            <a:avLst/>
          </a:prstGeom>
          <a:noFill/>
          <a:ln w="9525">
            <a:noFill/>
            <a:miter lim="800000"/>
            <a:headEnd/>
            <a:tailEnd/>
          </a:ln>
        </p:spPr>
        <p:txBody>
          <a:bodyPr>
            <a:spAutoFit/>
          </a:bodyPr>
          <a:lstStyle/>
          <a:p>
            <a:pPr algn="ctr"/>
            <a:r>
              <a:rPr lang="sr-Latn-BA"/>
              <a:t>Potvrda uspost. veze</a:t>
            </a:r>
          </a:p>
        </p:txBody>
      </p:sp>
      <p:sp>
        <p:nvSpPr>
          <p:cNvPr id="8206" name="TextBox 17"/>
          <p:cNvSpPr txBox="1">
            <a:spLocks noChangeArrowheads="1"/>
          </p:cNvSpPr>
          <p:nvPr/>
        </p:nvSpPr>
        <p:spPr bwMode="auto">
          <a:xfrm>
            <a:off x="3203575" y="2997200"/>
            <a:ext cx="2376488" cy="368300"/>
          </a:xfrm>
          <a:prstGeom prst="rect">
            <a:avLst/>
          </a:prstGeom>
          <a:noFill/>
          <a:ln w="9525">
            <a:noFill/>
            <a:miter lim="800000"/>
            <a:headEnd/>
            <a:tailEnd/>
          </a:ln>
        </p:spPr>
        <p:txBody>
          <a:bodyPr>
            <a:spAutoFit/>
          </a:bodyPr>
          <a:lstStyle/>
          <a:p>
            <a:pPr algn="ctr"/>
            <a:r>
              <a:rPr lang="sr-Latn-BA"/>
              <a:t>Prenos podataka</a:t>
            </a:r>
          </a:p>
        </p:txBody>
      </p:sp>
      <p:sp>
        <p:nvSpPr>
          <p:cNvPr id="8207" name="TextBox 18"/>
          <p:cNvSpPr txBox="1">
            <a:spLocks noChangeArrowheads="1"/>
          </p:cNvSpPr>
          <p:nvPr/>
        </p:nvSpPr>
        <p:spPr bwMode="auto">
          <a:xfrm>
            <a:off x="3059113" y="3500438"/>
            <a:ext cx="2881312" cy="369887"/>
          </a:xfrm>
          <a:prstGeom prst="rect">
            <a:avLst/>
          </a:prstGeom>
          <a:noFill/>
          <a:ln w="9525">
            <a:noFill/>
            <a:miter lim="800000"/>
            <a:headEnd/>
            <a:tailEnd/>
          </a:ln>
        </p:spPr>
        <p:txBody>
          <a:bodyPr>
            <a:spAutoFit/>
          </a:bodyPr>
          <a:lstStyle/>
          <a:p>
            <a:pPr algn="ctr"/>
            <a:r>
              <a:rPr lang="sr-Latn-BA"/>
              <a:t>Zahtjev za prekid veze</a:t>
            </a:r>
          </a:p>
        </p:txBody>
      </p:sp>
      <p:sp>
        <p:nvSpPr>
          <p:cNvPr id="8208" name="TextBox 19"/>
          <p:cNvSpPr txBox="1">
            <a:spLocks noChangeArrowheads="1"/>
          </p:cNvSpPr>
          <p:nvPr/>
        </p:nvSpPr>
        <p:spPr bwMode="auto">
          <a:xfrm>
            <a:off x="3059113" y="4005263"/>
            <a:ext cx="2736850" cy="369887"/>
          </a:xfrm>
          <a:prstGeom prst="rect">
            <a:avLst/>
          </a:prstGeom>
          <a:noFill/>
          <a:ln w="9525">
            <a:noFill/>
            <a:miter lim="800000"/>
            <a:headEnd/>
            <a:tailEnd/>
          </a:ln>
        </p:spPr>
        <p:txBody>
          <a:bodyPr>
            <a:spAutoFit/>
          </a:bodyPr>
          <a:lstStyle/>
          <a:p>
            <a:pPr algn="ctr"/>
            <a:r>
              <a:rPr lang="sr-Latn-BA"/>
              <a:t>Potvrda prekida veze</a:t>
            </a:r>
          </a:p>
        </p:txBody>
      </p:sp>
      <p:sp>
        <p:nvSpPr>
          <p:cNvPr id="8209" name="TextBox 20"/>
          <p:cNvSpPr txBox="1">
            <a:spLocks noChangeArrowheads="1"/>
          </p:cNvSpPr>
          <p:nvPr/>
        </p:nvSpPr>
        <p:spPr bwMode="auto">
          <a:xfrm>
            <a:off x="468313" y="5013325"/>
            <a:ext cx="7272337" cy="1477963"/>
          </a:xfrm>
          <a:prstGeom prst="rect">
            <a:avLst/>
          </a:prstGeom>
          <a:noFill/>
          <a:ln w="9525">
            <a:noFill/>
            <a:miter lim="800000"/>
            <a:headEnd/>
            <a:tailEnd/>
          </a:ln>
        </p:spPr>
        <p:txBody>
          <a:bodyPr>
            <a:spAutoFit/>
          </a:bodyPr>
          <a:lstStyle/>
          <a:p>
            <a:r>
              <a:rPr lang="sr-Latn-BA"/>
              <a:t>Opšti oblik komunikacije između dva računara.</a:t>
            </a:r>
          </a:p>
          <a:p>
            <a:r>
              <a:rPr lang="sr-Latn-BA"/>
              <a:t>Forma pojedinih faza komunikacije/poruka koje se šalju se razlikuje od protokola do protokola.</a:t>
            </a:r>
          </a:p>
          <a:p>
            <a:r>
              <a:rPr lang="sr-Latn-BA"/>
              <a:t>Poruke šalju programi/aplikacije zadužene za komunikaciju, npr. browser, web server,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sr-Latn-BA" smtClean="0"/>
              <a:t>ISO OSI referentni model</a:t>
            </a:r>
          </a:p>
        </p:txBody>
      </p:sp>
      <p:graphicFrame>
        <p:nvGraphicFramePr>
          <p:cNvPr id="4" name="Content Placeholder 3"/>
          <p:cNvGraphicFramePr>
            <a:graphicFrameLocks noGrp="1"/>
          </p:cNvGraphicFramePr>
          <p:nvPr>
            <p:ph idx="1"/>
          </p:nvPr>
        </p:nvGraphicFramePr>
        <p:xfrm>
          <a:off x="2262188" y="1412875"/>
          <a:ext cx="4618856" cy="4902989"/>
        </p:xfrm>
        <a:graphic>
          <a:graphicData uri="http://schemas.openxmlformats.org/drawingml/2006/table">
            <a:tbl>
              <a:tblPr bandRow="1">
                <a:tableStyleId>{5C22544A-7EE6-4342-B048-85BDC9FD1C3A}</a:tableStyleId>
              </a:tblPr>
              <a:tblGrid>
                <a:gridCol w="4618856"/>
              </a:tblGrid>
              <a:tr h="700427">
                <a:tc>
                  <a:txBody>
                    <a:bodyPr/>
                    <a:lstStyle/>
                    <a:p>
                      <a:pPr algn="ctr"/>
                      <a:r>
                        <a:rPr lang="sr-Latn-BA" smtClean="0">
                          <a:solidFill>
                            <a:schemeClr val="accent6"/>
                          </a:solidFill>
                        </a:rPr>
                        <a:t>Aplikacioni</a:t>
                      </a:r>
                      <a:r>
                        <a:rPr lang="sr-Latn-BA" baseline="0" smtClean="0">
                          <a:solidFill>
                            <a:schemeClr val="accent6"/>
                          </a:solidFill>
                        </a:rPr>
                        <a:t> sloj</a:t>
                      </a:r>
                    </a:p>
                    <a:p>
                      <a:pPr algn="ctr"/>
                      <a:r>
                        <a:rPr lang="sr-Latn-BA" smtClean="0"/>
                        <a:t>Mrežni procesi vezani za aplikacije</a:t>
                      </a:r>
                      <a:endParaRPr lang="sr-Latn-BA"/>
                    </a:p>
                  </a:txBody>
                  <a:tcPr anchor="ctr"/>
                </a:tc>
              </a:tr>
              <a:tr h="700427">
                <a:tc>
                  <a:txBody>
                    <a:bodyPr/>
                    <a:lstStyle/>
                    <a:p>
                      <a:pPr algn="ctr"/>
                      <a:r>
                        <a:rPr lang="sr-Latn-BA" smtClean="0">
                          <a:solidFill>
                            <a:schemeClr val="accent6"/>
                          </a:solidFill>
                        </a:rPr>
                        <a:t>Prezentacioni</a:t>
                      </a:r>
                      <a:r>
                        <a:rPr lang="sr-Latn-BA" baseline="0" smtClean="0">
                          <a:solidFill>
                            <a:schemeClr val="accent6"/>
                          </a:solidFill>
                        </a:rPr>
                        <a:t> sloj</a:t>
                      </a:r>
                    </a:p>
                    <a:p>
                      <a:pPr algn="ctr"/>
                      <a:r>
                        <a:rPr lang="sr-Latn-BA" baseline="0" smtClean="0"/>
                        <a:t>Kodovanje i enkripcija podataka</a:t>
                      </a:r>
                    </a:p>
                  </a:txBody>
                  <a:tcPr anchor="ctr"/>
                </a:tc>
              </a:tr>
              <a:tr h="700427">
                <a:tc>
                  <a:txBody>
                    <a:bodyPr/>
                    <a:lstStyle/>
                    <a:p>
                      <a:pPr algn="ctr"/>
                      <a:r>
                        <a:rPr lang="sr-Latn-BA" smtClean="0">
                          <a:solidFill>
                            <a:schemeClr val="accent6"/>
                          </a:solidFill>
                        </a:rPr>
                        <a:t>Sloj sesije</a:t>
                      </a:r>
                    </a:p>
                    <a:p>
                      <a:pPr algn="ctr"/>
                      <a:r>
                        <a:rPr lang="sr-Latn-BA" smtClean="0"/>
                        <a:t>Uspostavljanje sesije korisnika</a:t>
                      </a:r>
                      <a:endParaRPr lang="sr-Latn-BA"/>
                    </a:p>
                  </a:txBody>
                  <a:tcPr anchor="ctr"/>
                </a:tc>
              </a:tr>
              <a:tr h="700427">
                <a:tc>
                  <a:txBody>
                    <a:bodyPr/>
                    <a:lstStyle/>
                    <a:p>
                      <a:pPr algn="ctr"/>
                      <a:r>
                        <a:rPr lang="sr-Latn-BA" smtClean="0">
                          <a:solidFill>
                            <a:schemeClr val="accent6"/>
                          </a:solidFill>
                        </a:rPr>
                        <a:t>Transportni sloj</a:t>
                      </a:r>
                    </a:p>
                    <a:p>
                      <a:pPr algn="ctr"/>
                      <a:r>
                        <a:rPr lang="sr-Latn-BA" smtClean="0"/>
                        <a:t>Prenos paketa kroz mrežu</a:t>
                      </a:r>
                      <a:endParaRPr lang="sr-Latn-BA"/>
                    </a:p>
                  </a:txBody>
                  <a:tcPr anchor="ctr"/>
                </a:tc>
              </a:tr>
              <a:tr h="700427">
                <a:tc>
                  <a:txBody>
                    <a:bodyPr/>
                    <a:lstStyle/>
                    <a:p>
                      <a:pPr algn="ctr"/>
                      <a:r>
                        <a:rPr lang="sr-Latn-BA" smtClean="0">
                          <a:solidFill>
                            <a:schemeClr val="accent6"/>
                          </a:solidFill>
                        </a:rPr>
                        <a:t>Mrežni sloj</a:t>
                      </a:r>
                    </a:p>
                    <a:p>
                      <a:pPr algn="ctr"/>
                      <a:r>
                        <a:rPr lang="sr-Latn-BA" smtClean="0"/>
                        <a:t>Logičko adresiranje i rutiranje</a:t>
                      </a:r>
                      <a:endParaRPr lang="sr-Latn-BA"/>
                    </a:p>
                  </a:txBody>
                  <a:tcPr anchor="ctr"/>
                </a:tc>
              </a:tr>
              <a:tr h="700427">
                <a:tc>
                  <a:txBody>
                    <a:bodyPr/>
                    <a:lstStyle/>
                    <a:p>
                      <a:pPr algn="ctr"/>
                      <a:r>
                        <a:rPr lang="sr-Latn-BA" smtClean="0">
                          <a:solidFill>
                            <a:schemeClr val="accent6"/>
                          </a:solidFill>
                        </a:rPr>
                        <a:t>Sloj veze</a:t>
                      </a:r>
                    </a:p>
                    <a:p>
                      <a:pPr algn="ctr"/>
                      <a:r>
                        <a:rPr lang="sr-Latn-BA" smtClean="0"/>
                        <a:t>Fizičko</a:t>
                      </a:r>
                      <a:r>
                        <a:rPr lang="sr-Latn-BA" baseline="0" smtClean="0"/>
                        <a:t> adresiranje i pristup medijumu</a:t>
                      </a:r>
                      <a:endParaRPr lang="sr-Latn-BA"/>
                    </a:p>
                  </a:txBody>
                  <a:tcPr anchor="ctr"/>
                </a:tc>
              </a:tr>
              <a:tr h="700427">
                <a:tc>
                  <a:txBody>
                    <a:bodyPr/>
                    <a:lstStyle/>
                    <a:p>
                      <a:pPr algn="ctr"/>
                      <a:r>
                        <a:rPr lang="sr-Latn-BA" smtClean="0">
                          <a:solidFill>
                            <a:schemeClr val="accent6"/>
                          </a:solidFill>
                        </a:rPr>
                        <a:t>Fizički sloj</a:t>
                      </a:r>
                    </a:p>
                    <a:p>
                      <a:pPr algn="ctr"/>
                      <a:r>
                        <a:rPr lang="sr-Latn-BA" smtClean="0"/>
                        <a:t>Prenos</a:t>
                      </a:r>
                      <a:r>
                        <a:rPr lang="sr-Latn-BA" baseline="0" smtClean="0"/>
                        <a:t> signala</a:t>
                      </a:r>
                      <a:endParaRPr lang="sr-Latn-BA"/>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1143000"/>
          </a:xfrm>
        </p:spPr>
        <p:txBody>
          <a:bodyPr/>
          <a:lstStyle/>
          <a:p>
            <a:pPr eaLnBrk="1" hangingPunct="1"/>
            <a:r>
              <a:rPr lang="sr-Latn-BA" smtClean="0"/>
              <a:t>Računarske mreže</a:t>
            </a:r>
            <a:br>
              <a:rPr lang="sr-Latn-BA" smtClean="0"/>
            </a:br>
            <a:r>
              <a:rPr lang="sr-Latn-BA" smtClean="0"/>
              <a:t>(prema pokrivenosti prostora)</a:t>
            </a:r>
            <a:endParaRPr lang="hr-BA" smtClean="0"/>
          </a:p>
        </p:txBody>
      </p:sp>
      <p:sp>
        <p:nvSpPr>
          <p:cNvPr id="7171" name="Rectangle 3"/>
          <p:cNvSpPr>
            <a:spLocks noGrp="1" noChangeArrowheads="1"/>
          </p:cNvSpPr>
          <p:nvPr>
            <p:ph type="body" idx="1"/>
          </p:nvPr>
        </p:nvSpPr>
        <p:spPr/>
        <p:txBody>
          <a:bodyPr>
            <a:normAutofit fontScale="92500"/>
          </a:bodyPr>
          <a:lstStyle/>
          <a:p>
            <a:pPr eaLnBrk="1" hangingPunct="1">
              <a:defRPr/>
            </a:pPr>
            <a:r>
              <a:rPr lang="sr-Latn-BA" smtClean="0"/>
              <a:t>LAN (Local Area Network)</a:t>
            </a:r>
          </a:p>
          <a:p>
            <a:pPr lvl="1" eaLnBrk="1" hangingPunct="1">
              <a:defRPr/>
            </a:pPr>
            <a:r>
              <a:rPr lang="sr-Latn-BA" smtClean="0"/>
              <a:t>Najčešće računari unutar jedne zgrade ili dijela zgrade, npr. LAN fakulteta ili firme</a:t>
            </a:r>
          </a:p>
          <a:p>
            <a:pPr eaLnBrk="1" hangingPunct="1">
              <a:defRPr/>
            </a:pPr>
            <a:r>
              <a:rPr lang="sr-Latn-BA" smtClean="0"/>
              <a:t>MAN (Metropolitan Area Network) </a:t>
            </a:r>
          </a:p>
          <a:p>
            <a:pPr lvl="1" eaLnBrk="1" hangingPunct="1">
              <a:defRPr/>
            </a:pPr>
            <a:r>
              <a:rPr lang="sr-Latn-BA" smtClean="0"/>
              <a:t>Veza računara/mreža više zgrada, npr. u jednom gradu ili unutar univerzitetskog kampusa</a:t>
            </a:r>
          </a:p>
          <a:p>
            <a:pPr eaLnBrk="1" hangingPunct="1">
              <a:defRPr/>
            </a:pPr>
            <a:r>
              <a:rPr lang="sr-Latn-BA" smtClean="0"/>
              <a:t>WAN (Wide Area Network)</a:t>
            </a:r>
          </a:p>
          <a:p>
            <a:pPr lvl="1" eaLnBrk="1" hangingPunct="1">
              <a:defRPr/>
            </a:pPr>
            <a:r>
              <a:rPr lang="sr-Latn-BA" smtClean="0"/>
              <a:t>Veza prostorno veoma udaljenih računara/mreža, npr. u različitim gradovima ili državama</a:t>
            </a:r>
            <a:endParaRPr lang="hr-BA"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1535</Words>
  <Application>Microsoft Office PowerPoint</Application>
  <PresentationFormat>On-screen Show (4:3)</PresentationFormat>
  <Paragraphs>285</Paragraphs>
  <Slides>31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Courier New</vt:lpstr>
      <vt:lpstr>Default Design</vt:lpstr>
      <vt:lpstr>Osnovni koncepti Interneta</vt:lpstr>
      <vt:lpstr>Mapa Interneta 2015. godine</vt:lpstr>
      <vt:lpstr>Računarske mreže</vt:lpstr>
      <vt:lpstr>Kako omogućiti komunikaciju heterogenih sistema?</vt:lpstr>
      <vt:lpstr>Kako omogućiti komunikaciju heterogenih sistema?</vt:lpstr>
      <vt:lpstr>Komunikacioni protokoli</vt:lpstr>
      <vt:lpstr>Komunikacioni protokoli</vt:lpstr>
      <vt:lpstr>ISO OSI referentni model</vt:lpstr>
      <vt:lpstr>Računarske mreže (prema pokrivenosti prostora)</vt:lpstr>
      <vt:lpstr>Internet</vt:lpstr>
      <vt:lpstr>Istorija</vt:lpstr>
      <vt:lpstr>Internet i web</vt:lpstr>
      <vt:lpstr>Protokoli Interneta</vt:lpstr>
      <vt:lpstr>Pristup mreži</vt:lpstr>
      <vt:lpstr>IP protokol (Internet Protocol)</vt:lpstr>
      <vt:lpstr>Imena računara</vt:lpstr>
      <vt:lpstr>Struktura imena računara</vt:lpstr>
      <vt:lpstr>Domeni</vt:lpstr>
      <vt:lpstr>Klijent-server model</vt:lpstr>
      <vt:lpstr>Klijent-server model</vt:lpstr>
      <vt:lpstr>Popularni servisi Interneta</vt:lpstr>
      <vt:lpstr>Slojevi Interneta</vt:lpstr>
      <vt:lpstr>Kako funkcioniše web?</vt:lpstr>
      <vt:lpstr>Komunikacioni protokoli</vt:lpstr>
      <vt:lpstr>Kako funkcioniše web?</vt:lpstr>
      <vt:lpstr>Klijent</vt:lpstr>
      <vt:lpstr>Browser</vt:lpstr>
      <vt:lpstr>Web server</vt:lpstr>
      <vt:lpstr>Komunikacija klijent – server</vt:lpstr>
      <vt:lpstr>Kako pronaći stranicu? </vt:lpstr>
      <vt:lpstr>Hypertext Markup Language – HTML </vt:lpstr>
    </vt:vector>
  </TitlesOfParts>
  <Company>etf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Osnovni koncepti Interneta</dc:title>
  <dc:creator>vlador</dc:creator>
  <cp:lastModifiedBy>vlador</cp:lastModifiedBy>
  <cp:revision>66</cp:revision>
  <dcterms:created xsi:type="dcterms:W3CDTF">2016-02-19T12:32:38Z</dcterms:created>
  <dcterms:modified xsi:type="dcterms:W3CDTF">2017-03-03T07:43:19Z</dcterms:modified>
</cp:coreProperties>
</file>