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67" r:id="rId6"/>
    <p:sldId id="257" r:id="rId7"/>
    <p:sldId id="270" r:id="rId8"/>
    <p:sldId id="265" r:id="rId9"/>
    <p:sldId id="268" r:id="rId10"/>
    <p:sldId id="269" r:id="rId11"/>
    <p:sldId id="261" r:id="rId12"/>
    <p:sldId id="262" r:id="rId13"/>
    <p:sldId id="272" r:id="rId14"/>
    <p:sldId id="271" r:id="rId15"/>
    <p:sldId id="259" r:id="rId16"/>
    <p:sldId id="273" r:id="rId17"/>
    <p:sldId id="274" r:id="rId18"/>
    <p:sldId id="275" r:id="rId19"/>
    <p:sldId id="276" r:id="rId20"/>
    <p:sldId id="260" r:id="rId21"/>
    <p:sldId id="279" r:id="rId22"/>
    <p:sldId id="278" r:id="rId23"/>
    <p:sldId id="280" r:id="rId24"/>
    <p:sldId id="281" r:id="rId25"/>
    <p:sldId id="282" r:id="rId26"/>
    <p:sldId id="283" r:id="rId27"/>
    <p:sldId id="277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E60-90DF-4E5D-A31C-AE39B393884C}" type="datetimeFigureOut">
              <a:rPr lang="en-US" smtClean="0"/>
              <a:pPr/>
              <a:t>3/8/2016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C8B-15CB-4293-A59C-FDD2B1829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E60-90DF-4E5D-A31C-AE39B393884C}" type="datetimeFigureOut">
              <a:rPr lang="en-US" smtClean="0"/>
              <a:pPr/>
              <a:t>3/8/2016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C8B-15CB-4293-A59C-FDD2B1829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E60-90DF-4E5D-A31C-AE39B393884C}" type="datetimeFigureOut">
              <a:rPr lang="en-US" smtClean="0"/>
              <a:pPr/>
              <a:t>3/8/2016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C8B-15CB-4293-A59C-FDD2B1829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E60-90DF-4E5D-A31C-AE39B393884C}" type="datetimeFigureOut">
              <a:rPr lang="en-US" smtClean="0"/>
              <a:pPr/>
              <a:t>3/8/2016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C8B-15CB-4293-A59C-FDD2B1829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E60-90DF-4E5D-A31C-AE39B393884C}" type="datetimeFigureOut">
              <a:rPr lang="en-US" smtClean="0"/>
              <a:pPr/>
              <a:t>3/8/2016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C8B-15CB-4293-A59C-FDD2B1829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E60-90DF-4E5D-A31C-AE39B393884C}" type="datetimeFigureOut">
              <a:rPr lang="en-US" smtClean="0"/>
              <a:pPr/>
              <a:t>3/8/2016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C8B-15CB-4293-A59C-FDD2B1829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E60-90DF-4E5D-A31C-AE39B393884C}" type="datetimeFigureOut">
              <a:rPr lang="en-US" smtClean="0"/>
              <a:pPr/>
              <a:t>3/8/2016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C8B-15CB-4293-A59C-FDD2B1829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E60-90DF-4E5D-A31C-AE39B393884C}" type="datetimeFigureOut">
              <a:rPr lang="en-US" smtClean="0"/>
              <a:pPr/>
              <a:t>3/8/2016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C8B-15CB-4293-A59C-FDD2B1829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E60-90DF-4E5D-A31C-AE39B393884C}" type="datetimeFigureOut">
              <a:rPr lang="en-US" smtClean="0"/>
              <a:pPr/>
              <a:t>3/8/2016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C8B-15CB-4293-A59C-FDD2B1829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E60-90DF-4E5D-A31C-AE39B393884C}" type="datetimeFigureOut">
              <a:rPr lang="en-US" smtClean="0"/>
              <a:pPr/>
              <a:t>3/8/2016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C8B-15CB-4293-A59C-FDD2B1829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EE60-90DF-4E5D-A31C-AE39B393884C}" type="datetimeFigureOut">
              <a:rPr lang="en-US" smtClean="0"/>
              <a:pPr/>
              <a:t>3/8/2016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EC8B-15CB-4293-A59C-FDD2B1829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FEE60-90DF-4E5D-A31C-AE39B393884C}" type="datetimeFigureOut">
              <a:rPr lang="en-US" smtClean="0"/>
              <a:pPr/>
              <a:t>3/8/2016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EC8B-15CB-4293-A59C-FDD2B1829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olors/colors_names.as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ref/css_websafe_fonts.as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ing-materials.org/" TargetMode="External"/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szengarden.com/" TargetMode="External"/><Relationship Id="rId4" Type="http://schemas.openxmlformats.org/officeDocument/2006/relationships/hyperlink" Target="https://www.w3.org/standards/webdesign/htmlcs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demo_default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mtClean="0"/>
              <a:t>HTML stilovi</a:t>
            </a:r>
            <a:br>
              <a:rPr lang="sr-Latn-RS" smtClean="0"/>
            </a:br>
            <a:r>
              <a:rPr lang="sr-Latn-RS" smtClean="0"/>
              <a:t>Cascading Style Sheets (CSS)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smtClean="0"/>
              <a:t>Multimediji</a:t>
            </a:r>
          </a:p>
          <a:p>
            <a:r>
              <a:rPr lang="sr-Latn-RS" smtClean="0"/>
              <a:t>Tehnološki fakultet</a:t>
            </a:r>
          </a:p>
          <a:p>
            <a:r>
              <a:rPr lang="sr-Latn-RS" smtClean="0"/>
              <a:t>Univerzitet u Banjoj Luci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Selektor elementa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Selektor sadrži naziv elementa</a:t>
            </a:r>
          </a:p>
          <a:p>
            <a:pPr lvl="1"/>
            <a:r>
              <a:rPr lang="sr-Latn-BA" smtClean="0"/>
              <a:t>Npr. h1, h2, p,...</a:t>
            </a:r>
          </a:p>
          <a:p>
            <a:r>
              <a:rPr lang="sr-Latn-BA" smtClean="0"/>
              <a:t>Na sve elemente istog tipa će biti primjenjen zadati stil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p { 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     background-color: green;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     color: white;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}</a:t>
            </a:r>
          </a:p>
          <a:p>
            <a:endParaRPr lang="sr-Latn-B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CSS za pojedine elemente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Da bi se definisao poseban stil za određeni element koristi se </a:t>
            </a:r>
            <a:r>
              <a:rPr lang="sr-Latn-BA" smtClean="0">
                <a:solidFill>
                  <a:srgbClr val="C00000"/>
                </a:solidFill>
              </a:rPr>
              <a:t>id</a:t>
            </a:r>
            <a:r>
              <a:rPr lang="sr-Latn-BA" smtClean="0"/>
              <a:t> atribut elementa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&lt;p id=“p01”&gt;Drugačiji paragraf&lt;/p&gt;</a:t>
            </a:r>
          </a:p>
          <a:p>
            <a:r>
              <a:rPr lang="sr-Latn-BA" smtClean="0"/>
              <a:t>... i definiše se poseban stil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#p01 { color: blue; }</a:t>
            </a:r>
          </a:p>
          <a:p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Element sa određenim id atributom mora biti jedinstven</a:t>
            </a:r>
          </a:p>
          <a:p>
            <a:r>
              <a:rPr lang="sr-Latn-BA" smtClean="0"/>
              <a:t>Moguća je i varijanta (odnosi se na &lt;p&gt; element sa id=“p01”)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p#p01 { color: blue; }</a:t>
            </a:r>
          </a:p>
          <a:p>
            <a:pPr lvl="1"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CSS za pojedine klase elemenata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Da bi se definisao stil za određenu klasu elemenata koristi se atribut </a:t>
            </a:r>
            <a:r>
              <a:rPr lang="sr-Latn-BA" smtClean="0">
                <a:solidFill>
                  <a:srgbClr val="C00000"/>
                </a:solidFill>
              </a:rPr>
              <a:t>class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&lt;p class=“c01”&gt;Paragraf posebne klase.&lt;/p&gt;</a:t>
            </a:r>
          </a:p>
          <a:p>
            <a:r>
              <a:rPr lang="sr-Latn-BA" smtClean="0"/>
              <a:t>... za koju se definiše stil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.c01 { color: magenta; }</a:t>
            </a:r>
          </a:p>
          <a:p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Može postojati više elemenata sa istim class atributom</a:t>
            </a:r>
          </a:p>
          <a:p>
            <a:r>
              <a:rPr lang="sr-Latn-BA" smtClean="0"/>
              <a:t>Moguća je i varijanta (odnosi se na &lt;p&gt; element sa class=“c01”)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p.p01 { color: blue; }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Grupisanje selektora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Više selektora ima istu definiciju stila</a:t>
            </a:r>
          </a:p>
          <a:p>
            <a:pPr lvl="1">
              <a:buNone/>
            </a:pPr>
            <a:r>
              <a:rPr lang="sr-Latn-BA" smtClean="0"/>
              <a:t>h1, h2, p {</a:t>
            </a:r>
            <a:br>
              <a:rPr lang="sr-Latn-BA" smtClean="0"/>
            </a:br>
            <a:r>
              <a:rPr lang="sr-Latn-BA" smtClean="0"/>
              <a:t>    text-align: center;</a:t>
            </a:r>
            <a:br>
              <a:rPr lang="sr-Latn-BA" smtClean="0"/>
            </a:br>
            <a:r>
              <a:rPr lang="sr-Latn-BA" smtClean="0"/>
              <a:t>    color: red;</a:t>
            </a:r>
          </a:p>
          <a:p>
            <a:pPr lvl="1">
              <a:buNone/>
            </a:pPr>
            <a:r>
              <a:rPr lang="sr-Latn-BA" smtClean="0"/>
              <a:t>}</a:t>
            </a:r>
            <a:endParaRPr lang="sr-Latn-B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CSS boje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Boja pozadine elementa se definiše osobinom </a:t>
            </a:r>
            <a:r>
              <a:rPr lang="sr-Latn-BA" smtClean="0">
                <a:solidFill>
                  <a:srgbClr val="C00000"/>
                </a:solidFill>
              </a:rPr>
              <a:t>background-color</a:t>
            </a:r>
          </a:p>
          <a:p>
            <a:pPr lvl="1">
              <a:buNone/>
            </a:pPr>
            <a:r>
              <a:rPr lang="sr-Latn-BA" smtClean="0">
                <a:solidFill>
                  <a:srgbClr val="0070C0"/>
                </a:solidFill>
              </a:rPr>
              <a:t>body { background-color: lightgray; }</a:t>
            </a:r>
          </a:p>
          <a:p>
            <a:r>
              <a:rPr lang="sr-Latn-BA" smtClean="0"/>
              <a:t>Boja teksta HTML elementa se definiše osobinom </a:t>
            </a:r>
            <a:r>
              <a:rPr lang="sr-Latn-BA" smtClean="0">
                <a:solidFill>
                  <a:srgbClr val="C00000"/>
                </a:solidFill>
              </a:rPr>
              <a:t>color</a:t>
            </a:r>
          </a:p>
          <a:p>
            <a:pPr lvl="1">
              <a:buNone/>
            </a:pPr>
            <a:r>
              <a:rPr lang="sr-Latn-BA" smtClean="0">
                <a:solidFill>
                  <a:srgbClr val="0070C0"/>
                </a:solidFill>
              </a:rPr>
              <a:t>p { color: green; }</a:t>
            </a:r>
          </a:p>
          <a:p>
            <a:r>
              <a:rPr lang="sr-Latn-BA" smtClean="0"/>
              <a:t>HTML i CSS podržavaju 140 standardnih imena boja</a:t>
            </a:r>
          </a:p>
          <a:p>
            <a:pPr lvl="1"/>
            <a:r>
              <a:rPr lang="sr-Latn-BA" smtClean="0">
                <a:hlinkClick r:id="rId2"/>
              </a:rPr>
              <a:t>http://www.w3schools.com/colors/colors_names.asp</a:t>
            </a:r>
            <a:endParaRPr lang="sr-Latn-BA" smtClean="0"/>
          </a:p>
          <a:p>
            <a:r>
              <a:rPr lang="sr-Latn-BA" smtClean="0"/>
              <a:t>Postoje i drugi način da se specificira boja (više </a:t>
            </a:r>
            <a:r>
              <a:rPr lang="en-US" smtClean="0"/>
              <a:t>kasnije</a:t>
            </a:r>
            <a:r>
              <a:rPr lang="sr-Latn-BA" smtClean="0"/>
              <a:t>)</a:t>
            </a:r>
            <a:endParaRPr lang="sr-Latn-B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Stilovi fontova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font-family</a:t>
            </a:r>
            <a:r>
              <a:rPr lang="sr-Latn-BA" smtClean="0"/>
              <a:t> definiše font za HTML element</a:t>
            </a:r>
          </a:p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font-size</a:t>
            </a:r>
            <a:r>
              <a:rPr lang="sr-Latn-BA" smtClean="0"/>
              <a:t> definiše veličinu fonta HTML elementa</a:t>
            </a:r>
          </a:p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font-style</a:t>
            </a:r>
            <a:r>
              <a:rPr lang="sr-Latn-BA" smtClean="0"/>
              <a:t> definiše oblik fonta: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normal</a:t>
            </a:r>
            <a:r>
              <a:rPr lang="sr-Latn-BA" smtClean="0"/>
              <a:t>,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italic</a:t>
            </a:r>
            <a:r>
              <a:rPr lang="sr-Latn-BA" smtClean="0"/>
              <a:t> ili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oblique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mtClean="0"/>
              <a:t>CSS osobina </a:t>
            </a:r>
            <a:r>
              <a:rPr lang="en-US" smtClean="0">
                <a:solidFill>
                  <a:srgbClr val="C00000"/>
                </a:solidFill>
              </a:rPr>
              <a:t>font-weight</a:t>
            </a:r>
            <a:r>
              <a:rPr lang="en-US" smtClean="0"/>
              <a:t> defini</a:t>
            </a:r>
            <a:r>
              <a:rPr lang="sr-Latn-BA" smtClean="0"/>
              <a:t>še da li će tekst biti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bold</a:t>
            </a:r>
            <a:r>
              <a:rPr lang="sr-Latn-BA" smtClean="0"/>
              <a:t> ili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normal</a:t>
            </a:r>
          </a:p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font-variant</a:t>
            </a:r>
            <a:r>
              <a:rPr lang="sr-Latn-BA" smtClean="0"/>
              <a:t> definiše da li će tekst biti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small-caps</a:t>
            </a:r>
            <a:r>
              <a:rPr lang="sr-Latn-BA" smtClean="0"/>
              <a:t> ili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normal</a:t>
            </a:r>
          </a:p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font-size</a:t>
            </a:r>
            <a:r>
              <a:rPr lang="sr-Latn-BA" smtClean="0"/>
              <a:t> definiše veličinu teksta u HTML elementu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Familije fontova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smtClean="0"/>
              <a:t>Postoje dva tipa imena familija fontova</a:t>
            </a:r>
          </a:p>
          <a:p>
            <a:pPr lvl="1"/>
            <a:r>
              <a:rPr lang="sr-Latn-BA" smtClean="0"/>
              <a:t>Generička familija – grupa familija fontova koji izgledaju slično (npr. “serif” ili “monospace”)</a:t>
            </a:r>
          </a:p>
          <a:p>
            <a:pPr lvl="1"/>
            <a:r>
              <a:rPr lang="sr-Latn-BA" smtClean="0"/>
              <a:t>Familija fontova – određena familija fontova (kao “Times New Roman”)</a:t>
            </a:r>
          </a:p>
          <a:p>
            <a:r>
              <a:rPr lang="sr-Latn-BA" smtClean="0"/>
              <a:t>Korisno je navesti više naziva fontova i familija fontova za slučaj da željeni fontovi nisu na raspolaganju</a:t>
            </a:r>
            <a:endParaRPr lang="en-US" smtClean="0"/>
          </a:p>
          <a:p>
            <a:r>
              <a:rPr lang="en-US" smtClean="0"/>
              <a:t>Na kraju liste staviti generi</a:t>
            </a:r>
            <a:r>
              <a:rPr lang="sr-Latn-BA" smtClean="0"/>
              <a:t>čku familiju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p { 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    font-family: “Times New Roman”, Times, serif;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}</a:t>
            </a:r>
          </a:p>
          <a:p>
            <a:r>
              <a:rPr lang="sr-Latn-BA" smtClean="0"/>
              <a:t>Od koristi može biti pregled često korištenih kombinacija fontova:</a:t>
            </a:r>
          </a:p>
          <a:p>
            <a:pPr lvl="1"/>
            <a:r>
              <a:rPr lang="sr-Latn-BA" smtClean="0">
                <a:hlinkClick r:id="rId2"/>
              </a:rPr>
              <a:t>http://www.w3schools.com/cssref/css_websafe_fonts.asp</a:t>
            </a:r>
            <a:endParaRPr lang="sr-Latn-BA" smtClean="0"/>
          </a:p>
          <a:p>
            <a:pPr lvl="1"/>
            <a:endParaRPr lang="sr-Latn-B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Veličine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Veličine u HTML-u mogu biti:</a:t>
            </a:r>
          </a:p>
          <a:p>
            <a:pPr lvl="1"/>
            <a:r>
              <a:rPr lang="sr-Latn-BA" smtClean="0"/>
              <a:t>Apsolutne</a:t>
            </a:r>
          </a:p>
          <a:p>
            <a:pPr lvl="2"/>
            <a:r>
              <a:rPr lang="sr-Latn-BA" smtClean="0"/>
              <a:t>Zadaje se željena veličina u pikselima</a:t>
            </a:r>
          </a:p>
          <a:p>
            <a:pPr lvl="2"/>
            <a:r>
              <a:rPr lang="sr-Latn-BA" smtClean="0"/>
              <a:t>Ne dozvoljava promjenu veličine teksta u čitaču</a:t>
            </a:r>
          </a:p>
          <a:p>
            <a:pPr lvl="2"/>
            <a:r>
              <a:rPr lang="sr-Latn-BA" smtClean="0"/>
              <a:t>Dobro kada je poznata veličina izlaza</a:t>
            </a:r>
          </a:p>
          <a:p>
            <a:pPr lvl="1"/>
            <a:r>
              <a:rPr lang="sr-Latn-BA" smtClean="0"/>
              <a:t>Relativne</a:t>
            </a:r>
          </a:p>
          <a:p>
            <a:pPr lvl="2"/>
            <a:r>
              <a:rPr lang="sr-Latn-BA" smtClean="0"/>
              <a:t>Veličina se zadaje relativno u odnosu na elemente iz okoline</a:t>
            </a:r>
          </a:p>
          <a:p>
            <a:pPr lvl="2"/>
            <a:r>
              <a:rPr lang="sr-Latn-BA" smtClean="0"/>
              <a:t>Korisnik može mijenjati veličinu teksta u čitaču</a:t>
            </a:r>
            <a:endParaRPr lang="sr-Latn-B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Podešavanje veličine teksta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Koristi se osobina </a:t>
            </a:r>
            <a:r>
              <a:rPr lang="sr-Latn-BA" smtClean="0">
                <a:solidFill>
                  <a:srgbClr val="C00000"/>
                </a:solidFill>
              </a:rPr>
              <a:t>font-size</a:t>
            </a:r>
          </a:p>
          <a:p>
            <a:r>
              <a:rPr lang="sr-Latn-BA" smtClean="0"/>
              <a:t>Zadavanje veličine teksta u </a:t>
            </a:r>
            <a:r>
              <a:rPr lang="sr-Latn-BA" smtClean="0">
                <a:solidFill>
                  <a:srgbClr val="0070C0"/>
                </a:solidFill>
              </a:rPr>
              <a:t>pikselima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p { font-size: 14px; }</a:t>
            </a:r>
          </a:p>
          <a:p>
            <a:r>
              <a:rPr lang="sr-Latn-BA" smtClean="0"/>
              <a:t>Zadavanje veličine teksta u </a:t>
            </a:r>
            <a:r>
              <a:rPr lang="sr-Latn-BA" smtClean="0">
                <a:solidFill>
                  <a:srgbClr val="0070C0"/>
                </a:solidFill>
              </a:rPr>
              <a:t>em</a:t>
            </a:r>
            <a:r>
              <a:rPr lang="sr-Latn-BA" smtClean="0"/>
              <a:t> jedinicama</a:t>
            </a:r>
          </a:p>
          <a:p>
            <a:pPr lvl="1"/>
            <a:r>
              <a:rPr lang="sr-Latn-BA" smtClean="0"/>
              <a:t>1em je podrazumijevana veličina (odgovara 16px)</a:t>
            </a:r>
          </a:p>
          <a:p>
            <a:pPr lvl="1"/>
            <a:r>
              <a:rPr lang="sr-Latn-BA" smtClean="0"/>
              <a:t>Moguće je podešavati veličinu teksta u čitaču</a:t>
            </a:r>
          </a:p>
          <a:p>
            <a:pPr lvl="1"/>
            <a:r>
              <a:rPr lang="sr-Latn-BA" smtClean="0"/>
              <a:t>Preporučeni način za podešavanje veličine teksta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p { font-size: 0.875em; }</a:t>
            </a:r>
          </a:p>
          <a:p>
            <a:r>
              <a:rPr lang="sr-Latn-BA" smtClean="0"/>
              <a:t>Zadavanje veličine teksta u </a:t>
            </a:r>
            <a:r>
              <a:rPr lang="sr-Latn-BA" smtClean="0">
                <a:solidFill>
                  <a:srgbClr val="0070C0"/>
                </a:solidFill>
              </a:rPr>
              <a:t>procentima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p { font-size: 87%;}</a:t>
            </a:r>
            <a:endParaRPr lang="sr-Latn-BA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mtClean="0"/>
              <a:t>Osobina font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Sve navedene osobine fonta se mogu istovremeno zadati jednom deklaracijom</a:t>
            </a:r>
          </a:p>
          <a:p>
            <a:r>
              <a:rPr lang="sr-Latn-BA" smtClean="0"/>
              <a:t>Koristi se osobina </a:t>
            </a:r>
            <a:r>
              <a:rPr lang="sr-Latn-BA" smtClean="0">
                <a:solidFill>
                  <a:srgbClr val="C00000"/>
                </a:solidFill>
              </a:rPr>
              <a:t>font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font: bold 14px arial, sans-serif </a:t>
            </a:r>
          </a:p>
          <a:p>
            <a:r>
              <a:rPr lang="sr-Latn-BA" smtClean="0"/>
              <a:t>Ima isti efekat kao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font-weight: bold;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font-size: 14px;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font-family: Arial, sans-serif</a:t>
            </a:r>
          </a:p>
          <a:p>
            <a:r>
              <a:rPr lang="sr-Latn-BA" smtClean="0"/>
              <a:t>Redoslijed osobina je: font-style font-variant font-weight font-size font-family</a:t>
            </a:r>
            <a:endParaRPr lang="sr-Latn-B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Izgled HTML stranice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mtClean="0"/>
              <a:t>Dosadašnji primjeri HTML dokumenata se renderuju (prikazuju, čitaju...) na podrazumijevani način</a:t>
            </a:r>
          </a:p>
          <a:p>
            <a:pPr lvl="1"/>
            <a:r>
              <a:rPr lang="sr-Latn-RS" smtClean="0"/>
              <a:t>Zavisi od čitača</a:t>
            </a:r>
          </a:p>
          <a:p>
            <a:pPr lvl="1"/>
            <a:r>
              <a:rPr lang="sr-Latn-RS" smtClean="0"/>
              <a:t>Ne izgleda posebno lijepo</a:t>
            </a:r>
          </a:p>
          <a:p>
            <a:r>
              <a:rPr lang="sr-Latn-RS" smtClean="0"/>
              <a:t>HTML 5 elementi imaju definisanu </a:t>
            </a:r>
            <a:r>
              <a:rPr lang="sr-Latn-RS" smtClean="0">
                <a:solidFill>
                  <a:srgbClr val="C00000"/>
                </a:solidFill>
              </a:rPr>
              <a:t>semantiku</a:t>
            </a:r>
          </a:p>
          <a:p>
            <a:r>
              <a:rPr lang="sr-Latn-RS" smtClean="0"/>
              <a:t>Određuju </a:t>
            </a:r>
            <a:r>
              <a:rPr lang="sr-Latn-RS" smtClean="0">
                <a:solidFill>
                  <a:srgbClr val="C00000"/>
                </a:solidFill>
              </a:rPr>
              <a:t>strukturu</a:t>
            </a:r>
            <a:r>
              <a:rPr lang="sr-Latn-RS" smtClean="0"/>
              <a:t> stranice</a:t>
            </a:r>
          </a:p>
          <a:p>
            <a:pPr lvl="1"/>
            <a:r>
              <a:rPr lang="sr-Latn-RS" smtClean="0"/>
              <a:t>Naslov, podnaslov, pasus, slika,...</a:t>
            </a:r>
          </a:p>
          <a:p>
            <a:r>
              <a:rPr lang="sr-Latn-RS" smtClean="0"/>
              <a:t>HTML 5 ne omogućava kontrolu </a:t>
            </a:r>
            <a:r>
              <a:rPr lang="sr-Latn-RS" smtClean="0">
                <a:solidFill>
                  <a:srgbClr val="C00000"/>
                </a:solidFill>
              </a:rPr>
              <a:t>prezentacije</a:t>
            </a:r>
            <a:r>
              <a:rPr lang="sr-Latn-RS" smtClean="0"/>
              <a:t> – izgleda stranice</a:t>
            </a:r>
          </a:p>
          <a:p>
            <a:pPr lvl="1"/>
            <a:r>
              <a:rPr lang="sr-Latn-RS" smtClean="0"/>
              <a:t>Fontovi, boje, veličine, prostorni raspored,...</a:t>
            </a:r>
          </a:p>
          <a:p>
            <a:endParaRPr lang="sr-Latn-RS" smtClean="0"/>
          </a:p>
          <a:p>
            <a:endParaRPr lang="sr-Latn-R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CSS box model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smtClean="0"/>
              <a:t>CSS box model se odnosi na raspored elemenata na stranici</a:t>
            </a:r>
          </a:p>
          <a:p>
            <a:r>
              <a:rPr lang="sr-Latn-BA" smtClean="0"/>
              <a:t>Svaki HTML element se može smatrati boksom</a:t>
            </a:r>
          </a:p>
          <a:p>
            <a:r>
              <a:rPr lang="sr-Latn-BA" smtClean="0"/>
              <a:t>Boks se sastoji od:</a:t>
            </a:r>
          </a:p>
          <a:p>
            <a:pPr lvl="1"/>
            <a:r>
              <a:rPr lang="sr-Latn-BA" smtClean="0"/>
              <a:t>Sadržaja (content) - npr.  tekst i slike</a:t>
            </a:r>
          </a:p>
          <a:p>
            <a:pPr lvl="1"/>
            <a:r>
              <a:rPr lang="sr-Latn-BA" smtClean="0"/>
              <a:t>Padding – transparentan prostor između sadržaja i okvira</a:t>
            </a:r>
          </a:p>
          <a:p>
            <a:pPr lvl="1"/>
            <a:r>
              <a:rPr lang="sr-Latn-BA" smtClean="0"/>
              <a:t>Okvir (border)</a:t>
            </a:r>
          </a:p>
          <a:p>
            <a:pPr lvl="1"/>
            <a:r>
              <a:rPr lang="sr-Latn-BA" smtClean="0"/>
              <a:t>Margina – transparentan prostor izvan okvira koji odvaja element od drugih elemenata</a:t>
            </a:r>
          </a:p>
          <a:p>
            <a:pPr lvl="1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37663"/>
            <a:ext cx="4038600" cy="265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HTML element div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smtClean="0"/>
              <a:t>Element </a:t>
            </a:r>
            <a:r>
              <a:rPr lang="sr-Latn-BA" smtClean="0">
                <a:solidFill>
                  <a:srgbClr val="C00000"/>
                </a:solidFill>
              </a:rPr>
              <a:t>div</a:t>
            </a:r>
            <a:r>
              <a:rPr lang="sr-Latn-BA" smtClean="0"/>
              <a:t> je blokovski element</a:t>
            </a:r>
          </a:p>
          <a:p>
            <a:r>
              <a:rPr lang="sr-Latn-BA" smtClean="0"/>
              <a:t>Često se koristi kao kontejner za druge HTML elemente</a:t>
            </a:r>
          </a:p>
          <a:p>
            <a:r>
              <a:rPr lang="sr-Latn-BA" smtClean="0"/>
              <a:t>Moguće je definisati dio stranice koji čini cjelinu i formatira se na određen način</a:t>
            </a:r>
          </a:p>
          <a:p>
            <a:r>
              <a:rPr lang="sr-Latn-BA" smtClean="0"/>
              <a:t>Blokovski element uvijek započinje novu liniju i zauzima sav raspoloživi prostor po širini</a:t>
            </a:r>
          </a:p>
          <a:p>
            <a:pPr lvl="1">
              <a:buNone/>
            </a:pPr>
            <a:r>
              <a:rPr lang="en-US" smtClean="0"/>
              <a:t>&lt;div style="background-color:black; color:white;"&gt;</a:t>
            </a:r>
            <a:br>
              <a:rPr lang="en-US" smtClean="0"/>
            </a:br>
            <a:r>
              <a:rPr lang="en-US" smtClean="0"/>
              <a:t>&lt;h2&gt;</a:t>
            </a:r>
            <a:r>
              <a:rPr lang="sr-Latn-BA" smtClean="0"/>
              <a:t>Blok</a:t>
            </a:r>
            <a:r>
              <a:rPr lang="en-US" smtClean="0"/>
              <a:t>&lt;/h2&gt;</a:t>
            </a:r>
            <a:br>
              <a:rPr lang="en-US" smtClean="0"/>
            </a:br>
            <a:r>
              <a:rPr lang="en-US" smtClean="0"/>
              <a:t>&lt;p&gt;</a:t>
            </a:r>
            <a:r>
              <a:rPr lang="sr-Latn-BA" smtClean="0"/>
              <a:t>Blokovski element uvijek započinje novu liniju i zauzima sav raspoloživi prostor po širini.</a:t>
            </a:r>
            <a:r>
              <a:rPr lang="en-US" smtClean="0"/>
              <a:t>&lt;/p&gt;</a:t>
            </a:r>
            <a:endParaRPr lang="sr-Latn-BA" smtClean="0"/>
          </a:p>
          <a:p>
            <a:pPr lvl="1">
              <a:buNone/>
            </a:pPr>
            <a:r>
              <a:rPr lang="en-US" smtClean="0"/>
              <a:t>&lt;/div&gt; </a:t>
            </a:r>
            <a:endParaRPr lang="sr-Latn-BA" smtClean="0"/>
          </a:p>
          <a:p>
            <a:r>
              <a:rPr lang="sr-Latn-BA" smtClean="0"/>
              <a:t>HTML 5 definiše i druge kontejnerske elemente sa preciznijom semantikom</a:t>
            </a:r>
            <a:r>
              <a:rPr lang="sr-Latn-BA" smtClean="0"/>
              <a:t>:</a:t>
            </a:r>
            <a:endParaRPr lang="en-US" smtClean="0"/>
          </a:p>
          <a:p>
            <a:pPr lvl="1"/>
            <a:r>
              <a:rPr lang="en-US" smtClean="0"/>
              <a:t>header, footer, nav, main, article, section,…</a:t>
            </a:r>
            <a:endParaRPr lang="en-US" smtClean="0"/>
          </a:p>
          <a:p>
            <a:pPr lvl="1">
              <a:buNone/>
            </a:pPr>
            <a:endParaRPr lang="sr-Latn-B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CSS box model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smtClean="0"/>
              <a:t>Moguće je zadati dimenzije elementa pomoću CSS osobina </a:t>
            </a:r>
            <a:r>
              <a:rPr lang="sr-Latn-BA" smtClean="0">
                <a:solidFill>
                  <a:srgbClr val="C00000"/>
                </a:solidFill>
              </a:rPr>
              <a:t>width</a:t>
            </a:r>
            <a:r>
              <a:rPr lang="sr-Latn-BA" smtClean="0"/>
              <a:t> i </a:t>
            </a:r>
            <a:r>
              <a:rPr lang="sr-Latn-BA" smtClean="0">
                <a:solidFill>
                  <a:srgbClr val="C00000"/>
                </a:solidFill>
              </a:rPr>
              <a:t>height</a:t>
            </a:r>
          </a:p>
          <a:p>
            <a:r>
              <a:rPr lang="sr-Latn-BA" smtClean="0"/>
              <a:t>Odnose se samo na sadržaj elementa</a:t>
            </a:r>
          </a:p>
          <a:p>
            <a:r>
              <a:rPr lang="sr-Latn-BA" smtClean="0"/>
              <a:t>Ukupna širina je width + lijevi padding + desni padding + lijevi okvir + desni okvir + lijeva margina + desna margina</a:t>
            </a:r>
          </a:p>
          <a:p>
            <a:r>
              <a:rPr lang="sr-Latn-BA" smtClean="0"/>
              <a:t>Ukupna visina je</a:t>
            </a:r>
            <a:r>
              <a:rPr lang="en-US" smtClean="0"/>
              <a:t> height + </a:t>
            </a:r>
            <a:r>
              <a:rPr lang="sr-Latn-BA" smtClean="0"/>
              <a:t>gornji padding + donji padding + gornji okvir + donji okvir + gornja margina + donja margina</a:t>
            </a:r>
          </a:p>
          <a:p>
            <a:endParaRPr lang="sr-Latn-BA" smtClean="0"/>
          </a:p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37663"/>
            <a:ext cx="4038600" cy="265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Okvir</a:t>
            </a:r>
            <a:endParaRPr lang="sr-Latn-B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Osobina </a:t>
            </a:r>
            <a:r>
              <a:rPr lang="sr-Latn-BA" smtClean="0">
                <a:solidFill>
                  <a:srgbClr val="C00000"/>
                </a:solidFill>
              </a:rPr>
              <a:t>border </a:t>
            </a:r>
            <a:r>
              <a:rPr lang="sr-Latn-BA" smtClean="0"/>
              <a:t>omogućava definisanje stila, širine i boje okvira</a:t>
            </a:r>
          </a:p>
          <a:p>
            <a:r>
              <a:rPr lang="sr-Latn-BA" smtClean="0"/>
              <a:t>Postoje i posebne osobine </a:t>
            </a:r>
            <a:r>
              <a:rPr lang="sr-Latn-BA" smtClean="0">
                <a:solidFill>
                  <a:srgbClr val="C00000"/>
                </a:solidFill>
              </a:rPr>
              <a:t>border-style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border-width</a:t>
            </a:r>
            <a:r>
              <a:rPr lang="sr-Latn-BA" smtClean="0"/>
              <a:t> i </a:t>
            </a:r>
            <a:r>
              <a:rPr lang="sr-Latn-BA" smtClean="0">
                <a:solidFill>
                  <a:srgbClr val="C00000"/>
                </a:solidFill>
              </a:rPr>
              <a:t>border-color</a:t>
            </a:r>
          </a:p>
          <a:p>
            <a:r>
              <a:rPr lang="sr-Latn-BA" smtClean="0"/>
              <a:t>Moguće je i posebno podešavati dijelove okvira: </a:t>
            </a:r>
            <a:r>
              <a:rPr lang="sr-Latn-BA" smtClean="0">
                <a:solidFill>
                  <a:srgbClr val="C00000"/>
                </a:solidFill>
              </a:rPr>
              <a:t>border-top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border-bottom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border-left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border-right</a:t>
            </a:r>
          </a:p>
          <a:p>
            <a:r>
              <a:rPr lang="sr-Latn-BA" smtClean="0"/>
              <a:t>I njihove posebne osobine: </a:t>
            </a:r>
            <a:r>
              <a:rPr lang="sr-Latn-BA" smtClean="0">
                <a:solidFill>
                  <a:srgbClr val="C00000"/>
                </a:solidFill>
              </a:rPr>
              <a:t>border-top-style</a:t>
            </a:r>
            <a:r>
              <a:rPr lang="sr-Latn-BA" smtClean="0"/>
              <a:t>,...</a:t>
            </a:r>
          </a:p>
          <a:p>
            <a:endParaRPr lang="sr-Latn-BA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Padding i margine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smtClean="0"/>
              <a:t>Veličina margina se može podešavati pomoću osobine </a:t>
            </a:r>
            <a:r>
              <a:rPr lang="sr-Latn-BA" smtClean="0">
                <a:solidFill>
                  <a:srgbClr val="C00000"/>
                </a:solidFill>
              </a:rPr>
              <a:t>margin</a:t>
            </a:r>
          </a:p>
          <a:p>
            <a:pPr lvl="1"/>
            <a:r>
              <a:rPr lang="sr-Latn-BA" smtClean="0"/>
              <a:t>Ako osobina margin ima vrijednost </a:t>
            </a:r>
            <a:r>
              <a:rPr lang="sr-Latn-BA" smtClean="0">
                <a:solidFill>
                  <a:srgbClr val="C00000"/>
                </a:solidFill>
              </a:rPr>
              <a:t>auto</a:t>
            </a:r>
            <a:r>
              <a:rPr lang="sr-Latn-BA" smtClean="0"/>
              <a:t> element će biti centriran u raspoloživom prostoru</a:t>
            </a:r>
            <a:endParaRPr lang="sr-Latn-BA" smtClean="0">
              <a:solidFill>
                <a:srgbClr val="C00000"/>
              </a:solidFill>
            </a:endParaRPr>
          </a:p>
          <a:p>
            <a:r>
              <a:rPr lang="sr-Latn-BA" smtClean="0"/>
              <a:t>Ili pojedinačnih osobina: </a:t>
            </a:r>
            <a:r>
              <a:rPr lang="sr-Latn-BA" smtClean="0">
                <a:solidFill>
                  <a:srgbClr val="C00000"/>
                </a:solidFill>
              </a:rPr>
              <a:t>margin-top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margin-bottom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margin-left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margin-right</a:t>
            </a:r>
          </a:p>
          <a:p>
            <a:r>
              <a:rPr lang="sr-Latn-BA" smtClean="0"/>
              <a:t>Veličina paddinga se može podešavati pomoću osobine </a:t>
            </a:r>
            <a:r>
              <a:rPr lang="sr-Latn-BA" smtClean="0">
                <a:solidFill>
                  <a:srgbClr val="C00000"/>
                </a:solidFill>
              </a:rPr>
              <a:t>padding</a:t>
            </a:r>
          </a:p>
          <a:p>
            <a:r>
              <a:rPr lang="sr-Latn-BA" smtClean="0"/>
              <a:t>Ili pojedinačnih osobina: </a:t>
            </a:r>
            <a:r>
              <a:rPr lang="sr-Latn-BA" smtClean="0">
                <a:solidFill>
                  <a:srgbClr val="C00000"/>
                </a:solidFill>
              </a:rPr>
              <a:t>padding-top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padding-bottom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padding-left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padding-right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Pozicioniranje elemenata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smtClean="0"/>
              <a:t>Za pozicioniranje elemenata koristi se osobina </a:t>
            </a:r>
            <a:r>
              <a:rPr lang="sr-Latn-BA" smtClean="0">
                <a:solidFill>
                  <a:srgbClr val="C00000"/>
                </a:solidFill>
              </a:rPr>
              <a:t>position</a:t>
            </a:r>
          </a:p>
          <a:p>
            <a:r>
              <a:rPr lang="sr-Latn-BA" smtClean="0"/>
              <a:t>I osobine: </a:t>
            </a:r>
            <a:r>
              <a:rPr lang="sr-Latn-BA" smtClean="0">
                <a:solidFill>
                  <a:srgbClr val="C00000"/>
                </a:solidFill>
              </a:rPr>
              <a:t>left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right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top</a:t>
            </a:r>
            <a:r>
              <a:rPr lang="sr-Latn-BA" smtClean="0"/>
              <a:t>, </a:t>
            </a:r>
            <a:r>
              <a:rPr lang="sr-Latn-BA" smtClean="0">
                <a:solidFill>
                  <a:srgbClr val="C00000"/>
                </a:solidFill>
              </a:rPr>
              <a:t>bottom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position:static </a:t>
            </a:r>
            <a:r>
              <a:rPr lang="sr-Latn-BA" smtClean="0"/>
              <a:t>– predefinisana, element je pozicioniran u normalnom toku stranice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position: relative </a:t>
            </a:r>
            <a:r>
              <a:rPr lang="sr-Latn-BA" smtClean="0"/>
              <a:t>– element je pozicioniran relativno u odnosu na svoju normalnu poziciju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position: fixed </a:t>
            </a:r>
            <a:r>
              <a:rPr lang="sr-Latn-BA" smtClean="0"/>
              <a:t>– element je pozicioniran relativno u odnosu na prozor i ne pomjera se u slučaju skrolovanja stranice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position: absolute </a:t>
            </a:r>
            <a:r>
              <a:rPr lang="sr-Latn-BA" smtClean="0"/>
              <a:t>– element je pozicioniran relativno u odnosu na najbliži pozicioniran (position nije static) element koji ga sadrži</a:t>
            </a:r>
          </a:p>
          <a:p>
            <a:r>
              <a:rPr lang="sr-Latn-BA" smtClean="0"/>
              <a:t>Pozicionirani elementi se mogu međusobno preklapati</a:t>
            </a:r>
            <a:endParaRPr lang="sr-Latn-B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Layout stranice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BA" smtClean="0"/>
              <a:t>Osobina </a:t>
            </a:r>
            <a:r>
              <a:rPr lang="sr-Latn-BA" smtClean="0">
                <a:solidFill>
                  <a:srgbClr val="C00000"/>
                </a:solidFill>
              </a:rPr>
              <a:t>float</a:t>
            </a:r>
            <a:r>
              <a:rPr lang="sr-Latn-BA" smtClean="0"/>
              <a:t> se koristi da bi element bio pozicioniran uz lijevi ili desni rub stranice plivajući uz drugi element</a:t>
            </a:r>
          </a:p>
          <a:p>
            <a:pPr lvl="1"/>
            <a:r>
              <a:rPr lang="sr-Latn-BA" smtClean="0"/>
              <a:t>Može da se koristi da bi tekst tekao oko slike</a:t>
            </a:r>
          </a:p>
          <a:p>
            <a:pPr lvl="1">
              <a:buNone/>
            </a:pPr>
            <a:r>
              <a:rPr lang="en-US" smtClean="0"/>
              <a:t>img {</a:t>
            </a:r>
            <a:br>
              <a:rPr lang="en-US" smtClean="0"/>
            </a:br>
            <a:r>
              <a:rPr lang="en-US" smtClean="0"/>
              <a:t>    float: right;</a:t>
            </a:r>
            <a:br>
              <a:rPr lang="en-US" smtClean="0"/>
            </a:br>
            <a:r>
              <a:rPr lang="en-US" smtClean="0"/>
              <a:t>    margin: 0 0 10px 10px;</a:t>
            </a:r>
            <a:br>
              <a:rPr lang="en-US" smtClean="0"/>
            </a:br>
            <a:r>
              <a:rPr lang="en-US" smtClean="0"/>
              <a:t>}</a:t>
            </a:r>
          </a:p>
          <a:p>
            <a:pPr lvl="1"/>
            <a:r>
              <a:rPr lang="en-US" smtClean="0"/>
              <a:t>Ali mo</a:t>
            </a:r>
            <a:r>
              <a:rPr lang="sr-Latn-RS" smtClean="0"/>
              <a:t>že da se koristi i sa drugim elementima</a:t>
            </a:r>
            <a:endParaRPr lang="sr-Latn-BA" smtClean="0"/>
          </a:p>
          <a:p>
            <a:r>
              <a:rPr lang="sr-Latn-BA" smtClean="0"/>
              <a:t>Osobina clear se koristi da bi se spriječilo da drugi element pliva uz dati element sa zadate strane</a:t>
            </a:r>
          </a:p>
          <a:p>
            <a:pPr lvl="1">
              <a:buNone/>
            </a:pPr>
            <a:r>
              <a:rPr lang="sr-Latn-BA" smtClean="0"/>
              <a:t>div {</a:t>
            </a:r>
            <a:br>
              <a:rPr lang="sr-Latn-BA" smtClean="0"/>
            </a:br>
            <a:r>
              <a:rPr lang="sr-Latn-BA" smtClean="0"/>
              <a:t>    clear: left;</a:t>
            </a:r>
            <a:br>
              <a:rPr lang="sr-Latn-BA" smtClean="0"/>
            </a:br>
            <a:r>
              <a:rPr lang="sr-Latn-BA" smtClean="0"/>
              <a:t>}</a:t>
            </a:r>
          </a:p>
          <a:p>
            <a:r>
              <a:rPr lang="sr-Latn-BA" smtClean="0"/>
              <a:t>Ove osobine mogu da se koriste da bi se definisao raspored elemenata (layout) na stranici</a:t>
            </a:r>
          </a:p>
          <a:p>
            <a:r>
              <a:rPr lang="sr-Latn-BA" smtClean="0"/>
              <a:t>Sličan efekat se može postići i upotrebom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display: inline-block;</a:t>
            </a:r>
            <a:endParaRPr lang="sr-Latn-BA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Linkovi</a:t>
            </a:r>
            <a:endParaRPr lang="sr-Latn-B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BA" smtClean="0"/>
              <a:t>Izgled linkova se može podešavati CSS osobinama kao što su color, font, background,...</a:t>
            </a:r>
          </a:p>
          <a:p>
            <a:r>
              <a:rPr lang="sr-Latn-BA" smtClean="0"/>
              <a:t>Linkovima se mogu dodijeliti i stilovi u zavisnosti od stanja u kojem se nalaze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a:link</a:t>
            </a:r>
            <a:r>
              <a:rPr lang="sr-Latn-BA" smtClean="0"/>
              <a:t> – normalan, neposjećen link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a:visited</a:t>
            </a:r>
            <a:r>
              <a:rPr lang="sr-Latn-BA" smtClean="0"/>
              <a:t> – link koji je korisnik već posjetio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a:hover</a:t>
            </a:r>
            <a:r>
              <a:rPr lang="sr-Latn-BA" smtClean="0"/>
              <a:t> – izgled linka kada je miš iznad njega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a:active</a:t>
            </a:r>
            <a:r>
              <a:rPr lang="sr-Latn-BA" smtClean="0"/>
              <a:t> – izgled linka kada je kliknut</a:t>
            </a:r>
          </a:p>
          <a:p>
            <a:r>
              <a:rPr lang="sr-Latn-BA" smtClean="0"/>
              <a:t>Redoslijed navođenja je bitan i mora biti kao gore</a:t>
            </a:r>
            <a:endParaRPr lang="sr-Latn-B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Literatura za dalje istraživanje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>
                <a:hlinkClick r:id="rId2"/>
              </a:rPr>
              <a:t>http://www.w3schools.com</a:t>
            </a:r>
            <a:endParaRPr lang="sr-Latn-BA" smtClean="0"/>
          </a:p>
          <a:p>
            <a:r>
              <a:rPr lang="sr-Latn-BA" smtClean="0">
                <a:hlinkClick r:id="rId3"/>
              </a:rPr>
              <a:t>http://teaching-materials.org</a:t>
            </a:r>
            <a:endParaRPr lang="sr-Latn-BA" smtClean="0"/>
          </a:p>
          <a:p>
            <a:r>
              <a:rPr lang="sr-Latn-BA" smtClean="0">
                <a:hlinkClick r:id="rId4"/>
              </a:rPr>
              <a:t>https://www.w3.org/standards/webdesign/htmlcss</a:t>
            </a:r>
            <a:endParaRPr lang="sr-Latn-BA" smtClean="0"/>
          </a:p>
          <a:p>
            <a:r>
              <a:rPr lang="sr-Latn-BA" smtClean="0">
                <a:hlinkClick r:id="rId5"/>
              </a:rPr>
              <a:t>http://www.csszengarden.com/</a:t>
            </a:r>
            <a:endParaRPr lang="sr-Latn-BA" smtClean="0"/>
          </a:p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HTML stilovi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smtClean="0"/>
              <a:t>Prezentacija HTML dokumenta se definiše povezanom tehnologijom – </a:t>
            </a:r>
            <a:r>
              <a:rPr lang="sr-Latn-RS" smtClean="0">
                <a:solidFill>
                  <a:srgbClr val="C00000"/>
                </a:solidFill>
              </a:rPr>
              <a:t>Cascading Style Sheets (CSS)</a:t>
            </a:r>
          </a:p>
          <a:p>
            <a:r>
              <a:rPr lang="sr-Latn-RS" smtClean="0"/>
              <a:t>CSS opisuje kako se elementi prikazuju na ekranu, papiru, različitim uređajima, veličinama ekrana,...</a:t>
            </a:r>
          </a:p>
          <a:p>
            <a:r>
              <a:rPr lang="sr-Latn-RS" smtClean="0"/>
              <a:t>Kontrola izgleda, rasporeda, boje i veličine elemenata, fontova,...</a:t>
            </a:r>
          </a:p>
          <a:p>
            <a:r>
              <a:rPr lang="sr-Latn-RS" smtClean="0"/>
              <a:t>Sve definicije stilova se nalaze na jednom mjestu</a:t>
            </a:r>
          </a:p>
          <a:p>
            <a:r>
              <a:rPr lang="sr-Latn-RS" smtClean="0"/>
              <a:t>CSS omogućava konzistentnu prezentaciju svih stranica na velikom sajtu</a:t>
            </a:r>
          </a:p>
          <a:p>
            <a:r>
              <a:rPr lang="sr-Latn-RS" smtClean="0"/>
              <a:t>Jednostavno održavanje sajtova</a:t>
            </a:r>
          </a:p>
          <a:p>
            <a:r>
              <a:rPr lang="sr-Latn-RS" smtClean="0"/>
              <a:t>Primjer mogućnosti:</a:t>
            </a:r>
          </a:p>
          <a:p>
            <a:pPr lvl="1"/>
            <a:r>
              <a:rPr lang="en-GB" smtClean="0">
                <a:hlinkClick r:id="rId2"/>
              </a:rPr>
              <a:t>http://www.w3schools.com/css/demo_default.htm</a:t>
            </a:r>
            <a:endParaRPr lang="sr-Latn-RS" smtClean="0"/>
          </a:p>
          <a:p>
            <a:endParaRPr lang="sr-Latn-RS" smtClean="0"/>
          </a:p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Načini dodavanja stilova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BA" smtClean="0"/>
              <a:t>Stilovi se HTML elementu mogu pridružiti na tri načina: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Inline</a:t>
            </a:r>
            <a:r>
              <a:rPr lang="sr-Latn-BA" smtClean="0"/>
              <a:t> – korištenjem </a:t>
            </a:r>
            <a:r>
              <a:rPr lang="sr-Latn-BA" smtClean="0">
                <a:solidFill>
                  <a:srgbClr val="C00000"/>
                </a:solidFill>
              </a:rPr>
              <a:t>style</a:t>
            </a:r>
            <a:r>
              <a:rPr lang="sr-Latn-BA" smtClean="0"/>
              <a:t> atributa HTML elementa</a:t>
            </a:r>
          </a:p>
          <a:p>
            <a:pPr lvl="2"/>
            <a:r>
              <a:rPr lang="sr-Latn-BA" smtClean="0"/>
              <a:t>Pogodno za pridruživanje stila jednom HTML elementu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Interni</a:t>
            </a:r>
            <a:r>
              <a:rPr lang="sr-Latn-BA" smtClean="0"/>
              <a:t> – korištenjem </a:t>
            </a:r>
            <a:r>
              <a:rPr lang="sr-Latn-BA" smtClean="0">
                <a:solidFill>
                  <a:srgbClr val="C00000"/>
                </a:solidFill>
              </a:rPr>
              <a:t>&lt;style&gt; </a:t>
            </a:r>
            <a:r>
              <a:rPr lang="sr-Latn-BA" smtClean="0"/>
              <a:t>elementa u HTML &lt;head&gt; sekciji</a:t>
            </a:r>
          </a:p>
          <a:p>
            <a:pPr lvl="2"/>
            <a:r>
              <a:rPr lang="sr-Latn-BA" smtClean="0"/>
              <a:t>Pogodno za pridruživanje stilova elementima jedne HTML strane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Eksterni</a:t>
            </a:r>
            <a:r>
              <a:rPr lang="sr-Latn-BA" smtClean="0"/>
              <a:t> – korištenjem jednog ili više </a:t>
            </a:r>
            <a:r>
              <a:rPr lang="sr-Latn-BA" smtClean="0">
                <a:solidFill>
                  <a:srgbClr val="C00000"/>
                </a:solidFill>
              </a:rPr>
              <a:t>eksternih CSS fajlova</a:t>
            </a:r>
          </a:p>
          <a:p>
            <a:pPr lvl="2"/>
            <a:r>
              <a:rPr lang="sr-Latn-BA" smtClean="0"/>
              <a:t>Tekstualni fajlovi sa .css ekstenzijom</a:t>
            </a:r>
          </a:p>
          <a:p>
            <a:pPr lvl="2"/>
            <a:r>
              <a:rPr lang="sr-Latn-BA" smtClean="0"/>
              <a:t>Pogodno za pridruživanje stilova elementima na više strana</a:t>
            </a:r>
          </a:p>
          <a:p>
            <a:pPr lvl="2"/>
            <a:r>
              <a:rPr lang="sr-Latn-BA" smtClean="0"/>
              <a:t>U dokument se uključuju pomoću </a:t>
            </a:r>
            <a:r>
              <a:rPr lang="sr-Latn-BA" smtClean="0">
                <a:solidFill>
                  <a:srgbClr val="C00000"/>
                </a:solidFill>
              </a:rPr>
              <a:t>&lt;link&gt; </a:t>
            </a:r>
            <a:r>
              <a:rPr lang="sr-Latn-BA" smtClean="0"/>
              <a:t>elementa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Kaskada stilova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Ako je za jedan element definisano više stilova oni se kaskadno kombinuju</a:t>
            </a:r>
          </a:p>
          <a:p>
            <a:r>
              <a:rPr lang="sr-Latn-BA" smtClean="0"/>
              <a:t>Prioritet: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BA" smtClean="0"/>
              <a:t>Stil naveden u HTML elementu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BA" smtClean="0"/>
              <a:t>Eksterni i interni stilovi (prema redoslijedu navođenja u head sekciji)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Latn-BA" smtClean="0"/>
              <a:t>Podrazumijevani stil čitača</a:t>
            </a:r>
            <a:endParaRPr lang="sr-Latn-B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mtClean="0"/>
              <a:t>Primjer korištenja stilova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mtClean="0"/>
              <a:t>&lt;!DOCTYPE html&gt;</a:t>
            </a:r>
            <a:endParaRPr lang="sr-Latn-BA" smtClean="0"/>
          </a:p>
          <a:p>
            <a:pPr>
              <a:buNone/>
            </a:pPr>
            <a:r>
              <a:rPr lang="en-US" smtClean="0"/>
              <a:t>&lt;html&gt;</a:t>
            </a:r>
            <a:br>
              <a:rPr lang="en-US" smtClean="0"/>
            </a:br>
            <a:endParaRPr lang="sr-Latn-BA" smtClean="0"/>
          </a:p>
          <a:p>
            <a:pPr>
              <a:buNone/>
            </a:pPr>
            <a:r>
              <a:rPr lang="en-US" smtClean="0"/>
              <a:t>&lt;head&gt;</a:t>
            </a:r>
            <a:br>
              <a:rPr lang="en-US" smtClean="0"/>
            </a:br>
            <a:r>
              <a:rPr lang="sr-Latn-BA" smtClean="0"/>
              <a:t>&lt;title&gt;Inline CSS primjer&lt;/title&gt;</a:t>
            </a:r>
          </a:p>
          <a:p>
            <a:pPr>
              <a:buNone/>
            </a:pPr>
            <a:r>
              <a:rPr lang="en-US" smtClean="0"/>
              <a:t>&lt;/head&gt;</a:t>
            </a:r>
            <a:br>
              <a:rPr lang="en-US" smtClean="0"/>
            </a:br>
            <a:endParaRPr lang="sr-Latn-BA" smtClean="0"/>
          </a:p>
          <a:p>
            <a:pPr>
              <a:buNone/>
            </a:pPr>
            <a:r>
              <a:rPr lang="en-US" smtClean="0"/>
              <a:t>&lt;body</a:t>
            </a:r>
            <a:r>
              <a:rPr lang="sr-Latn-BA" smtClean="0"/>
              <a:t> style=“background-color: lightgray”&gt;</a:t>
            </a:r>
          </a:p>
          <a:p>
            <a:pPr>
              <a:buNone/>
            </a:pPr>
            <a:r>
              <a:rPr lang="sr-Latn-BA" smtClean="0"/>
              <a:t>    </a:t>
            </a:r>
            <a:r>
              <a:rPr lang="en-US" smtClean="0"/>
              <a:t>&lt;h1</a:t>
            </a:r>
            <a:r>
              <a:rPr lang="sr-Latn-BA" smtClean="0"/>
              <a:t> style=“background-clor: blue; color: white”</a:t>
            </a:r>
            <a:r>
              <a:rPr lang="en-US" smtClean="0"/>
              <a:t>&gt;</a:t>
            </a:r>
            <a:r>
              <a:rPr lang="sr-Latn-BA" smtClean="0"/>
              <a:t>Ovo je podnaslov</a:t>
            </a:r>
            <a:r>
              <a:rPr lang="en-US" smtClean="0"/>
              <a:t>&lt;/h1&gt;</a:t>
            </a:r>
            <a:endParaRPr lang="sr-Latn-BA" smtClean="0"/>
          </a:p>
          <a:p>
            <a:pPr>
              <a:buNone/>
            </a:pPr>
            <a:r>
              <a:rPr lang="sr-Latn-BA" smtClean="0"/>
              <a:t>    </a:t>
            </a:r>
            <a:r>
              <a:rPr lang="en-US" smtClean="0"/>
              <a:t>&lt;p</a:t>
            </a:r>
            <a:r>
              <a:rPr lang="sr-Latn-BA" smtClean="0"/>
              <a:t> style=“color: green”</a:t>
            </a:r>
            <a:r>
              <a:rPr lang="en-US" smtClean="0"/>
              <a:t>&gt;</a:t>
            </a:r>
            <a:r>
              <a:rPr lang="sr-Latn-BA" smtClean="0"/>
              <a:t>Ovo je paragraf</a:t>
            </a:r>
            <a:r>
              <a:rPr lang="en-US" smtClean="0"/>
              <a:t>.&lt;/p&gt;</a:t>
            </a:r>
            <a:endParaRPr lang="sr-Latn-BA" smtClean="0"/>
          </a:p>
          <a:p>
            <a:pPr>
              <a:buNone/>
            </a:pPr>
            <a:r>
              <a:rPr lang="en-US" smtClean="0"/>
              <a:t>&lt;/body&gt;</a:t>
            </a:r>
            <a:endParaRPr lang="sr-Latn-BA" smtClean="0"/>
          </a:p>
          <a:p>
            <a:pPr>
              <a:buNone/>
            </a:pPr>
            <a:r>
              <a:rPr lang="en-US" smtClean="0"/>
              <a:t>&lt;/html&gt;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mtClean="0"/>
              <a:t>Još jedan primjer korištenja stilova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mtClean="0"/>
              <a:t>&lt;!DOCTYPE html&gt;</a:t>
            </a:r>
          </a:p>
          <a:p>
            <a:pPr>
              <a:buNone/>
            </a:pPr>
            <a:r>
              <a:rPr lang="en-US" smtClean="0"/>
              <a:t>&lt;html&gt;</a:t>
            </a:r>
          </a:p>
          <a:p>
            <a:pPr>
              <a:buNone/>
            </a:pPr>
            <a:r>
              <a:rPr lang="en-US" smtClean="0"/>
              <a:t>&lt;head&gt;</a:t>
            </a:r>
          </a:p>
          <a:p>
            <a:pPr>
              <a:buNone/>
            </a:pPr>
            <a:r>
              <a:rPr lang="en-US" smtClean="0"/>
              <a:t>&lt;style&gt;</a:t>
            </a:r>
          </a:p>
          <a:p>
            <a:pPr>
              <a:buNone/>
            </a:pPr>
            <a:r>
              <a:rPr lang="en-US" smtClean="0"/>
              <a:t>	body { background-color: lightgray }</a:t>
            </a:r>
          </a:p>
          <a:p>
            <a:pPr>
              <a:buNone/>
            </a:pPr>
            <a:r>
              <a:rPr lang="en-US" smtClean="0"/>
              <a:t>	h1   { background-color: blue;</a:t>
            </a:r>
          </a:p>
          <a:p>
            <a:pPr>
              <a:buNone/>
            </a:pPr>
            <a:r>
              <a:rPr lang="en-US" smtClean="0"/>
              <a:t>           color: white; }</a:t>
            </a:r>
          </a:p>
          <a:p>
            <a:pPr>
              <a:buNone/>
            </a:pPr>
            <a:r>
              <a:rPr lang="en-US" smtClean="0"/>
              <a:t>	p    { color: green }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&lt;/style&gt;</a:t>
            </a:r>
          </a:p>
          <a:p>
            <a:pPr>
              <a:buNone/>
            </a:pPr>
            <a:r>
              <a:rPr lang="en-US" smtClean="0"/>
              <a:t>&lt;title&gt;Interni CSS primjer&lt;/title&gt;</a:t>
            </a:r>
          </a:p>
          <a:p>
            <a:pPr>
              <a:buNone/>
            </a:pPr>
            <a:r>
              <a:rPr lang="en-US" smtClean="0"/>
              <a:t>&lt;/head&gt;</a:t>
            </a:r>
          </a:p>
          <a:p>
            <a:pPr>
              <a:buNone/>
            </a:pPr>
            <a:r>
              <a:rPr lang="en-US" smtClean="0"/>
              <a:t>&lt;body&gt;</a:t>
            </a:r>
          </a:p>
          <a:p>
            <a:pPr>
              <a:buNone/>
            </a:pPr>
            <a:r>
              <a:rPr lang="en-US" smtClean="0"/>
              <a:t>    &lt;h1&gt;Ovo je podnaslov&lt;/h1&gt;</a:t>
            </a:r>
          </a:p>
          <a:p>
            <a:pPr>
              <a:buNone/>
            </a:pPr>
            <a:r>
              <a:rPr lang="en-US" smtClean="0"/>
              <a:t>    &lt;p&gt;Ovo je paragraf.&lt;/p&gt;</a:t>
            </a:r>
          </a:p>
          <a:p>
            <a:pPr>
              <a:buNone/>
            </a:pPr>
            <a:r>
              <a:rPr lang="en-US" smtClean="0"/>
              <a:t>&lt;/body&gt;</a:t>
            </a:r>
          </a:p>
          <a:p>
            <a:pPr>
              <a:buNone/>
            </a:pPr>
            <a:r>
              <a:rPr lang="en-US" smtClean="0"/>
              <a:t>&lt;/html&gt;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Sintaksa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BA" smtClean="0"/>
              <a:t>CSS pravilo</a:t>
            </a:r>
          </a:p>
          <a:p>
            <a:r>
              <a:rPr lang="sr-Latn-BA" smtClean="0"/>
              <a:t>Opisuje kako će biti prikazan određeni HTML element</a:t>
            </a:r>
          </a:p>
          <a:p>
            <a:pPr lvl="1">
              <a:buNone/>
            </a:pPr>
            <a:r>
              <a:rPr lang="sr-Latn-BA" smtClean="0">
                <a:solidFill>
                  <a:srgbClr val="C00000"/>
                </a:solidFill>
              </a:rPr>
              <a:t>selektor {osobina: vrijednost; osobina: vrijednost;}</a:t>
            </a:r>
          </a:p>
          <a:p>
            <a:pPr lvl="2"/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selektor </a:t>
            </a:r>
            <a:r>
              <a:rPr lang="sr-Latn-BA" smtClean="0"/>
              <a:t>bira HTML element na koji se odnosi pravilo</a:t>
            </a:r>
          </a:p>
          <a:p>
            <a:pPr lvl="2"/>
            <a:r>
              <a:rPr lang="sr-Latn-BA" smtClean="0"/>
              <a:t>Zagrade sadrže niz deklaracija odvojenih tačkom-zarezom</a:t>
            </a:r>
          </a:p>
          <a:p>
            <a:pPr lvl="2"/>
            <a:r>
              <a:rPr lang="sr-Latn-BA" smtClean="0"/>
              <a:t>Deklaracija se sastoji od osobine i vrijednosti odvojenih dvotačkom</a:t>
            </a:r>
            <a:endParaRPr lang="sr-Latn-BA"/>
          </a:p>
          <a:p>
            <a:pPr lvl="2"/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osobina</a:t>
            </a:r>
            <a:r>
              <a:rPr lang="sr-Latn-BA" smtClean="0"/>
              <a:t> je osobina elementa</a:t>
            </a:r>
          </a:p>
          <a:p>
            <a:pPr lvl="2"/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vrijednost</a:t>
            </a:r>
            <a:r>
              <a:rPr lang="sr-Latn-BA" smtClean="0"/>
              <a:t> je vrijednost koja se dodjeljuje osobini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CSS selektori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smtClean="0"/>
              <a:t>Selektorima se bira HTML element na koji se primjenjuje stil</a:t>
            </a:r>
          </a:p>
          <a:p>
            <a:pPr lvl="1"/>
            <a:r>
              <a:rPr lang="sr-Latn-BA" smtClean="0"/>
              <a:t>Inline stilovi ne koriste selektore</a:t>
            </a:r>
          </a:p>
          <a:p>
            <a:pPr lvl="1"/>
            <a:r>
              <a:rPr lang="sr-Latn-BA" smtClean="0"/>
              <a:t>Odnose se samo na element u čijem style atributu su navedeni</a:t>
            </a:r>
          </a:p>
          <a:p>
            <a:r>
              <a:rPr lang="sr-Latn-BA" smtClean="0"/>
              <a:t>Postoji više tipova selektora</a:t>
            </a:r>
          </a:p>
          <a:p>
            <a:r>
              <a:rPr lang="sr-Latn-BA" smtClean="0"/>
              <a:t>Mi ćemo razmotriti samo tri:</a:t>
            </a:r>
          </a:p>
          <a:p>
            <a:pPr lvl="1"/>
            <a:r>
              <a:rPr lang="sr-Latn-BA" smtClean="0"/>
              <a:t>Selektor elementa</a:t>
            </a:r>
          </a:p>
          <a:p>
            <a:pPr lvl="1"/>
            <a:r>
              <a:rPr lang="sr-Latn-BA" smtClean="0"/>
              <a:t>Selektor identifikatora</a:t>
            </a:r>
          </a:p>
          <a:p>
            <a:pPr lvl="1"/>
            <a:r>
              <a:rPr lang="sr-Latn-BA" smtClean="0"/>
              <a:t>Selektor klase</a:t>
            </a:r>
            <a:endParaRPr lang="sr-Latn-B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1436</Words>
  <Application>Microsoft Office PowerPoint</Application>
  <PresentationFormat>On-screen Show (4:3)</PresentationFormat>
  <Paragraphs>231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HTML stilovi Cascading Style Sheets (CSS)</vt:lpstr>
      <vt:lpstr>Izgled HTML stranice</vt:lpstr>
      <vt:lpstr>HTML stilovi</vt:lpstr>
      <vt:lpstr>Načini dodavanja stilova</vt:lpstr>
      <vt:lpstr>Kaskada stilova</vt:lpstr>
      <vt:lpstr>Primjer korištenja stilova</vt:lpstr>
      <vt:lpstr>Još jedan primjer korištenja stilova</vt:lpstr>
      <vt:lpstr>Sintaksa</vt:lpstr>
      <vt:lpstr>CSS selektori</vt:lpstr>
      <vt:lpstr>Selektor elementa</vt:lpstr>
      <vt:lpstr>CSS za pojedine elemente</vt:lpstr>
      <vt:lpstr>CSS za pojedine klase elemenata</vt:lpstr>
      <vt:lpstr>Grupisanje selektora</vt:lpstr>
      <vt:lpstr>CSS boje</vt:lpstr>
      <vt:lpstr>Stilovi fontova</vt:lpstr>
      <vt:lpstr>Familije fontova</vt:lpstr>
      <vt:lpstr>Veličine</vt:lpstr>
      <vt:lpstr>Podešavanje veličine teksta</vt:lpstr>
      <vt:lpstr>Osobina font</vt:lpstr>
      <vt:lpstr>CSS box model</vt:lpstr>
      <vt:lpstr>HTML element div</vt:lpstr>
      <vt:lpstr>CSS box model</vt:lpstr>
      <vt:lpstr>Okvir</vt:lpstr>
      <vt:lpstr>Padding i margine</vt:lpstr>
      <vt:lpstr>Pozicioniranje elemenata</vt:lpstr>
      <vt:lpstr>Layout stranice</vt:lpstr>
      <vt:lpstr>Linkovi</vt:lpstr>
      <vt:lpstr>Literatura za dalje istraživanje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vlador</dc:creator>
  <cp:lastModifiedBy>vlador</cp:lastModifiedBy>
  <cp:revision>67</cp:revision>
  <dcterms:created xsi:type="dcterms:W3CDTF">2016-03-02T13:08:15Z</dcterms:created>
  <dcterms:modified xsi:type="dcterms:W3CDTF">2016-03-08T12:34:17Z</dcterms:modified>
</cp:coreProperties>
</file>