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2" r:id="rId7"/>
    <p:sldId id="261" r:id="rId8"/>
    <p:sldId id="263" r:id="rId9"/>
    <p:sldId id="264" r:id="rId10"/>
    <p:sldId id="265" r:id="rId11"/>
    <p:sldId id="266" r:id="rId12"/>
    <p:sldId id="296" r:id="rId13"/>
    <p:sldId id="297" r:id="rId14"/>
    <p:sldId id="298" r:id="rId15"/>
    <p:sldId id="299" r:id="rId16"/>
    <p:sldId id="267" r:id="rId17"/>
    <p:sldId id="268" r:id="rId18"/>
    <p:sldId id="269" r:id="rId19"/>
    <p:sldId id="309" r:id="rId20"/>
    <p:sldId id="270" r:id="rId21"/>
    <p:sldId id="271" r:id="rId22"/>
    <p:sldId id="272" r:id="rId23"/>
    <p:sldId id="273" r:id="rId24"/>
    <p:sldId id="274" r:id="rId25"/>
    <p:sldId id="275" r:id="rId26"/>
    <p:sldId id="276" r:id="rId27"/>
    <p:sldId id="277" r:id="rId28"/>
    <p:sldId id="279" r:id="rId29"/>
    <p:sldId id="278" r:id="rId30"/>
    <p:sldId id="280" r:id="rId31"/>
    <p:sldId id="281" r:id="rId32"/>
    <p:sldId id="282" r:id="rId33"/>
    <p:sldId id="283" r:id="rId34"/>
    <p:sldId id="289" r:id="rId35"/>
    <p:sldId id="284" r:id="rId36"/>
    <p:sldId id="290" r:id="rId37"/>
    <p:sldId id="314" r:id="rId38"/>
    <p:sldId id="285" r:id="rId39"/>
    <p:sldId id="315" r:id="rId40"/>
    <p:sldId id="316" r:id="rId41"/>
    <p:sldId id="317" r:id="rId42"/>
    <p:sldId id="318" r:id="rId43"/>
    <p:sldId id="319" r:id="rId44"/>
    <p:sldId id="310" r:id="rId45"/>
    <p:sldId id="311" r:id="rId46"/>
    <p:sldId id="312" r:id="rId47"/>
    <p:sldId id="31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48" autoAdjust="0"/>
  </p:normalViewPr>
  <p:slideViewPr>
    <p:cSldViewPr>
      <p:cViewPr varScale="1">
        <p:scale>
          <a:sx n="85" d="100"/>
          <a:sy n="85" d="100"/>
        </p:scale>
        <p:origin x="-83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6E712-3722-47B8-9656-97521CBC52D6}" type="datetimeFigureOut">
              <a:rPr lang="en-US" smtClean="0"/>
              <a:pPr/>
              <a:t>4/20/2017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01265-9314-477F-8011-292123EB307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Stacionarno</a:t>
            </a:r>
            <a:r>
              <a:rPr lang="sr-Latn-RS" baseline="0" smtClean="0"/>
              <a:t> stanje je stanje mirovanja, ravnoteže.</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Primjeri</a:t>
            </a:r>
            <a:r>
              <a:rPr lang="sr-Latn-RS" baseline="0" smtClean="0"/>
              <a:t> signala odmjerenih različitim frekvencijama odmjeravanja. Nema preklapanja spektra.</a:t>
            </a:r>
          </a:p>
          <a:p>
            <a:r>
              <a:rPr lang="sr-Latn-RS" baseline="0" smtClean="0"/>
              <a:t>Opisati razlike između ovih signala.</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Aliasing</a:t>
            </a:r>
            <a:r>
              <a:rPr lang="sr-Latn-RS" baseline="0" smtClean="0"/>
              <a:t> može da se javi i prilikom promjene frekvencije odmjeravanja.</a:t>
            </a:r>
          </a:p>
          <a:p>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Izvesti famoznih 6</a:t>
            </a:r>
            <a:r>
              <a:rPr lang="sr-Latn-BA" baseline="0" smtClean="0"/>
              <a:t> dB/bit.</a:t>
            </a:r>
            <a:endParaRPr lang="en-US" baseline="0" smtClean="0"/>
          </a:p>
        </p:txBody>
      </p:sp>
      <p:sp>
        <p:nvSpPr>
          <p:cNvPr id="4" name="Slide Number Placeholder 3"/>
          <p:cNvSpPr>
            <a:spLocks noGrp="1"/>
          </p:cNvSpPr>
          <p:nvPr>
            <p:ph type="sldNum" sz="quarter" idx="10"/>
          </p:nvPr>
        </p:nvSpPr>
        <p:spPr/>
        <p:txBody>
          <a:bodyPr/>
          <a:lstStyle/>
          <a:p>
            <a:fld id="{1A001265-9314-477F-8011-292123EB3079}" type="slidenum">
              <a:rPr lang="en-GB" smtClean="0"/>
              <a:pPr/>
              <a:t>33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Uraditi na tabli primjer</a:t>
            </a:r>
            <a:r>
              <a:rPr lang="sr-Latn-BA" baseline="0" smtClean="0"/>
              <a:t> za CD</a:t>
            </a:r>
            <a:endParaRPr lang="en-US" baseline="0" smtClean="0"/>
          </a:p>
          <a:p>
            <a:r>
              <a:rPr lang="en-US" baseline="0" smtClean="0"/>
              <a:t>1 min audio CD kvaliteta: </a:t>
            </a:r>
            <a:r>
              <a:rPr lang="sr-Latn-BA" baseline="0" smtClean="0"/>
              <a:t>60 * 44100 * 16 * 2 / 8 /</a:t>
            </a:r>
            <a:r>
              <a:rPr lang="en-US" baseline="0" smtClean="0"/>
              <a:t> </a:t>
            </a:r>
            <a:r>
              <a:rPr lang="sr-Latn-BA" baseline="0" smtClean="0"/>
              <a:t>1024 /</a:t>
            </a:r>
            <a:r>
              <a:rPr lang="en-US" baseline="0" smtClean="0"/>
              <a:t> </a:t>
            </a:r>
            <a:r>
              <a:rPr lang="sr-Latn-BA" baseline="0" smtClean="0"/>
              <a:t>1024</a:t>
            </a:r>
            <a:r>
              <a:rPr lang="en-US" baseline="0" smtClean="0"/>
              <a:t> = 10,1 MB</a:t>
            </a:r>
          </a:p>
          <a:p>
            <a:r>
              <a:rPr lang="en-US" baseline="0" smtClean="0"/>
              <a:t>bit rate: 44100 * 16 * 2 / 8 / 1000 = 176,4 kB/s (za bit rate se koristi SI prefiks k = 1000)</a:t>
            </a:r>
          </a:p>
          <a:p>
            <a:endParaRPr lang="en-US" baseline="0" smtClean="0"/>
          </a:p>
          <a:p>
            <a:endParaRPr lang="sr-Latn-BA" baseline="0" smtClean="0"/>
          </a:p>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35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Talasna</a:t>
            </a:r>
            <a:r>
              <a:rPr lang="sr-Latn-BA" baseline="0" smtClean="0"/>
              <a:t> dužina zvuka je udaljenost koju zvučni talas prelazi u jednom periodu.</a:t>
            </a:r>
          </a:p>
          <a:p>
            <a:r>
              <a:rPr lang="sr-Latn-BA" baseline="0" smtClean="0"/>
              <a:t>Brzina prostiranja zvuka u vazduhu je oko 340 m/s. Ton od 1 Hz ima talasnu dužinu od 340 m.</a:t>
            </a:r>
          </a:p>
          <a:p>
            <a:r>
              <a:rPr lang="en-GB" sz="1200" kern="1200" smtClean="0">
                <a:solidFill>
                  <a:schemeClr val="tx1"/>
                </a:solidFill>
                <a:latin typeface="+mn-lt"/>
                <a:ea typeface="+mn-ea"/>
                <a:cs typeface="+mn-cs"/>
              </a:rPr>
              <a:t>Multimedijalni sistemi koriste zvukove iz opsega koji čovjek može da čuje. U daljnjem razmatranju ćemo zvukove iz tog opsega nazivati </a:t>
            </a:r>
            <a:r>
              <a:rPr lang="en-GB" sz="1200" i="1" kern="1200" smtClean="0">
                <a:solidFill>
                  <a:schemeClr val="tx1"/>
                </a:solidFill>
                <a:latin typeface="+mn-lt"/>
                <a:ea typeface="+mn-ea"/>
                <a:cs typeface="+mn-cs"/>
              </a:rPr>
              <a:t>audio</a:t>
            </a:r>
            <a:r>
              <a:rPr lang="en-GB" sz="1200" kern="1200" smtClean="0">
                <a:solidFill>
                  <a:schemeClr val="tx1"/>
                </a:solidFill>
                <a:latin typeface="+mn-lt"/>
                <a:ea typeface="+mn-ea"/>
                <a:cs typeface="+mn-cs"/>
              </a:rPr>
              <a:t> a odgovarajaće talasne oblike </a:t>
            </a:r>
            <a:r>
              <a:rPr lang="en-GB" sz="1200" i="1" kern="1200" smtClean="0">
                <a:solidFill>
                  <a:schemeClr val="tx1"/>
                </a:solidFill>
                <a:latin typeface="+mn-lt"/>
                <a:ea typeface="+mn-ea"/>
                <a:cs typeface="+mn-cs"/>
              </a:rPr>
              <a:t>audio signalima</a:t>
            </a:r>
            <a:r>
              <a:rPr lang="en-GB" sz="1200" kern="1200" smtClean="0">
                <a:solidFill>
                  <a:schemeClr val="tx1"/>
                </a:solidFill>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10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Referentne vrijednosti</a:t>
            </a:r>
            <a:r>
              <a:rPr lang="sr-Latn-BA" baseline="0" smtClean="0"/>
              <a:t> predstavljaju prag čujnosti, tj. minimalnu vrijednost promjene pritiska koja se može registrovati, odnosno, minimalni intenzitet zvučnog talasa.</a:t>
            </a:r>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16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Frekvencijsko maskiranje nastaje kada</a:t>
            </a:r>
            <a:r>
              <a:rPr lang="sr-Latn-BA" baseline="0" smtClean="0"/>
              <a:t> jak ton određene frekvencije maskira slabije tonove bliskih frekvencija koji se reprodukuju istovremeno. Npr. jak ton frekvencije 1 kHz može spriječiti da se čuje istovremeni slabiji ton frekvencije 1,1 kHz.</a:t>
            </a:r>
          </a:p>
          <a:p>
            <a:r>
              <a:rPr lang="sr-Latn-BA" baseline="0" smtClean="0"/>
              <a:t>Vremensko maskiranje nastaje kada jak ton maskira slabije tonove koji se reprodukuju neposredno poslije njega.</a:t>
            </a:r>
          </a:p>
          <a:p>
            <a:r>
              <a:rPr lang="sr-Latn-BA" baseline="0" smtClean="0"/>
              <a:t>Iznos maskiranja je razlika između dva praga čujnosti nekog zvuka u odsustvu i prisustvu maskirajućeg zvuka.</a:t>
            </a:r>
          </a:p>
          <a:p>
            <a:r>
              <a:rPr lang="sr-Latn-BA" baseline="0" smtClean="0"/>
              <a:t>Iznos maskiranja zavisi od zvukova koji su u igri kao i od slušaoca.</a:t>
            </a:r>
          </a:p>
          <a:p>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22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Budući da se radi o mehaničkim</a:t>
            </a:r>
            <a:r>
              <a:rPr lang="sr-Latn-BA" baseline="0" smtClean="0"/>
              <a:t> talasima i kod prostiranja zvučnih talasa se mogu primjetiti uobičajene talasne pojave.</a:t>
            </a:r>
            <a:endParaRPr lang="en-US"/>
          </a:p>
        </p:txBody>
      </p:sp>
      <p:sp>
        <p:nvSpPr>
          <p:cNvPr id="4" name="Slide Number Placeholder 3"/>
          <p:cNvSpPr>
            <a:spLocks noGrp="1"/>
          </p:cNvSpPr>
          <p:nvPr>
            <p:ph type="sldNum" sz="quarter" idx="10"/>
          </p:nvPr>
        </p:nvSpPr>
        <p:spPr/>
        <p:txBody>
          <a:bodyPr/>
          <a:lstStyle/>
          <a:p>
            <a:fld id="{1A001265-9314-477F-8011-292123EB3079}" type="slidenum">
              <a:rPr lang="en-GB" smtClean="0"/>
              <a:pPr/>
              <a:t>23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Koje faktore treba uzeti u obzir?</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Koje faktore treba uzeti u obzir?</a:t>
            </a:r>
            <a:endParaRPr lang="en-GB"/>
          </a:p>
        </p:txBody>
      </p:sp>
      <p:sp>
        <p:nvSpPr>
          <p:cNvPr id="4" name="Slide Number Placeholder 3"/>
          <p:cNvSpPr>
            <a:spLocks noGrp="1"/>
          </p:cNvSpPr>
          <p:nvPr>
            <p:ph type="sldNum" sz="quarter" idx="10"/>
          </p:nvPr>
        </p:nvSpPr>
        <p:spPr/>
        <p:txBody>
          <a:bodyPr/>
          <a:lstStyle/>
          <a:p>
            <a:fld id="{1A001265-9314-477F-8011-292123EB3079}" type="slidenum">
              <a:rPr lang="en-GB" smtClean="0"/>
              <a:pPr/>
              <a:t>26</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U industriji</a:t>
            </a:r>
            <a:r>
              <a:rPr lang="en-US" baseline="0" smtClean="0"/>
              <a:t> se sve </a:t>
            </a:r>
            <a:r>
              <a:rPr lang="sr-Latn-BA" baseline="0" smtClean="0"/>
              <a:t>češće sreću v</a:t>
            </a:r>
            <a:r>
              <a:rPr lang="sr-Latn-RS" smtClean="0"/>
              <a:t>isoke frekvencije</a:t>
            </a:r>
            <a:r>
              <a:rPr lang="sr-Latn-RS" baseline="0" smtClean="0"/>
              <a:t> odmjeravanja od, npr. 96 kHz ili 192 kHz. Međutim, laboratorijski eksperimenti nisu pokazali prednost po pitanju kvaliteta u odnosu na brzine odmjeravanja od 44,1 kHz ili 48 kHz. Pošto čovjek ne može da čuje ultrazvuk, instrumenti i ljudski glas ne generišu zvukove čije su frekvencije iznad 20 kHz, a frekvencijski opseg mikrofona takođe ne prelazi 20 kHz, sa perceptualnog stanovišta ne postoji razlog za korištenje vrlo visokih frekvencija odmjeravanja. Štaviše, previsoka frekvencija odmjeravanja, kao što je npr. 192 kHz može da rezultuje intermodulacionom distorzijom, odnosno pojavom signala unutar čujnog opsega čije frekvencije su zbir i razlika frekvencija signala iz ultrazvučnog opsega.</a:t>
            </a:r>
          </a:p>
          <a:p>
            <a:endParaRPr lang="sr-Latn-RS" baseline="0" smtClean="0"/>
          </a:p>
          <a:p>
            <a:r>
              <a:rPr lang="sr-Latn-RS" baseline="0" smtClean="0"/>
              <a:t>Validan razlog za korištenje više frekvencije odmjeravanja je lakše projektovanje filtara u A/D i D/A konvertorima. Međutim, ovaj problem se danas rješava tako što konvertori interno koriste višu frekvenciju odmjeravanja, a na izlaz daju decimiran signal. </a:t>
            </a:r>
          </a:p>
          <a:p>
            <a:endParaRPr lang="sr-Latn-RS" baseline="0" smtClean="0"/>
          </a:p>
          <a:p>
            <a:endParaRPr lang="sr-Latn-RS" baseline="0" smtClean="0"/>
          </a:p>
        </p:txBody>
      </p:sp>
      <p:sp>
        <p:nvSpPr>
          <p:cNvPr id="4" name="Slide Number Placeholder 3"/>
          <p:cNvSpPr>
            <a:spLocks noGrp="1"/>
          </p:cNvSpPr>
          <p:nvPr>
            <p:ph type="sldNum" sz="quarter" idx="10"/>
          </p:nvPr>
        </p:nvSpPr>
        <p:spPr/>
        <p:txBody>
          <a:bodyPr/>
          <a:lstStyle/>
          <a:p>
            <a:fld id="{1A001265-9314-477F-8011-292123EB3079}" type="slidenum">
              <a:rPr lang="en-GB" smtClean="0"/>
              <a:pPr/>
              <a:t>27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4/20/2017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4/20/2017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4/20/2017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4/20/2017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0CF4E9-DDCD-4A9E-B629-51FAEC61322D}" type="datetimeFigureOut">
              <a:rPr lang="en-US" smtClean="0"/>
              <a:pPr/>
              <a:t>4/20/2017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CF4E9-DDCD-4A9E-B629-51FAEC61322D}" type="datetimeFigureOut">
              <a:rPr lang="en-US" smtClean="0"/>
              <a:pPr/>
              <a:t>4/20/2017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0CF4E9-DDCD-4A9E-B629-51FAEC61322D}" type="datetimeFigureOut">
              <a:rPr lang="en-US" smtClean="0"/>
              <a:pPr/>
              <a:t>4/20/2017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0CF4E9-DDCD-4A9E-B629-51FAEC61322D}" type="datetimeFigureOut">
              <a:rPr lang="en-US" smtClean="0"/>
              <a:pPr/>
              <a:t>4/20/2017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0CF4E9-DDCD-4A9E-B629-51FAEC61322D}" type="datetimeFigureOut">
              <a:rPr lang="en-US" smtClean="0"/>
              <a:pPr/>
              <a:t>4/20/2017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CF4E9-DDCD-4A9E-B629-51FAEC61322D}" type="datetimeFigureOut">
              <a:rPr lang="en-US" smtClean="0"/>
              <a:pPr/>
              <a:t>4/20/2017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CF4E9-DDCD-4A9E-B629-51FAEC61322D}" type="datetimeFigureOut">
              <a:rPr lang="en-US" smtClean="0"/>
              <a:pPr/>
              <a:t>4/20/2017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CF4E9-DDCD-4A9E-B629-51FAEC61322D}" type="datetimeFigureOut">
              <a:rPr lang="en-US" smtClean="0"/>
              <a:pPr/>
              <a:t>4/20/2017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95AD9-FB3D-45A5-A103-FA21A4BE96D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CF4E9-DDCD-4A9E-B629-51FAEC61322D}" type="datetimeFigureOut">
              <a:rPr lang="en-US" smtClean="0"/>
              <a:pPr/>
              <a:t>4/20/2017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95AD9-FB3D-45A5-A103-FA21A4BE96D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andel44100.wa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andel11025.wav" TargetMode="External"/><Relationship Id="rId4" Type="http://schemas.openxmlformats.org/officeDocument/2006/relationships/hyperlink" Target="handel22050.wav"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audio" Target="../media/audio4.wav"/><Relationship Id="rId6" Type="http://schemas.openxmlformats.org/officeDocument/2006/relationships/hyperlink" Target="aliasing_piano.wav" TargetMode="Externa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44k-8bit.wav" TargetMode="External"/><Relationship Id="rId2" Type="http://schemas.openxmlformats.org/officeDocument/2006/relationships/hyperlink" Target="44k-16bit.wav" TargetMode="External"/><Relationship Id="rId1" Type="http://schemas.openxmlformats.org/officeDocument/2006/relationships/slideLayout" Target="../slideLayouts/slideLayout12.xml"/><Relationship Id="rId6" Type="http://schemas.openxmlformats.org/officeDocument/2006/relationships/hyperlink" Target="11k-8bit.wav" TargetMode="External"/><Relationship Id="rId5" Type="http://schemas.openxmlformats.org/officeDocument/2006/relationships/hyperlink" Target="22k-8bit.wav" TargetMode="External"/><Relationship Id="rId4" Type="http://schemas.openxmlformats.org/officeDocument/2006/relationships/hyperlink" Target="22k-16bit.wa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www.online-convert.com/" TargetMode="External"/><Relationship Id="rId2" Type="http://schemas.openxmlformats.org/officeDocument/2006/relationships/hyperlink" Target="http://www.mirovideoconverter.com/"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http://caniuse.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canius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Uvod u digitalni audio</a:t>
            </a:r>
            <a:endParaRPr lang="en-GB"/>
          </a:p>
        </p:txBody>
      </p:sp>
      <p:sp>
        <p:nvSpPr>
          <p:cNvPr id="3" name="Subtitle 2"/>
          <p:cNvSpPr>
            <a:spLocks noGrp="1"/>
          </p:cNvSpPr>
          <p:nvPr>
            <p:ph type="subTitle" idx="1"/>
          </p:nvPr>
        </p:nvSpPr>
        <p:spPr/>
        <p:txBody>
          <a:bodyPr/>
          <a:lstStyle/>
          <a:p>
            <a:r>
              <a:rPr lang="en-US" smtClean="0"/>
              <a:t>Multimediji</a:t>
            </a:r>
          </a:p>
          <a:p>
            <a:r>
              <a:rPr lang="sr-Latn-BA" smtClean="0"/>
              <a:t>Tehnološki</a:t>
            </a:r>
            <a:r>
              <a:rPr lang="sr-Latn-RS" smtClean="0"/>
              <a:t> fakultet</a:t>
            </a:r>
          </a:p>
          <a:p>
            <a:r>
              <a:rPr lang="sr-Latn-RS" smtClean="0"/>
              <a:t>Univerzitet u Banjoj Luci</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Objektivne karakteristike zvuka</a:t>
            </a:r>
            <a:br>
              <a:rPr lang="sr-Latn-BA" smtClean="0"/>
            </a:br>
            <a:r>
              <a:rPr lang="sr-Latn-BA" smtClean="0"/>
              <a:t>Osnovna frekvencija</a:t>
            </a:r>
            <a:endParaRPr lang="en-US"/>
          </a:p>
        </p:txBody>
      </p:sp>
      <p:sp>
        <p:nvSpPr>
          <p:cNvPr id="3" name="Content Placeholder 2"/>
          <p:cNvSpPr>
            <a:spLocks noGrp="1"/>
          </p:cNvSpPr>
          <p:nvPr>
            <p:ph idx="1"/>
          </p:nvPr>
        </p:nvSpPr>
        <p:spPr/>
        <p:txBody>
          <a:bodyPr>
            <a:normAutofit fontScale="85000" lnSpcReduction="20000"/>
          </a:bodyPr>
          <a:lstStyle/>
          <a:p>
            <a:r>
              <a:rPr lang="sr-Latn-BA" smtClean="0"/>
              <a:t>Brzina oscilovanja čestica sredine kroz koju se zvuk prenosi</a:t>
            </a:r>
          </a:p>
          <a:p>
            <a:r>
              <a:rPr lang="sr-Latn-BA" smtClean="0"/>
              <a:t>Povezana sa talasnom dužinom zvuka</a:t>
            </a:r>
          </a:p>
          <a:p>
            <a:endParaRPr lang="sr-Latn-BA" smtClean="0"/>
          </a:p>
          <a:p>
            <a:r>
              <a:rPr lang="sr-Latn-BA" smtClean="0"/>
              <a:t>Od talasne dužine zavisi potrebna veličina prostorije za reprodukciju zvuka – bar polovina talasne dužine</a:t>
            </a:r>
          </a:p>
          <a:p>
            <a:r>
              <a:rPr lang="sr-Latn-BA" smtClean="0"/>
              <a:t>Podjela zvukova prema frekvencijskom opsegu</a:t>
            </a:r>
          </a:p>
          <a:p>
            <a:pPr lvl="1"/>
            <a:r>
              <a:rPr lang="sr-Latn-BA" smtClean="0"/>
              <a:t>Infrazvuk: 0-20 Hz</a:t>
            </a:r>
          </a:p>
          <a:p>
            <a:pPr lvl="1"/>
            <a:r>
              <a:rPr lang="sr-Latn-BA" smtClean="0"/>
              <a:t>Zvuk iz čujnog opsega: 20 Hz – 20 kHz</a:t>
            </a:r>
          </a:p>
          <a:p>
            <a:pPr lvl="1"/>
            <a:r>
              <a:rPr lang="sr-Latn-BA" smtClean="0"/>
              <a:t>Ultrazvuk: 20 kHz – 1 GHz</a:t>
            </a:r>
          </a:p>
          <a:p>
            <a:pPr lvl="1"/>
            <a:r>
              <a:rPr lang="sr-Latn-BA" smtClean="0"/>
              <a:t>Hiperzvuk: 1 GHz – 10 THz</a:t>
            </a:r>
          </a:p>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6215074" y="2071678"/>
          <a:ext cx="928694" cy="951911"/>
        </p:xfrm>
        <a:graphic>
          <a:graphicData uri="http://schemas.openxmlformats.org/presentationml/2006/ole">
            <p:oleObj spid="_x0000_s3073" name="Equation" r:id="rId4" imgW="380835" imgH="393529"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Objektivne karakteristike zvuka</a:t>
            </a:r>
            <a:br>
              <a:rPr lang="sr-Latn-BA" smtClean="0"/>
            </a:br>
            <a:r>
              <a:rPr lang="sr-Latn-BA" smtClean="0"/>
              <a:t>Oblik zvučnog spektra</a:t>
            </a:r>
            <a:endParaRPr lang="en-US"/>
          </a:p>
        </p:txBody>
      </p:sp>
      <p:sp>
        <p:nvSpPr>
          <p:cNvPr id="3" name="Content Placeholder 2"/>
          <p:cNvSpPr>
            <a:spLocks noGrp="1"/>
          </p:cNvSpPr>
          <p:nvPr>
            <p:ph idx="1"/>
          </p:nvPr>
        </p:nvSpPr>
        <p:spPr/>
        <p:txBody>
          <a:bodyPr>
            <a:normAutofit fontScale="92500" lnSpcReduction="20000"/>
          </a:bodyPr>
          <a:lstStyle/>
          <a:p>
            <a:r>
              <a:rPr lang="sr-Latn-BA" smtClean="0"/>
              <a:t>Tonovi</a:t>
            </a:r>
          </a:p>
          <a:p>
            <a:pPr lvl="1"/>
            <a:r>
              <a:rPr lang="sr-Latn-BA" smtClean="0"/>
              <a:t>Periodične promjene pritiska</a:t>
            </a:r>
          </a:p>
          <a:p>
            <a:pPr lvl="1"/>
            <a:r>
              <a:rPr lang="sr-Latn-BA" smtClean="0"/>
              <a:t>Čisti tonovi – sinusoidalne oscilacije</a:t>
            </a:r>
          </a:p>
          <a:p>
            <a:pPr lvl="1"/>
            <a:r>
              <a:rPr lang="sr-Latn-BA" smtClean="0"/>
              <a:t>Složeni tonovi – harmonijska veza između frekvencija komponenata</a:t>
            </a:r>
          </a:p>
          <a:p>
            <a:pPr lvl="1"/>
            <a:r>
              <a:rPr lang="sr-Latn-BA" smtClean="0"/>
              <a:t>Koriste se u muzici – muzički tonovi</a:t>
            </a:r>
          </a:p>
          <a:p>
            <a:r>
              <a:rPr lang="sr-Latn-BA" smtClean="0"/>
              <a:t>Šum (buka)</a:t>
            </a:r>
          </a:p>
          <a:p>
            <a:pPr lvl="1"/>
            <a:r>
              <a:rPr lang="sr-Latn-BA" smtClean="0"/>
              <a:t>Frekvencije komponenata nisu u harmonijskoj vezi</a:t>
            </a:r>
          </a:p>
          <a:p>
            <a:pPr lvl="1"/>
            <a:r>
              <a:rPr lang="sr-Latn-BA" smtClean="0"/>
              <a:t>Mogu da se koriste u muzici (udaraljke)</a:t>
            </a:r>
          </a:p>
          <a:p>
            <a:pPr lvl="1"/>
            <a:r>
              <a:rPr lang="sr-Latn-BA" smtClean="0"/>
              <a:t>Često neželjena pojava koja može da utiče na oštećenje sluha</a:t>
            </a:r>
            <a:endParaRPr lang="en-US"/>
          </a:p>
        </p:txBody>
      </p:sp>
      <p:pic>
        <p:nvPicPr>
          <p:cNvPr id="4" name="pure_tone.wav">
            <a:hlinkClick r:id="" action="ppaction://media"/>
          </p:cNvPr>
          <p:cNvPicPr>
            <a:picLocks noRot="1" noChangeAspect="1"/>
          </p:cNvPicPr>
          <p:nvPr>
            <a:wavAudioFile r:embed="rId1" name="pure_tone.wav"/>
          </p:nvPr>
        </p:nvPicPr>
        <p:blipFill>
          <a:blip r:embed="rId5" cstate="print"/>
          <a:stretch>
            <a:fillRect/>
          </a:stretch>
        </p:blipFill>
        <p:spPr>
          <a:xfrm>
            <a:off x="6500826" y="2500306"/>
            <a:ext cx="304800" cy="304800"/>
          </a:xfrm>
          <a:prstGeom prst="rect">
            <a:avLst/>
          </a:prstGeom>
        </p:spPr>
      </p:pic>
      <p:pic>
        <p:nvPicPr>
          <p:cNvPr id="5" name="complex_tone.wav">
            <a:hlinkClick r:id="" action="ppaction://media"/>
          </p:cNvPr>
          <p:cNvPicPr>
            <a:picLocks noRot="1" noChangeAspect="1"/>
          </p:cNvPicPr>
          <p:nvPr>
            <a:wavAudioFile r:embed="rId2" name="complex_tone.wav"/>
          </p:nvPr>
        </p:nvPicPr>
        <p:blipFill>
          <a:blip r:embed="rId6" cstate="print"/>
          <a:stretch>
            <a:fillRect/>
          </a:stretch>
        </p:blipFill>
        <p:spPr>
          <a:xfrm>
            <a:off x="8429652" y="2909886"/>
            <a:ext cx="304800" cy="304800"/>
          </a:xfrm>
          <a:prstGeom prst="rect">
            <a:avLst/>
          </a:prstGeom>
        </p:spPr>
      </p:pic>
      <p:pic>
        <p:nvPicPr>
          <p:cNvPr id="6" name="noise.wav">
            <a:hlinkClick r:id="" action="ppaction://media"/>
          </p:cNvPr>
          <p:cNvPicPr>
            <a:picLocks noRot="1" noChangeAspect="1"/>
          </p:cNvPicPr>
          <p:nvPr>
            <a:wavAudioFile r:embed="rId3" name="noise.wav"/>
          </p:nvPr>
        </p:nvPicPr>
        <p:blipFill>
          <a:blip r:embed="rId7" cstate="print"/>
          <a:stretch>
            <a:fillRect/>
          </a:stretch>
        </p:blipFill>
        <p:spPr>
          <a:xfrm>
            <a:off x="8215338" y="450057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01"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Decibeli</a:t>
            </a:r>
            <a:endParaRPr lang="en-GB"/>
          </a:p>
        </p:txBody>
      </p:sp>
      <p:sp>
        <p:nvSpPr>
          <p:cNvPr id="3" name="Content Placeholder 2"/>
          <p:cNvSpPr>
            <a:spLocks noGrp="1"/>
          </p:cNvSpPr>
          <p:nvPr>
            <p:ph idx="1"/>
          </p:nvPr>
        </p:nvSpPr>
        <p:spPr/>
        <p:txBody>
          <a:bodyPr>
            <a:normAutofit fontScale="92500" lnSpcReduction="20000"/>
          </a:bodyPr>
          <a:lstStyle/>
          <a:p>
            <a:r>
              <a:rPr lang="sr-Latn-RS" smtClean="0"/>
              <a:t>Vrijednosti snage ili intenziteta je često pogodno izraziti relativno u odnosu na neku referentnu vrijednost</a:t>
            </a:r>
          </a:p>
          <a:p>
            <a:r>
              <a:rPr lang="sr-Latn-RS" smtClean="0"/>
              <a:t>Ukoliko veličina ima prirodu snage njena vrijednost u decibelima je</a:t>
            </a:r>
          </a:p>
          <a:p>
            <a:pPr lvl="1"/>
            <a:endParaRPr lang="sr-Latn-RS" i="1" smtClean="0"/>
          </a:p>
          <a:p>
            <a:pPr lvl="1"/>
            <a:r>
              <a:rPr lang="sr-Latn-RS" i="1" smtClean="0"/>
              <a:t>P</a:t>
            </a:r>
            <a:r>
              <a:rPr lang="sr-Latn-RS" smtClean="0"/>
              <a:t> je vrijednost veličine koja se mjeri</a:t>
            </a:r>
          </a:p>
          <a:p>
            <a:pPr lvl="1"/>
            <a:r>
              <a:rPr lang="sr-Latn-RS" i="1" smtClean="0"/>
              <a:t>P</a:t>
            </a:r>
            <a:r>
              <a:rPr lang="sr-Latn-RS" baseline="-25000" smtClean="0"/>
              <a:t>0</a:t>
            </a:r>
            <a:r>
              <a:rPr lang="sr-Latn-RS" smtClean="0"/>
              <a:t> je referentna vrijednost</a:t>
            </a:r>
          </a:p>
          <a:p>
            <a:pPr lvl="1"/>
            <a:r>
              <a:rPr lang="sr-Latn-RS" i="1" smtClean="0"/>
              <a:t>P</a:t>
            </a:r>
            <a:r>
              <a:rPr lang="sr-Latn-RS" i="1" baseline="-25000" smtClean="0"/>
              <a:t>dB </a:t>
            </a:r>
            <a:r>
              <a:rPr lang="sr-Latn-RS" smtClean="0"/>
              <a:t>je veličina izražena u dB, relativno u odnosu na </a:t>
            </a:r>
            <a:r>
              <a:rPr lang="sr-Latn-RS" i="1" smtClean="0"/>
              <a:t>P</a:t>
            </a:r>
            <a:r>
              <a:rPr lang="sr-Latn-RS" baseline="-25000" smtClean="0"/>
              <a:t>0</a:t>
            </a:r>
          </a:p>
          <a:p>
            <a:pPr lvl="1"/>
            <a:r>
              <a:rPr lang="sr-Latn-RS" i="1" smtClean="0"/>
              <a:t>P</a:t>
            </a:r>
            <a:r>
              <a:rPr lang="sr-Latn-RS" smtClean="0"/>
              <a:t> i </a:t>
            </a:r>
            <a:r>
              <a:rPr lang="sr-Latn-RS" i="1" smtClean="0"/>
              <a:t>P</a:t>
            </a:r>
            <a:r>
              <a:rPr lang="sr-Latn-RS" baseline="-25000" smtClean="0"/>
              <a:t>0</a:t>
            </a:r>
            <a:r>
              <a:rPr lang="sr-Latn-RS" smtClean="0"/>
              <a:t> moraju imati iste dimenzije</a:t>
            </a:r>
          </a:p>
          <a:p>
            <a:pPr lvl="1"/>
            <a:r>
              <a:rPr lang="sr-Latn-RS" smtClean="0"/>
              <a:t>Referentna vrijednost odgovara 0 dB</a:t>
            </a:r>
          </a:p>
          <a:p>
            <a:pPr>
              <a:buNone/>
            </a:pPr>
            <a:endParaRPr lang="sr-Latn-RS" smtClean="0"/>
          </a:p>
          <a:p>
            <a:endParaRPr lang="en-GB"/>
          </a:p>
        </p:txBody>
      </p:sp>
      <p:pic>
        <p:nvPicPr>
          <p:cNvPr id="6" name="Picture 5" descr="addin_tmp.png"/>
          <p:cNvPicPr>
            <a:picLocks noChangeAspect="1"/>
          </p:cNvPicPr>
          <p:nvPr>
            <p:custDataLst>
              <p:tags r:id="rId1"/>
            </p:custDataLst>
          </p:nvPr>
        </p:nvPicPr>
        <p:blipFill>
          <a:blip r:embed="rId3" cstate="print"/>
          <a:stretch>
            <a:fillRect/>
          </a:stretch>
        </p:blipFill>
        <p:spPr>
          <a:xfrm>
            <a:off x="3286116" y="3643314"/>
            <a:ext cx="1693164" cy="3368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Šta se dobija korištenjem decibela?</a:t>
            </a:r>
            <a:endParaRPr lang="en-GB"/>
          </a:p>
        </p:txBody>
      </p:sp>
      <p:sp>
        <p:nvSpPr>
          <p:cNvPr id="3" name="Content Placeholder 2"/>
          <p:cNvSpPr>
            <a:spLocks noGrp="1"/>
          </p:cNvSpPr>
          <p:nvPr>
            <p:ph idx="1"/>
          </p:nvPr>
        </p:nvSpPr>
        <p:spPr/>
        <p:txBody>
          <a:bodyPr>
            <a:normAutofit fontScale="92500" lnSpcReduction="20000"/>
          </a:bodyPr>
          <a:lstStyle/>
          <a:p>
            <a:r>
              <a:rPr lang="sr-Latn-RS" sz="3000" smtClean="0"/>
              <a:t>Logaritmovanjem se smanjuje dinamički opseg vrijednosti mjerene veličine</a:t>
            </a:r>
          </a:p>
          <a:p>
            <a:pPr lvl="1"/>
            <a:r>
              <a:rPr lang="sr-Latn-RS" sz="2600" smtClean="0"/>
              <a:t>Pogodno npr. kada se posmatra veliki opseg frekvencija ili vrijednosti pojačanja</a:t>
            </a:r>
          </a:p>
          <a:p>
            <a:r>
              <a:rPr lang="sr-Latn-RS" sz="3000" smtClean="0"/>
              <a:t>Ako je </a:t>
            </a:r>
            <a:r>
              <a:rPr lang="sr-Latn-RS" sz="3000" i="1" smtClean="0"/>
              <a:t>P</a:t>
            </a:r>
            <a:r>
              <a:rPr lang="sr-Latn-RS" sz="3000" smtClean="0"/>
              <a:t> veće od </a:t>
            </a:r>
            <a:r>
              <a:rPr lang="sr-Latn-RS" sz="3000" i="1" smtClean="0"/>
              <a:t>P</a:t>
            </a:r>
            <a:r>
              <a:rPr lang="sr-Latn-RS" sz="3000" baseline="-25000" smtClean="0"/>
              <a:t>0 </a:t>
            </a:r>
            <a:r>
              <a:rPr lang="sr-Latn-RS" sz="3000" smtClean="0"/>
              <a:t>onda je </a:t>
            </a:r>
            <a:r>
              <a:rPr lang="sr-Latn-RS" sz="3000" i="1" smtClean="0"/>
              <a:t>P</a:t>
            </a:r>
            <a:r>
              <a:rPr lang="sr-Latn-RS" sz="3000" i="1" baseline="-25000" smtClean="0"/>
              <a:t>dB</a:t>
            </a:r>
            <a:r>
              <a:rPr lang="sr-Latn-RS" sz="3000" i="1" smtClean="0"/>
              <a:t> </a:t>
            </a:r>
            <a:r>
              <a:rPr lang="sr-Latn-RS" sz="3000" smtClean="0"/>
              <a:t>pozitivno (porast snage)</a:t>
            </a:r>
          </a:p>
          <a:p>
            <a:r>
              <a:rPr lang="sr-Latn-RS" sz="3000" smtClean="0"/>
              <a:t>Ako je </a:t>
            </a:r>
            <a:r>
              <a:rPr lang="sr-Latn-RS" sz="3000" i="1" smtClean="0"/>
              <a:t>P</a:t>
            </a:r>
            <a:r>
              <a:rPr lang="sr-Latn-RS" sz="3000" smtClean="0"/>
              <a:t> manje od </a:t>
            </a:r>
            <a:r>
              <a:rPr lang="sr-Latn-RS" sz="3000" i="1" smtClean="0"/>
              <a:t>P</a:t>
            </a:r>
            <a:r>
              <a:rPr lang="sr-Latn-RS" sz="3000" baseline="-25000" smtClean="0"/>
              <a:t>0 </a:t>
            </a:r>
            <a:r>
              <a:rPr lang="sr-Latn-RS" sz="3000" smtClean="0"/>
              <a:t>onda je </a:t>
            </a:r>
            <a:r>
              <a:rPr lang="sr-Latn-RS" sz="3000" i="1" smtClean="0"/>
              <a:t>P</a:t>
            </a:r>
            <a:r>
              <a:rPr lang="sr-Latn-RS" sz="3000" i="1" baseline="-25000" smtClean="0"/>
              <a:t>dB</a:t>
            </a:r>
            <a:r>
              <a:rPr lang="sr-Latn-RS" sz="3000" i="1" smtClean="0"/>
              <a:t> </a:t>
            </a:r>
            <a:r>
              <a:rPr lang="sr-Latn-RS" sz="3000" smtClean="0"/>
              <a:t>pozitivno (smanjenje snage)</a:t>
            </a:r>
          </a:p>
          <a:p>
            <a:r>
              <a:rPr lang="sr-Latn-RS" sz="3000" smtClean="0"/>
              <a:t>Multiplikativna veza između veličina postaje aditivna</a:t>
            </a:r>
          </a:p>
          <a:p>
            <a:r>
              <a:rPr lang="sr-Latn-RS" sz="3000" smtClean="0"/>
              <a:t>Snaga je proporcionalna kvadratu vrijednosti fizičke veličine (npr. napona) pa je </a:t>
            </a:r>
          </a:p>
          <a:p>
            <a:endParaRPr lang="sr-Latn-RS" smtClean="0"/>
          </a:p>
        </p:txBody>
      </p:sp>
      <p:pic>
        <p:nvPicPr>
          <p:cNvPr id="4" name="Picture 3" descr="addin_tmp.png"/>
          <p:cNvPicPr>
            <a:picLocks noChangeAspect="1"/>
          </p:cNvPicPr>
          <p:nvPr>
            <p:custDataLst>
              <p:tags r:id="rId1"/>
            </p:custDataLst>
          </p:nvPr>
        </p:nvPicPr>
        <p:blipFill>
          <a:blip r:embed="rId3" cstate="print"/>
          <a:stretch>
            <a:fillRect/>
          </a:stretch>
        </p:blipFill>
        <p:spPr>
          <a:xfrm>
            <a:off x="3500430" y="5857892"/>
            <a:ext cx="1780032" cy="3368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Primjene decibela</a:t>
            </a:r>
            <a:endParaRPr lang="en-GB"/>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sr-Latn-RS" smtClean="0"/>
              <a:t>Scovilleova skala ljutine papričica (i druge začinjene hrane)</a:t>
            </a:r>
          </a:p>
          <a:p>
            <a:r>
              <a:rPr lang="sr-Latn-RS" smtClean="0"/>
              <a:t>Jedinica: SHU (Scoville heat unit)</a:t>
            </a:r>
          </a:p>
          <a:p>
            <a:r>
              <a:rPr lang="sr-Latn-RS" smtClean="0"/>
              <a:t>Funkcija koncentracije </a:t>
            </a:r>
            <a:r>
              <a:rPr lang="sr-Latn-RS" smtClean="0">
                <a:solidFill>
                  <a:srgbClr val="FF0000"/>
                </a:solidFill>
              </a:rPr>
              <a:t>kapsaicina</a:t>
            </a:r>
            <a:endParaRPr lang="en-GB">
              <a:solidFill>
                <a:srgbClr val="FF0000"/>
              </a:solidFill>
            </a:endParaRPr>
          </a:p>
        </p:txBody>
      </p:sp>
      <p:pic>
        <p:nvPicPr>
          <p:cNvPr id="4" name="Picture 3" descr="chiliheatmap1.jpg"/>
          <p:cNvPicPr>
            <a:picLocks noChangeAspect="1"/>
          </p:cNvPicPr>
          <p:nvPr/>
        </p:nvPicPr>
        <p:blipFill>
          <a:blip r:embed="rId2" cstate="print"/>
          <a:stretch>
            <a:fillRect/>
          </a:stretch>
        </p:blipFill>
        <p:spPr>
          <a:xfrm>
            <a:off x="4917742" y="1214422"/>
            <a:ext cx="3804073" cy="5357850"/>
          </a:xfrm>
          <a:prstGeom prst="rect">
            <a:avLst/>
          </a:prstGeom>
        </p:spPr>
      </p:pic>
      <p:sp>
        <p:nvSpPr>
          <p:cNvPr id="5" name="TextBox 4"/>
          <p:cNvSpPr txBox="1"/>
          <p:nvPr/>
        </p:nvSpPr>
        <p:spPr>
          <a:xfrm>
            <a:off x="5072066" y="6488692"/>
            <a:ext cx="4071934" cy="369332"/>
          </a:xfrm>
          <a:prstGeom prst="rect">
            <a:avLst/>
          </a:prstGeom>
          <a:noFill/>
        </p:spPr>
        <p:txBody>
          <a:bodyPr wrap="square" rtlCol="0">
            <a:spAutoFit/>
          </a:bodyPr>
          <a:lstStyle/>
          <a:p>
            <a:r>
              <a:rPr lang="sr-Latn-RS" smtClean="0"/>
              <a:t>Izvor: </a:t>
            </a:r>
            <a:r>
              <a:rPr lang="en-GB" smtClean="0"/>
              <a:t>Mark Biegert and Math Encounters</a:t>
            </a: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Primjene decibela</a:t>
            </a:r>
            <a:endParaRPr lang="en-GB"/>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sr-Latn-RS" smtClean="0"/>
              <a:t>Scovilleova skala ljutine papričica (i druge začinjene hrane)</a:t>
            </a:r>
          </a:p>
          <a:p>
            <a:r>
              <a:rPr lang="sr-Latn-RS" smtClean="0"/>
              <a:t>Jedinica: SHU (Scoville heat unit)</a:t>
            </a:r>
          </a:p>
          <a:p>
            <a:r>
              <a:rPr lang="sr-Latn-RS" smtClean="0"/>
              <a:t>Funkcija koncentracije </a:t>
            </a:r>
            <a:r>
              <a:rPr lang="sr-Latn-RS" smtClean="0">
                <a:solidFill>
                  <a:srgbClr val="FF0000"/>
                </a:solidFill>
              </a:rPr>
              <a:t>kapsaicina</a:t>
            </a:r>
            <a:endParaRPr lang="en-GB">
              <a:solidFill>
                <a:srgbClr val="FF0000"/>
              </a:solidFill>
            </a:endParaRPr>
          </a:p>
        </p:txBody>
      </p:sp>
      <p:pic>
        <p:nvPicPr>
          <p:cNvPr id="5" name="Picture 4" descr="db8.png"/>
          <p:cNvPicPr>
            <a:picLocks noChangeAspect="1"/>
          </p:cNvPicPr>
          <p:nvPr/>
        </p:nvPicPr>
        <p:blipFill>
          <a:blip r:embed="rId2" cstate="print"/>
          <a:stretch>
            <a:fillRect/>
          </a:stretch>
        </p:blipFill>
        <p:spPr>
          <a:xfrm>
            <a:off x="4917916" y="1214422"/>
            <a:ext cx="3807347" cy="5357850"/>
          </a:xfrm>
          <a:prstGeom prst="rect">
            <a:avLst/>
          </a:prstGeom>
        </p:spPr>
      </p:pic>
      <p:sp>
        <p:nvSpPr>
          <p:cNvPr id="6" name="TextBox 5"/>
          <p:cNvSpPr txBox="1"/>
          <p:nvPr/>
        </p:nvSpPr>
        <p:spPr>
          <a:xfrm>
            <a:off x="5072066" y="6488692"/>
            <a:ext cx="4071934" cy="369332"/>
          </a:xfrm>
          <a:prstGeom prst="rect">
            <a:avLst/>
          </a:prstGeom>
          <a:noFill/>
        </p:spPr>
        <p:txBody>
          <a:bodyPr wrap="square" rtlCol="0">
            <a:spAutoFit/>
          </a:bodyPr>
          <a:lstStyle/>
          <a:p>
            <a:r>
              <a:rPr lang="sr-Latn-RS" smtClean="0"/>
              <a:t>Izvor: </a:t>
            </a:r>
            <a:r>
              <a:rPr lang="en-GB" smtClean="0"/>
              <a:t>Mark Biegert and Math Encounters</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Objektivne karakteristike zvuka</a:t>
            </a:r>
            <a:br>
              <a:rPr lang="sr-Latn-BA" smtClean="0"/>
            </a:br>
            <a:r>
              <a:rPr lang="sr-Latn-BA" smtClean="0"/>
              <a:t>Intenzitet zvuka</a:t>
            </a:r>
            <a:endParaRPr lang="en-US"/>
          </a:p>
        </p:txBody>
      </p:sp>
      <p:sp>
        <p:nvSpPr>
          <p:cNvPr id="3" name="Content Placeholder 2"/>
          <p:cNvSpPr>
            <a:spLocks noGrp="1"/>
          </p:cNvSpPr>
          <p:nvPr>
            <p:ph idx="1"/>
          </p:nvPr>
        </p:nvSpPr>
        <p:spPr/>
        <p:txBody>
          <a:bodyPr>
            <a:normAutofit fontScale="92500" lnSpcReduction="20000"/>
          </a:bodyPr>
          <a:lstStyle/>
          <a:p>
            <a:r>
              <a:rPr lang="sr-Latn-BA" smtClean="0"/>
              <a:t>Zvuk se opaža kao varijacije pritiska</a:t>
            </a:r>
          </a:p>
          <a:p>
            <a:r>
              <a:rPr lang="sr-Latn-BA" smtClean="0"/>
              <a:t>Mjeri se zvučni pritisak (sound pressure level)</a:t>
            </a:r>
          </a:p>
          <a:p>
            <a:r>
              <a:rPr lang="sr-Latn-BA" smtClean="0"/>
              <a:t>Računa se relativno u odnosu na referentnu vrijednost od </a:t>
            </a:r>
            <a:r>
              <a:rPr lang="sr-Latn-BA" i="1" smtClean="0"/>
              <a:t>p</a:t>
            </a:r>
            <a:r>
              <a:rPr lang="sr-Latn-BA" baseline="-25000" smtClean="0"/>
              <a:t>0</a:t>
            </a:r>
            <a:r>
              <a:rPr lang="sr-Latn-BA" smtClean="0"/>
              <a:t>=20</a:t>
            </a:r>
            <a:r>
              <a:rPr lang="sr-Latn-BA" smtClean="0">
                <a:latin typeface="Symbol" pitchFamily="18" charset="2"/>
              </a:rPr>
              <a:t>m</a:t>
            </a:r>
            <a:r>
              <a:rPr lang="sr-Latn-BA" smtClean="0"/>
              <a:t>Pa i izražava u decibelima (dB SPL)</a:t>
            </a:r>
          </a:p>
          <a:p>
            <a:r>
              <a:rPr lang="sr-Latn-BA" smtClean="0"/>
              <a:t>Intenzitet zvučnog talasa</a:t>
            </a:r>
          </a:p>
          <a:p>
            <a:r>
              <a:rPr lang="sr-Latn-BA" smtClean="0"/>
              <a:t>Računa se relativno u odnosu na referentnu vrijednost </a:t>
            </a:r>
            <a:r>
              <a:rPr lang="sr-Latn-BA" i="1" smtClean="0"/>
              <a:t>I</a:t>
            </a:r>
            <a:r>
              <a:rPr lang="sr-Latn-BA" baseline="-25000" smtClean="0"/>
              <a:t>0</a:t>
            </a:r>
            <a:r>
              <a:rPr lang="sr-Latn-BA" smtClean="0"/>
              <a:t>=10</a:t>
            </a:r>
            <a:r>
              <a:rPr lang="sr-Latn-BA" baseline="30000" smtClean="0"/>
              <a:t>-12</a:t>
            </a:r>
            <a:r>
              <a:rPr lang="sr-Latn-BA" smtClean="0"/>
              <a:t>W/m</a:t>
            </a:r>
            <a:r>
              <a:rPr lang="sr-Latn-BA" baseline="30000" smtClean="0"/>
              <a:t>2</a:t>
            </a:r>
          </a:p>
          <a:p>
            <a:r>
              <a:rPr lang="sr-Latn-BA" smtClean="0"/>
              <a:t>Referentne vrijednosti su izabrane tako da su vrijednosti </a:t>
            </a:r>
            <a:r>
              <a:rPr lang="sr-Latn-BA" i="1" smtClean="0"/>
              <a:t>L</a:t>
            </a:r>
            <a:r>
              <a:rPr lang="sr-Latn-BA" i="1" baseline="-25000" smtClean="0"/>
              <a:t>p</a:t>
            </a:r>
            <a:r>
              <a:rPr lang="sr-Latn-BA" smtClean="0"/>
              <a:t> i </a:t>
            </a:r>
            <a:r>
              <a:rPr lang="sr-Latn-BA" i="1" smtClean="0"/>
              <a:t>L</a:t>
            </a:r>
            <a:r>
              <a:rPr lang="sr-Latn-BA" i="1" baseline="-25000" smtClean="0"/>
              <a:t>w</a:t>
            </a:r>
            <a:r>
              <a:rPr lang="sr-Latn-BA" smtClean="0"/>
              <a:t> jednake</a:t>
            </a:r>
          </a:p>
          <a:p>
            <a:endParaRPr lang="en-US" baseline="30000"/>
          </a:p>
        </p:txBody>
      </p:sp>
      <p:pic>
        <p:nvPicPr>
          <p:cNvPr id="4" name="Picture 3" descr="addin_tmp.png"/>
          <p:cNvPicPr>
            <a:picLocks noChangeAspect="1"/>
          </p:cNvPicPr>
          <p:nvPr>
            <p:custDataLst>
              <p:tags r:id="rId1"/>
            </p:custDataLst>
          </p:nvPr>
        </p:nvPicPr>
        <p:blipFill>
          <a:blip r:embed="rId6" cstate="print"/>
          <a:stretch>
            <a:fillRect/>
          </a:stretch>
        </p:blipFill>
        <p:spPr>
          <a:xfrm>
            <a:off x="2357422" y="3286124"/>
            <a:ext cx="2428892" cy="50042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5022749" y="3714752"/>
            <a:ext cx="1049449" cy="403861"/>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4643438" y="4572008"/>
            <a:ext cx="2406568" cy="50006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Percepcija zvuka</a:t>
            </a:r>
            <a:endParaRPr lang="en-US"/>
          </a:p>
        </p:txBody>
      </p:sp>
      <p:sp>
        <p:nvSpPr>
          <p:cNvPr id="3" name="Content Placeholder 2"/>
          <p:cNvSpPr>
            <a:spLocks noGrp="1"/>
          </p:cNvSpPr>
          <p:nvPr>
            <p:ph idx="1"/>
          </p:nvPr>
        </p:nvSpPr>
        <p:spPr/>
        <p:txBody>
          <a:bodyPr>
            <a:normAutofit fontScale="92500"/>
          </a:bodyPr>
          <a:lstStyle/>
          <a:p>
            <a:r>
              <a:rPr lang="en-US" smtClean="0"/>
              <a:t>Auditorni sistem detektuje promjene va</a:t>
            </a:r>
            <a:r>
              <a:rPr lang="sr-Latn-BA" smtClean="0"/>
              <a:t>zdušnog pritiska</a:t>
            </a:r>
          </a:p>
          <a:p>
            <a:r>
              <a:rPr lang="sr-Latn-BA" smtClean="0"/>
              <a:t>Percepcija zvuka sa određenim objektivnim karakteristikama je subjektivna – zavisi od slušaoca</a:t>
            </a:r>
          </a:p>
          <a:p>
            <a:r>
              <a:rPr lang="sr-Latn-BA" smtClean="0"/>
              <a:t>Subjektivne psihoakustičke karakteristike zvuka:</a:t>
            </a:r>
          </a:p>
          <a:p>
            <a:pPr lvl="1"/>
            <a:r>
              <a:rPr lang="sr-Latn-BA" smtClean="0"/>
              <a:t>Visina tona</a:t>
            </a:r>
          </a:p>
          <a:p>
            <a:pPr lvl="1"/>
            <a:r>
              <a:rPr lang="sr-Latn-BA" smtClean="0"/>
              <a:t>Boja zvuka</a:t>
            </a:r>
          </a:p>
          <a:p>
            <a:pPr lvl="1"/>
            <a:r>
              <a:rPr lang="sr-Latn-BA" smtClean="0"/>
              <a:t>Glasnoća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Visina tona</a:t>
            </a:r>
            <a:endParaRPr lang="en-US"/>
          </a:p>
        </p:txBody>
      </p:sp>
      <p:sp>
        <p:nvSpPr>
          <p:cNvPr id="3" name="Content Placeholder 2"/>
          <p:cNvSpPr>
            <a:spLocks noGrp="1"/>
          </p:cNvSpPr>
          <p:nvPr>
            <p:ph idx="1"/>
          </p:nvPr>
        </p:nvSpPr>
        <p:spPr/>
        <p:txBody>
          <a:bodyPr>
            <a:normAutofit fontScale="92500" lnSpcReduction="10000"/>
          </a:bodyPr>
          <a:lstStyle/>
          <a:p>
            <a:r>
              <a:rPr lang="sr-Latn-BA" sz="2800" smtClean="0"/>
              <a:t>Perceptualna osobina zvuka koja omogućava uređenje muzičkih tonova na skali povezanoj sa frekvencijom</a:t>
            </a:r>
          </a:p>
          <a:p>
            <a:r>
              <a:rPr lang="sr-Latn-BA" sz="2800" smtClean="0"/>
              <a:t>Visine tonova se mogu označiti:</a:t>
            </a:r>
          </a:p>
          <a:p>
            <a:pPr lvl="1"/>
            <a:r>
              <a:rPr lang="sr-Latn-BA" sz="2400" smtClean="0"/>
              <a:t>slovima – Helmholtzova notacija (C, D, E, F, G, A, H)</a:t>
            </a:r>
          </a:p>
          <a:p>
            <a:pPr lvl="1"/>
            <a:r>
              <a:rPr lang="sr-Latn-BA" sz="2400" smtClean="0"/>
              <a:t>slovima i brojevima – naučna notacija (slovo i broj koji označava oktavu)</a:t>
            </a:r>
          </a:p>
          <a:p>
            <a:pPr lvl="1"/>
            <a:r>
              <a:rPr lang="sr-Latn-BA" sz="2400" smtClean="0"/>
              <a:t>brojevima koji predstavljaju frekvencije u Hz ili MIDI standard</a:t>
            </a:r>
          </a:p>
          <a:p>
            <a:pPr lvl="1"/>
            <a:endParaRPr lang="sr-Latn-BA" sz="2400" smtClean="0"/>
          </a:p>
          <a:p>
            <a:endParaRPr lang="sr-Latn-BA" sz="2600" smtClean="0"/>
          </a:p>
          <a:p>
            <a:r>
              <a:rPr lang="sr-Latn-BA" sz="2800" smtClean="0"/>
              <a:t>Oktava – interval visina tonova koji odgovara udvostručenju frekvencije</a:t>
            </a:r>
          </a:p>
        </p:txBody>
      </p:sp>
      <p:pic>
        <p:nvPicPr>
          <p:cNvPr id="4" name="Picture 3" descr="addin_tmp.png"/>
          <p:cNvPicPr>
            <a:picLocks noChangeAspect="1"/>
          </p:cNvPicPr>
          <p:nvPr>
            <p:custDataLst>
              <p:tags r:id="rId1"/>
            </p:custDataLst>
          </p:nvPr>
        </p:nvPicPr>
        <p:blipFill>
          <a:blip r:embed="rId4" cstate="print"/>
          <a:stretch>
            <a:fillRect/>
          </a:stretch>
        </p:blipFill>
        <p:spPr>
          <a:xfrm>
            <a:off x="2607455" y="4357694"/>
            <a:ext cx="3929090" cy="6603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Visina tona</a:t>
            </a:r>
            <a:br>
              <a:rPr lang="en-US" smtClean="0"/>
            </a:br>
            <a:r>
              <a:rPr lang="en-US" smtClean="0"/>
              <a:t>Frekvencije tonova</a:t>
            </a:r>
            <a:endParaRPr lang="en-US"/>
          </a:p>
        </p:txBody>
      </p:sp>
      <p:sp>
        <p:nvSpPr>
          <p:cNvPr id="3" name="Content Placeholder 2"/>
          <p:cNvSpPr>
            <a:spLocks noGrp="1"/>
          </p:cNvSpPr>
          <p:nvPr>
            <p:ph idx="1"/>
          </p:nvPr>
        </p:nvSpPr>
        <p:spPr/>
        <p:txBody>
          <a:bodyPr/>
          <a:lstStyle/>
          <a:p>
            <a:r>
              <a:rPr lang="en-US" smtClean="0"/>
              <a:t>Na klaviru na</a:t>
            </a:r>
            <a:r>
              <a:rPr lang="sr-Latn-BA" smtClean="0"/>
              <a:t>štimovanom po </a:t>
            </a:r>
            <a:r>
              <a:rPr lang="sr-Latn-BA" smtClean="0">
                <a:solidFill>
                  <a:schemeClr val="tx2"/>
                </a:solidFill>
              </a:rPr>
              <a:t>temperovanom sistemu</a:t>
            </a:r>
            <a:r>
              <a:rPr lang="sr-Latn-BA" smtClean="0"/>
              <a:t> ton A4 ima frekvenciju od 440 Hz</a:t>
            </a:r>
            <a:endParaRPr lang="en-US"/>
          </a:p>
        </p:txBody>
      </p:sp>
      <p:pic>
        <p:nvPicPr>
          <p:cNvPr id="4" name="Picture 3" descr="KeyboardAndFrequencies.gif"/>
          <p:cNvPicPr>
            <a:picLocks noChangeAspect="1"/>
          </p:cNvPicPr>
          <p:nvPr/>
        </p:nvPicPr>
        <p:blipFill>
          <a:blip r:embed="rId2" cstate="print"/>
          <a:stretch>
            <a:fillRect/>
          </a:stretch>
        </p:blipFill>
        <p:spPr>
          <a:xfrm>
            <a:off x="214281" y="2857496"/>
            <a:ext cx="8722463" cy="20002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lstStyle/>
          <a:p>
            <a:r>
              <a:rPr lang="sr-Latn-RS" smtClean="0"/>
              <a:t>Šta je zvuk?</a:t>
            </a:r>
          </a:p>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Boja tona</a:t>
            </a:r>
            <a:endParaRPr lang="en-US"/>
          </a:p>
        </p:txBody>
      </p:sp>
      <p:sp>
        <p:nvSpPr>
          <p:cNvPr id="3" name="Content Placeholder 2"/>
          <p:cNvSpPr>
            <a:spLocks noGrp="1"/>
          </p:cNvSpPr>
          <p:nvPr>
            <p:ph idx="1"/>
          </p:nvPr>
        </p:nvSpPr>
        <p:spPr/>
        <p:txBody>
          <a:bodyPr/>
          <a:lstStyle/>
          <a:p>
            <a:r>
              <a:rPr lang="sr-Latn-BA" smtClean="0"/>
              <a:t>Boja tona je perceptualna osobina zvuka koja omogućava razlikovanje zvukova koji potiču iz različitih izvora, a imaju jednake visine i glasnoće</a:t>
            </a:r>
          </a:p>
          <a:p>
            <a:r>
              <a:rPr lang="sr-Latn-BA" smtClean="0"/>
              <a:t>Omogućava razlikovanje govora, vrsta muzičkih instrumenata (duvački, gudački,...)</a:t>
            </a:r>
          </a:p>
          <a:p>
            <a:r>
              <a:rPr lang="sr-Latn-BA" smtClean="0"/>
              <a:t>Boja tona je povezana sa spektrom zvučnog signala (objektivna karakteristika)</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Glasnoća</a:t>
            </a:r>
            <a:endParaRPr lang="en-US"/>
          </a:p>
        </p:txBody>
      </p:sp>
      <p:sp>
        <p:nvSpPr>
          <p:cNvPr id="3" name="Content Placeholder 2"/>
          <p:cNvSpPr>
            <a:spLocks noGrp="1"/>
          </p:cNvSpPr>
          <p:nvPr>
            <p:ph sz="half" idx="1"/>
          </p:nvPr>
        </p:nvSpPr>
        <p:spPr/>
        <p:txBody>
          <a:bodyPr>
            <a:normAutofit fontScale="70000" lnSpcReduction="20000"/>
          </a:bodyPr>
          <a:lstStyle/>
          <a:p>
            <a:r>
              <a:rPr lang="sr-Latn-BA" smtClean="0"/>
              <a:t>Glasnoća (jedinica </a:t>
            </a:r>
            <a:r>
              <a:rPr lang="sr-Latn-BA" smtClean="0">
                <a:solidFill>
                  <a:srgbClr val="FF0000"/>
                </a:solidFill>
              </a:rPr>
              <a:t>fon</a:t>
            </a:r>
            <a:r>
              <a:rPr lang="sr-Latn-BA" smtClean="0"/>
              <a:t>) je perceptualna osobina zvuka koja opisuje subjektivni osjećaj jačine zvuka</a:t>
            </a:r>
          </a:p>
          <a:p>
            <a:r>
              <a:rPr lang="sr-Latn-BA" smtClean="0"/>
              <a:t>Glasnoća zavisi od zvučnog pritiska, frekvencije, spektralnog sadržaja, drugih tonova, slušaoca, itd.</a:t>
            </a:r>
          </a:p>
          <a:p>
            <a:r>
              <a:rPr lang="sr-Latn-BA" smtClean="0"/>
              <a:t>Izofonske krive – vrijednosti zvučnog pritiska u funkciji frekvencije za tonove koje čovjek opaža kao jednako glasne</a:t>
            </a:r>
          </a:p>
          <a:p>
            <a:r>
              <a:rPr lang="sr-Latn-BA" smtClean="0"/>
              <a:t>Weber-Fechnerov zakon – linearna promjena pobude (zvučnog pritiska) rezultuje logaritamskom promjenom subjektivnog osjećaja glasnoće</a:t>
            </a:r>
            <a:endParaRPr lang="en-US"/>
          </a:p>
        </p:txBody>
      </p:sp>
      <p:sp>
        <p:nvSpPr>
          <p:cNvPr id="4" name="Content Placeholder 3"/>
          <p:cNvSpPr>
            <a:spLocks noGrp="1"/>
          </p:cNvSpPr>
          <p:nvPr>
            <p:ph sz="half" idx="2"/>
          </p:nvPr>
        </p:nvSpPr>
        <p:spPr/>
        <p:txBody>
          <a:bodyPr>
            <a:normAutofit fontScale="70000" lnSpcReduction="20000"/>
          </a:bodyPr>
          <a:lstStyle/>
          <a:p>
            <a:endParaRPr lang="en-US"/>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5" name="Object 3"/>
          <p:cNvGraphicFramePr>
            <a:graphicFrameLocks noChangeAspect="1"/>
          </p:cNvGraphicFramePr>
          <p:nvPr/>
        </p:nvGraphicFramePr>
        <p:xfrm>
          <a:off x="4500562" y="1571612"/>
          <a:ext cx="4554876" cy="2928958"/>
        </p:xfrm>
        <a:graphic>
          <a:graphicData uri="http://schemas.openxmlformats.org/presentationml/2006/ole">
            <p:oleObj spid="_x0000_s28675" r:id="rId3" imgW="8507589" imgH="5470526" progId="">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Percepcija zvuka</a:t>
            </a:r>
            <a:br>
              <a:rPr lang="sr-Latn-BA" smtClean="0"/>
            </a:br>
            <a:r>
              <a:rPr lang="sr-Latn-BA" smtClean="0"/>
              <a:t>Audio maskiranje</a:t>
            </a:r>
            <a:endParaRPr lang="en-US"/>
          </a:p>
        </p:txBody>
      </p:sp>
      <p:sp>
        <p:nvSpPr>
          <p:cNvPr id="7" name="Content Placeholder 6"/>
          <p:cNvSpPr>
            <a:spLocks noGrp="1"/>
          </p:cNvSpPr>
          <p:nvPr>
            <p:ph sz="half" idx="1"/>
          </p:nvPr>
        </p:nvSpPr>
        <p:spPr/>
        <p:txBody>
          <a:bodyPr/>
          <a:lstStyle/>
          <a:p>
            <a:r>
              <a:rPr lang="sr-Latn-BA" smtClean="0"/>
              <a:t>Na percepciju zvuka utiče prisustvo drugih zvukova</a:t>
            </a:r>
          </a:p>
          <a:p>
            <a:pPr lvl="1"/>
            <a:r>
              <a:rPr lang="sr-Latn-BA" smtClean="0"/>
              <a:t>frekvencijsko maskiranje</a:t>
            </a:r>
          </a:p>
          <a:p>
            <a:pPr lvl="1"/>
            <a:r>
              <a:rPr lang="sr-Latn-BA" smtClean="0"/>
              <a:t>vremensko maskiranje</a:t>
            </a:r>
          </a:p>
        </p:txBody>
      </p:sp>
      <p:sp>
        <p:nvSpPr>
          <p:cNvPr id="8" name="Content Placeholder 7"/>
          <p:cNvSpPr>
            <a:spLocks noGrp="1"/>
          </p:cNvSpPr>
          <p:nvPr>
            <p:ph sz="half" idx="2"/>
          </p:nvPr>
        </p:nvSpPr>
        <p:spPr/>
        <p:txBody>
          <a:bodyPr/>
          <a:lstStyle/>
          <a:p>
            <a:r>
              <a:rPr lang="sr-Latn-BA" smtClean="0"/>
              <a:t>Maskiranje se koristi u MP3 kompresiji – manje bita se alocira za maskirane tonove</a:t>
            </a:r>
            <a:endParaRPr lang="en-US" smtClean="0"/>
          </a:p>
        </p:txBody>
      </p:sp>
      <p:pic>
        <p:nvPicPr>
          <p:cNvPr id="27649" name="Picture 1"/>
          <p:cNvPicPr>
            <a:picLocks noChangeAspect="1" noChangeArrowheads="1"/>
          </p:cNvPicPr>
          <p:nvPr/>
        </p:nvPicPr>
        <p:blipFill>
          <a:blip r:embed="rId3" cstate="print"/>
          <a:srcRect/>
          <a:stretch>
            <a:fillRect/>
          </a:stretch>
        </p:blipFill>
        <p:spPr bwMode="auto">
          <a:xfrm>
            <a:off x="3200400" y="3852862"/>
            <a:ext cx="5943600" cy="30051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sr-Latn-BA" smtClean="0"/>
              <a:t>Prostiranje zvučnih talasa u prostoru</a:t>
            </a:r>
            <a:endParaRPr lang="en-US"/>
          </a:p>
        </p:txBody>
      </p:sp>
      <p:sp>
        <p:nvSpPr>
          <p:cNvPr id="6" name="Content Placeholder 5"/>
          <p:cNvSpPr>
            <a:spLocks noGrp="1"/>
          </p:cNvSpPr>
          <p:nvPr>
            <p:ph idx="1"/>
          </p:nvPr>
        </p:nvSpPr>
        <p:spPr/>
        <p:txBody>
          <a:bodyPr>
            <a:normAutofit/>
          </a:bodyPr>
          <a:lstStyle/>
          <a:p>
            <a:r>
              <a:rPr lang="sr-Latn-BA" smtClean="0"/>
              <a:t>Refleksija (eho, reverberacije)</a:t>
            </a:r>
          </a:p>
          <a:p>
            <a:r>
              <a:rPr lang="sr-Latn-BA" smtClean="0"/>
              <a:t>Difrakcija (savijanje zvuka oko prepreke)</a:t>
            </a:r>
          </a:p>
          <a:p>
            <a:r>
              <a:rPr lang="sr-Latn-BA" smtClean="0"/>
              <a:t>Refrakcija (prelamanje zvučnih talasa)</a:t>
            </a:r>
          </a:p>
          <a:p>
            <a:r>
              <a:rPr lang="sr-Latn-BA" smtClean="0"/>
              <a:t>Apsorpcija (upijanje zvuka)</a:t>
            </a:r>
          </a:p>
          <a:p>
            <a:r>
              <a:rPr lang="sr-Latn-BA" smtClean="0"/>
              <a:t>Doplerov efekat (promjena visine tona zbog kretanja izvora/slušaoca)</a:t>
            </a:r>
          </a:p>
          <a:p>
            <a:r>
              <a:rPr lang="sr-Latn-BA" smtClean="0"/>
              <a:t>Interferencija (superpozicija zvučnih talasa)</a:t>
            </a:r>
          </a:p>
          <a:p>
            <a:pPr lvl="1"/>
            <a:r>
              <a:rPr lang="sr-Latn-BA" smtClean="0"/>
              <a:t>Stojeći talas (poništavanje ili pojačavanje talasa)</a:t>
            </a:r>
          </a:p>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Digitalizacija audio signala</a:t>
            </a:r>
            <a:endParaRPr lang="en-US"/>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sr-Latn-BA" smtClean="0"/>
              <a:t>Zvučni pritisak – analogni signal</a:t>
            </a:r>
          </a:p>
          <a:p>
            <a:r>
              <a:rPr lang="sr-Latn-BA" smtClean="0"/>
              <a:t>Konverzija u električni signal – mikrofon</a:t>
            </a:r>
          </a:p>
          <a:p>
            <a:r>
              <a:rPr lang="sr-Latn-BA" smtClean="0"/>
              <a:t>A/D konverzija</a:t>
            </a:r>
          </a:p>
          <a:p>
            <a:pPr lvl="1"/>
            <a:r>
              <a:rPr lang="sr-Latn-BA" smtClean="0"/>
              <a:t>odmjeravanje</a:t>
            </a:r>
          </a:p>
          <a:p>
            <a:pPr lvl="1"/>
            <a:r>
              <a:rPr lang="sr-Latn-BA" smtClean="0"/>
              <a:t>Kvantizacija</a:t>
            </a:r>
            <a:endParaRPr lang="en-US" smtClean="0"/>
          </a:p>
          <a:p>
            <a:r>
              <a:rPr lang="en-US" smtClean="0"/>
              <a:t>Kodovanje signala</a:t>
            </a:r>
            <a:endParaRPr lang="en-US"/>
          </a:p>
        </p:txBody>
      </p:sp>
      <p:sp>
        <p:nvSpPr>
          <p:cNvPr id="6" name="Arc 5"/>
          <p:cNvSpPr/>
          <p:nvPr/>
        </p:nvSpPr>
        <p:spPr>
          <a:xfrm>
            <a:off x="4500562" y="1857364"/>
            <a:ext cx="428628" cy="714380"/>
          </a:xfrm>
          <a:prstGeom prst="arc">
            <a:avLst>
              <a:gd name="adj1" fmla="val 16200000"/>
              <a:gd name="adj2" fmla="val 511570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a:off x="4214810" y="2009764"/>
            <a:ext cx="428628" cy="357190"/>
          </a:xfrm>
          <a:prstGeom prst="arc">
            <a:avLst>
              <a:gd name="adj1" fmla="val 16200000"/>
              <a:gd name="adj2" fmla="val 511570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a:off x="4357686" y="1928802"/>
            <a:ext cx="428628" cy="535785"/>
          </a:xfrm>
          <a:prstGeom prst="arc">
            <a:avLst>
              <a:gd name="adj1" fmla="val 16200000"/>
              <a:gd name="adj2" fmla="val 511570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1" name="Picture 10" descr="AKG_C214_condenser_microphone_with_H85_shock_mount.jpg"/>
          <p:cNvPicPr>
            <a:picLocks noChangeAspect="1"/>
          </p:cNvPicPr>
          <p:nvPr/>
        </p:nvPicPr>
        <p:blipFill>
          <a:blip r:embed="rId2" cstate="print"/>
          <a:stretch>
            <a:fillRect/>
          </a:stretch>
        </p:blipFill>
        <p:spPr>
          <a:xfrm>
            <a:off x="5002948" y="1714488"/>
            <a:ext cx="1212126" cy="1714512"/>
          </a:xfrm>
          <a:prstGeom prst="rect">
            <a:avLst/>
          </a:prstGeom>
        </p:spPr>
      </p:pic>
      <p:pic>
        <p:nvPicPr>
          <p:cNvPr id="12" name="Picture 11" descr="KL_Creative_Labs_Soundblaster_Live_Value_CT4670_(cropped_and_transparent).png"/>
          <p:cNvPicPr>
            <a:picLocks noChangeAspect="1"/>
          </p:cNvPicPr>
          <p:nvPr/>
        </p:nvPicPr>
        <p:blipFill>
          <a:blip r:embed="rId3" cstate="print"/>
          <a:stretch>
            <a:fillRect/>
          </a:stretch>
        </p:blipFill>
        <p:spPr>
          <a:xfrm rot="16200000" flipH="1">
            <a:off x="4794023" y="3349853"/>
            <a:ext cx="2214578" cy="1944244"/>
          </a:xfrm>
          <a:prstGeom prst="rect">
            <a:avLst/>
          </a:prstGeom>
        </p:spPr>
      </p:pic>
      <p:sp>
        <p:nvSpPr>
          <p:cNvPr id="13" name="Right Arrow 12"/>
          <p:cNvSpPr/>
          <p:nvPr/>
        </p:nvSpPr>
        <p:spPr>
          <a:xfrm>
            <a:off x="6572264" y="4357694"/>
            <a:ext cx="78581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429520" y="4286256"/>
            <a:ext cx="1571636" cy="646331"/>
          </a:xfrm>
          <a:prstGeom prst="rect">
            <a:avLst/>
          </a:prstGeom>
          <a:noFill/>
        </p:spPr>
        <p:txBody>
          <a:bodyPr wrap="square" rtlCol="0">
            <a:spAutoFit/>
          </a:bodyPr>
          <a:lstStyle/>
          <a:p>
            <a:r>
              <a:rPr lang="en-US" smtClean="0"/>
              <a:t>0101000111000101101100</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Izbor frekvencije odmjeravanja</a:t>
            </a:r>
            <a:endParaRPr lang="en-GB"/>
          </a:p>
        </p:txBody>
      </p:sp>
      <p:sp>
        <p:nvSpPr>
          <p:cNvPr id="3" name="Content Placeholder 2"/>
          <p:cNvSpPr>
            <a:spLocks noGrp="1"/>
          </p:cNvSpPr>
          <p:nvPr>
            <p:ph idx="1"/>
          </p:nvPr>
        </p:nvSpPr>
        <p:spPr/>
        <p:txBody>
          <a:bodyPr/>
          <a:lstStyle/>
          <a:p>
            <a:r>
              <a:rPr lang="en-US" smtClean="0"/>
              <a:t>Kako i</a:t>
            </a:r>
            <a:r>
              <a:rPr lang="sr-Latn-RS" smtClean="0"/>
              <a:t>zabrati frekvenciju odmjeravanja audio signala?</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Izbor frekvencije odmjeravanja</a:t>
            </a:r>
            <a:endParaRPr lang="en-GB"/>
          </a:p>
        </p:txBody>
      </p:sp>
      <p:sp>
        <p:nvSpPr>
          <p:cNvPr id="3" name="Content Placeholder 2"/>
          <p:cNvSpPr>
            <a:spLocks noGrp="1"/>
          </p:cNvSpPr>
          <p:nvPr>
            <p:ph idx="1"/>
          </p:nvPr>
        </p:nvSpPr>
        <p:spPr/>
        <p:txBody>
          <a:bodyPr>
            <a:normAutofit/>
          </a:bodyPr>
          <a:lstStyle/>
          <a:p>
            <a:r>
              <a:rPr lang="en-US" smtClean="0"/>
              <a:t>Kako i</a:t>
            </a:r>
            <a:r>
              <a:rPr lang="sr-Latn-RS" smtClean="0"/>
              <a:t>zabrati frekvenciju odmjeravanja audio signala?</a:t>
            </a:r>
          </a:p>
          <a:p>
            <a:pPr lvl="1"/>
            <a:r>
              <a:rPr lang="sr-Latn-RS" smtClean="0"/>
              <a:t>Frekvencijski opseg audio signala: 20 Hz – 20 kHz</a:t>
            </a:r>
          </a:p>
          <a:p>
            <a:pPr lvl="1"/>
            <a:r>
              <a:rPr lang="sr-Latn-RS" smtClean="0"/>
              <a:t>Raspoloživa memorija/brzina komunikacione veze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Izbor frekvencije odmjeravanja</a:t>
            </a:r>
            <a:endParaRPr lang="en-GB"/>
          </a:p>
        </p:txBody>
      </p:sp>
      <p:sp>
        <p:nvSpPr>
          <p:cNvPr id="3" name="Content Placeholder 2"/>
          <p:cNvSpPr>
            <a:spLocks noGrp="1"/>
          </p:cNvSpPr>
          <p:nvPr>
            <p:ph idx="1"/>
          </p:nvPr>
        </p:nvSpPr>
        <p:spPr/>
        <p:txBody>
          <a:bodyPr>
            <a:normAutofit fontScale="92500" lnSpcReduction="10000"/>
          </a:bodyPr>
          <a:lstStyle/>
          <a:p>
            <a:r>
              <a:rPr lang="en-US" smtClean="0"/>
              <a:t>Kako i</a:t>
            </a:r>
            <a:r>
              <a:rPr lang="sr-Latn-RS" smtClean="0"/>
              <a:t>zabrati frekvenciju odmjeravanja audio signala?</a:t>
            </a:r>
          </a:p>
          <a:p>
            <a:pPr lvl="1"/>
            <a:r>
              <a:rPr lang="sr-Latn-RS" smtClean="0"/>
              <a:t>Frekvencijski opseg audio signala: 20 Hz – 20 kHz</a:t>
            </a:r>
          </a:p>
          <a:p>
            <a:pPr lvl="1"/>
            <a:r>
              <a:rPr lang="sr-Latn-RS" smtClean="0"/>
              <a:t>Raspoloživa memorija/brzina komunikacione veze</a:t>
            </a:r>
          </a:p>
          <a:p>
            <a:r>
              <a:rPr lang="sr-Latn-RS" smtClean="0"/>
              <a:t>Zavisi od aplikacije</a:t>
            </a:r>
          </a:p>
          <a:p>
            <a:pPr lvl="1"/>
            <a:r>
              <a:rPr lang="sr-Latn-RS" smtClean="0"/>
              <a:t>Telefoni, bežični mikrofoni – 8 kHz</a:t>
            </a:r>
          </a:p>
          <a:p>
            <a:pPr lvl="1"/>
            <a:r>
              <a:rPr lang="sr-Latn-RS" smtClean="0"/>
              <a:t>G.722 VoIP – 16 kHz</a:t>
            </a:r>
          </a:p>
          <a:p>
            <a:pPr lvl="1"/>
            <a:r>
              <a:rPr lang="sr-Latn-RS" smtClean="0"/>
              <a:t>CD kvalitet, MP3 – 44,1 kHz</a:t>
            </a:r>
          </a:p>
          <a:p>
            <a:pPr lvl="1"/>
            <a:r>
              <a:rPr lang="en-GB" smtClean="0"/>
              <a:t>P</a:t>
            </a:r>
            <a:r>
              <a:rPr lang="sr-Latn-RS" smtClean="0"/>
              <a:t>rofesionalna audio oprema (npr. DAT) – 48 kHz</a:t>
            </a:r>
          </a:p>
          <a:p>
            <a:pPr lvl="1"/>
            <a:r>
              <a:rPr lang="sr-Latn-RS" smtClean="0"/>
              <a:t>DVD audio, Blu-ray – do 192 kHz</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Primjeri</a:t>
            </a:r>
            <a:endParaRPr lang="en-GB"/>
          </a:p>
        </p:txBody>
      </p:sp>
      <p:graphicFrame>
        <p:nvGraphicFramePr>
          <p:cNvPr id="4" name="Content Placeholder 3"/>
          <p:cNvGraphicFramePr>
            <a:graphicFrameLocks noGrp="1"/>
          </p:cNvGraphicFramePr>
          <p:nvPr>
            <p:ph idx="1"/>
          </p:nvPr>
        </p:nvGraphicFramePr>
        <p:xfrm>
          <a:off x="2071670" y="1600200"/>
          <a:ext cx="4714908" cy="1483360"/>
        </p:xfrm>
        <a:graphic>
          <a:graphicData uri="http://schemas.openxmlformats.org/drawingml/2006/table">
            <a:tbl>
              <a:tblPr firstRow="1" bandRow="1">
                <a:tableStyleId>{5C22544A-7EE6-4342-B048-85BDC9FD1C3A}</a:tableStyleId>
              </a:tblPr>
              <a:tblGrid>
                <a:gridCol w="2643206"/>
                <a:gridCol w="2071702"/>
              </a:tblGrid>
              <a:tr h="370840">
                <a:tc>
                  <a:txBody>
                    <a:bodyPr/>
                    <a:lstStyle/>
                    <a:p>
                      <a:r>
                        <a:rPr lang="sr-Latn-RS" smtClean="0"/>
                        <a:t>Frekvencija odmjeravanja</a:t>
                      </a:r>
                      <a:endParaRPr lang="en-GB"/>
                    </a:p>
                  </a:txBody>
                  <a:tcPr/>
                </a:tc>
                <a:tc>
                  <a:txBody>
                    <a:bodyPr/>
                    <a:lstStyle/>
                    <a:p>
                      <a:r>
                        <a:rPr lang="sr-Latn-RS" smtClean="0"/>
                        <a:t>Audio fajl</a:t>
                      </a:r>
                      <a:endParaRPr lang="en-GB"/>
                    </a:p>
                  </a:txBody>
                  <a:tcPr/>
                </a:tc>
              </a:tr>
              <a:tr h="370840">
                <a:tc>
                  <a:txBody>
                    <a:bodyPr/>
                    <a:lstStyle/>
                    <a:p>
                      <a:r>
                        <a:rPr lang="sr-Latn-RS" smtClean="0"/>
                        <a:t>44</a:t>
                      </a:r>
                      <a:r>
                        <a:rPr lang="sr-Latn-RS" baseline="0" smtClean="0"/>
                        <a:t>100 Hz</a:t>
                      </a:r>
                      <a:endParaRPr lang="en-GB"/>
                    </a:p>
                  </a:txBody>
                  <a:tcPr/>
                </a:tc>
                <a:tc>
                  <a:txBody>
                    <a:bodyPr/>
                    <a:lstStyle/>
                    <a:p>
                      <a:r>
                        <a:rPr lang="en-GB" smtClean="0">
                          <a:hlinkClick r:id="rId3" action="ppaction://hlinkfile"/>
                        </a:rPr>
                        <a:t>handel44100.wav</a:t>
                      </a:r>
                      <a:endParaRPr lang="en-GB"/>
                    </a:p>
                  </a:txBody>
                  <a:tcPr/>
                </a:tc>
              </a:tr>
              <a:tr h="370840">
                <a:tc>
                  <a:txBody>
                    <a:bodyPr/>
                    <a:lstStyle/>
                    <a:p>
                      <a:r>
                        <a:rPr lang="sr-Latn-RS" smtClean="0"/>
                        <a:t>22050 Hz</a:t>
                      </a:r>
                      <a:endParaRPr lang="en-GB"/>
                    </a:p>
                  </a:txBody>
                  <a:tcPr/>
                </a:tc>
                <a:tc>
                  <a:txBody>
                    <a:bodyPr/>
                    <a:lstStyle/>
                    <a:p>
                      <a:r>
                        <a:rPr lang="en-GB" smtClean="0">
                          <a:hlinkClick r:id="rId4" action="ppaction://hlinkfile"/>
                        </a:rPr>
                        <a:t>handel22050.wav</a:t>
                      </a:r>
                      <a:endParaRPr lang="en-GB"/>
                    </a:p>
                  </a:txBody>
                  <a:tcPr/>
                </a:tc>
              </a:tr>
              <a:tr h="370840">
                <a:tc>
                  <a:txBody>
                    <a:bodyPr/>
                    <a:lstStyle/>
                    <a:p>
                      <a:r>
                        <a:rPr lang="sr-Latn-RS" smtClean="0"/>
                        <a:t>11025 Hz</a:t>
                      </a:r>
                      <a:endParaRPr lang="en-GB"/>
                    </a:p>
                  </a:txBody>
                  <a:tcPr/>
                </a:tc>
                <a:tc>
                  <a:txBody>
                    <a:bodyPr/>
                    <a:lstStyle/>
                    <a:p>
                      <a:r>
                        <a:rPr lang="en-GB" smtClean="0">
                          <a:hlinkClick r:id="rId5" action="ppaction://hlinkfile"/>
                        </a:rPr>
                        <a:t>handel11025.wav</a:t>
                      </a:r>
                      <a:endParaRPr lang="en-GB"/>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Šta ako promašimo frekvenciju odmjeravanja?</a:t>
            </a:r>
            <a:endParaRPr lang="en-GB"/>
          </a:p>
        </p:txBody>
      </p:sp>
      <p:sp>
        <p:nvSpPr>
          <p:cNvPr id="3" name="Content Placeholder 2"/>
          <p:cNvSpPr>
            <a:spLocks noGrp="1"/>
          </p:cNvSpPr>
          <p:nvPr>
            <p:ph idx="1"/>
          </p:nvPr>
        </p:nvSpPr>
        <p:spPr/>
        <p:txBody>
          <a:bodyPr/>
          <a:lstStyle/>
          <a:p>
            <a:r>
              <a:rPr lang="sr-Latn-RS" smtClean="0"/>
              <a:t>Ako je frekvencija odmjeravanja nepravilno izabrana (ili predfiltar ne radi svoj posao ispravno)</a:t>
            </a:r>
            <a:endParaRPr lang="en-GB"/>
          </a:p>
        </p:txBody>
      </p:sp>
      <p:sp>
        <p:nvSpPr>
          <p:cNvPr id="5" name="TextBox 4"/>
          <p:cNvSpPr txBox="1"/>
          <p:nvPr/>
        </p:nvSpPr>
        <p:spPr>
          <a:xfrm>
            <a:off x="2714612" y="5653102"/>
            <a:ext cx="3714776" cy="369332"/>
          </a:xfrm>
          <a:prstGeom prst="rect">
            <a:avLst/>
          </a:prstGeom>
          <a:noFill/>
        </p:spPr>
        <p:txBody>
          <a:bodyPr wrap="square" rtlCol="0">
            <a:spAutoFit/>
          </a:bodyPr>
          <a:lstStyle/>
          <a:p>
            <a:r>
              <a:rPr lang="sr-Latn-RS" smtClean="0"/>
              <a:t>Audio: Dave Marshall &amp; Kirill Sidorov</a:t>
            </a:r>
            <a:endParaRPr lang="en-GB"/>
          </a:p>
        </p:txBody>
      </p:sp>
      <p:pic>
        <p:nvPicPr>
          <p:cNvPr id="6" name="cos5k.wav">
            <a:hlinkClick r:id="" action="ppaction://media"/>
          </p:cNvPr>
          <p:cNvPicPr>
            <a:picLocks noRot="1" noChangeAspect="1"/>
          </p:cNvPicPr>
          <p:nvPr>
            <a:wavAudioFile r:embed="rId1" name="cos5k.wav"/>
          </p:nvPr>
        </p:nvPicPr>
        <p:blipFill>
          <a:blip r:embed="rId5" cstate="print"/>
          <a:stretch>
            <a:fillRect/>
          </a:stretch>
        </p:blipFill>
        <p:spPr>
          <a:xfrm>
            <a:off x="2357422" y="3429000"/>
            <a:ext cx="304800" cy="304800"/>
          </a:xfrm>
          <a:prstGeom prst="rect">
            <a:avLst/>
          </a:prstGeom>
        </p:spPr>
      </p:pic>
      <p:pic>
        <p:nvPicPr>
          <p:cNvPr id="7" name="cos5k_aliased.wav">
            <a:hlinkClick r:id="" action="ppaction://media"/>
          </p:cNvPr>
          <p:cNvPicPr>
            <a:picLocks noRot="1" noChangeAspect="1"/>
          </p:cNvPicPr>
          <p:nvPr>
            <a:wavAudioFile r:embed="rId2" name="cos5k_aliased.wav"/>
          </p:nvPr>
        </p:nvPicPr>
        <p:blipFill>
          <a:blip r:embed="rId5" cstate="print"/>
          <a:stretch>
            <a:fillRect/>
          </a:stretch>
        </p:blipFill>
        <p:spPr>
          <a:xfrm>
            <a:off x="6215074" y="3429000"/>
            <a:ext cx="304800" cy="304800"/>
          </a:xfrm>
          <a:prstGeom prst="rect">
            <a:avLst/>
          </a:prstGeom>
        </p:spPr>
      </p:pic>
      <p:sp>
        <p:nvSpPr>
          <p:cNvPr id="8" name="TextBox 7"/>
          <p:cNvSpPr txBox="1"/>
          <p:nvPr/>
        </p:nvSpPr>
        <p:spPr>
          <a:xfrm>
            <a:off x="1500166" y="3857628"/>
            <a:ext cx="1928826" cy="369332"/>
          </a:xfrm>
          <a:prstGeom prst="rect">
            <a:avLst/>
          </a:prstGeom>
          <a:noFill/>
        </p:spPr>
        <p:txBody>
          <a:bodyPr wrap="square" rtlCol="0">
            <a:spAutoFit/>
          </a:bodyPr>
          <a:lstStyle/>
          <a:p>
            <a:r>
              <a:rPr lang="en-US" smtClean="0"/>
              <a:t>5 kHz @ 44100 Hz</a:t>
            </a:r>
            <a:endParaRPr lang="en-US"/>
          </a:p>
        </p:txBody>
      </p:sp>
      <p:sp>
        <p:nvSpPr>
          <p:cNvPr id="9" name="TextBox 8"/>
          <p:cNvSpPr txBox="1"/>
          <p:nvPr/>
        </p:nvSpPr>
        <p:spPr>
          <a:xfrm>
            <a:off x="5429256" y="3857628"/>
            <a:ext cx="1785950" cy="369332"/>
          </a:xfrm>
          <a:prstGeom prst="rect">
            <a:avLst/>
          </a:prstGeom>
          <a:noFill/>
        </p:spPr>
        <p:txBody>
          <a:bodyPr wrap="square" rtlCol="0">
            <a:spAutoFit/>
          </a:bodyPr>
          <a:lstStyle/>
          <a:p>
            <a:r>
              <a:rPr lang="en-US" smtClean="0"/>
              <a:t>5 kHz @ 8000 Hz</a:t>
            </a:r>
            <a:endParaRPr lang="en-US"/>
          </a:p>
        </p:txBody>
      </p:sp>
      <p:sp>
        <p:nvSpPr>
          <p:cNvPr id="10" name="TextBox 9"/>
          <p:cNvSpPr txBox="1"/>
          <p:nvPr/>
        </p:nvSpPr>
        <p:spPr>
          <a:xfrm>
            <a:off x="3571868" y="4643446"/>
            <a:ext cx="2000264" cy="923330"/>
          </a:xfrm>
          <a:prstGeom prst="rect">
            <a:avLst/>
          </a:prstGeom>
          <a:noFill/>
        </p:spPr>
        <p:txBody>
          <a:bodyPr wrap="square" rtlCol="0">
            <a:spAutoFit/>
          </a:bodyPr>
          <a:lstStyle/>
          <a:p>
            <a:r>
              <a:rPr lang="en-US" smtClean="0"/>
              <a:t>Klavir sa aliasingom</a:t>
            </a:r>
          </a:p>
          <a:p>
            <a:endParaRPr lang="en-US" smtClean="0"/>
          </a:p>
          <a:p>
            <a:pPr algn="ctr"/>
            <a:r>
              <a:rPr lang="en-US" smtClean="0">
                <a:hlinkClick r:id="rId6" action="ppaction://hlinkfile"/>
              </a:rPr>
              <a:t>aliasing_piano.wav</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lstStyle/>
          <a:p>
            <a:r>
              <a:rPr lang="sr-Latn-RS" smtClean="0"/>
              <a:t>Šta je zvuk?</a:t>
            </a:r>
          </a:p>
          <a:p>
            <a:pPr lvl="1"/>
            <a:r>
              <a:rPr lang="sr-Latn-RS" smtClean="0"/>
              <a:t>Zvuk je </a:t>
            </a:r>
            <a:r>
              <a:rPr lang="en-US" smtClean="0"/>
              <a:t>vremenski promjenljiva </a:t>
            </a:r>
            <a:r>
              <a:rPr lang="sr-Latn-RS" smtClean="0"/>
              <a:t>mehanička deformacija u elastičnoj sredini</a:t>
            </a:r>
          </a:p>
          <a:p>
            <a:r>
              <a:rPr lang="sr-Latn-RS" smtClean="0"/>
              <a:t>Kako nastaje zvuk?</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normAutofit lnSpcReduction="10000"/>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r>
              <a:rPr lang="sr-Latn-RS" smtClean="0"/>
              <a:t>Kako kvantizacija utiče na kvalitet signala?</a:t>
            </a:r>
          </a:p>
          <a:p>
            <a:pPr lvl="1"/>
            <a:r>
              <a:rPr lang="sr-Latn-RS" smtClean="0"/>
              <a:t>Kvantizacijom se unosi greška u reprezentaciju signala – </a:t>
            </a:r>
            <a:r>
              <a:rPr lang="sr-Latn-RS" smtClean="0">
                <a:solidFill>
                  <a:schemeClr val="tx2"/>
                </a:solidFill>
              </a:rPr>
              <a:t>šum kvantizacije</a:t>
            </a:r>
          </a:p>
          <a:p>
            <a:pPr lvl="1"/>
            <a:r>
              <a:rPr lang="sr-Latn-RS" smtClean="0"/>
              <a:t>Grublja kvantizacija povlači izraženiji šum kvantizacije čime je kvalitet signala lošiji</a:t>
            </a: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mtClean="0"/>
              <a:t>Kvalitet audio signala</a:t>
            </a:r>
            <a:endParaRPr lang="en-US"/>
          </a:p>
        </p:txBody>
      </p:sp>
      <p:sp>
        <p:nvSpPr>
          <p:cNvPr id="3" name="Text Placeholder 2"/>
          <p:cNvSpPr>
            <a:spLocks noGrp="1"/>
          </p:cNvSpPr>
          <p:nvPr>
            <p:ph type="body" idx="1"/>
          </p:nvPr>
        </p:nvSpPr>
        <p:spPr/>
        <p:txBody>
          <a:bodyPr/>
          <a:lstStyle/>
          <a:p>
            <a:r>
              <a:rPr lang="sr-Latn-BA" smtClean="0"/>
              <a:t>Slušaoci ocjenjuju kvalitet signala – subjektivna mjera</a:t>
            </a:r>
          </a:p>
          <a:p>
            <a:pPr lvl="1"/>
            <a:r>
              <a:rPr lang="sr-Latn-BA" smtClean="0"/>
              <a:t>Komplikovano</a:t>
            </a:r>
          </a:p>
          <a:p>
            <a:pPr lvl="1"/>
            <a:r>
              <a:rPr lang="sr-Latn-BA" smtClean="0"/>
              <a:t>Dugotrajno</a:t>
            </a:r>
          </a:p>
          <a:p>
            <a:r>
              <a:rPr lang="sr-Latn-BA" smtClean="0"/>
              <a:t>Može li se definisati objektivna mjera kvaliteta signala koja bi bila u korelaciji sa onim što slušalac opaža?</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mtClean="0"/>
              <a:t>Kvalitet audio signala</a:t>
            </a:r>
            <a:endParaRPr lang="en-US"/>
          </a:p>
        </p:txBody>
      </p:sp>
      <p:sp>
        <p:nvSpPr>
          <p:cNvPr id="3" name="Text Placeholder 2"/>
          <p:cNvSpPr>
            <a:spLocks noGrp="1"/>
          </p:cNvSpPr>
          <p:nvPr>
            <p:ph type="body" idx="1"/>
          </p:nvPr>
        </p:nvSpPr>
        <p:spPr/>
        <p:txBody>
          <a:bodyPr/>
          <a:lstStyle/>
          <a:p>
            <a:r>
              <a:rPr lang="sr-Latn-BA" smtClean="0"/>
              <a:t>Slušaoci ocjenjuju kvalitet signala – subjektivna mjera</a:t>
            </a:r>
          </a:p>
          <a:p>
            <a:r>
              <a:rPr lang="sr-Latn-BA" smtClean="0"/>
              <a:t>Može li se definisati objektivna mjera kvaliteta signala koja bi bila u korelaciji sa onim što slušalac opaža?</a:t>
            </a:r>
          </a:p>
          <a:p>
            <a:r>
              <a:rPr lang="sr-Latn-BA" smtClean="0"/>
              <a:t>Odnos signal-šum (Signal-to-Noise Ratio, SNR)</a:t>
            </a:r>
            <a:endParaRPr lang="en-US"/>
          </a:p>
        </p:txBody>
      </p:sp>
      <p:pic>
        <p:nvPicPr>
          <p:cNvPr id="4" name="Picture 3" descr="addin_tmp.png"/>
          <p:cNvPicPr>
            <a:picLocks noChangeAspect="1"/>
          </p:cNvPicPr>
          <p:nvPr>
            <p:custDataLst>
              <p:tags r:id="rId1"/>
            </p:custDataLst>
          </p:nvPr>
        </p:nvPicPr>
        <p:blipFill>
          <a:blip r:embed="rId3" cstate="print"/>
          <a:stretch>
            <a:fillRect/>
          </a:stretch>
        </p:blipFill>
        <p:spPr>
          <a:xfrm>
            <a:off x="2849594" y="5183206"/>
            <a:ext cx="3222604" cy="460372"/>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SNR za uniformno kvantovani signal</a:t>
            </a:r>
            <a:endParaRPr lang="en-US"/>
          </a:p>
        </p:txBody>
      </p:sp>
      <p:sp>
        <p:nvSpPr>
          <p:cNvPr id="3" name="Text Placeholder 2"/>
          <p:cNvSpPr>
            <a:spLocks noGrp="1"/>
          </p:cNvSpPr>
          <p:nvPr>
            <p:ph type="body" idx="1"/>
          </p:nvPr>
        </p:nvSpPr>
        <p:spPr/>
        <p:txBody>
          <a:bodyPr>
            <a:normAutofit fontScale="85000" lnSpcReduction="20000"/>
          </a:bodyPr>
          <a:lstStyle/>
          <a:p>
            <a:r>
              <a:rPr lang="sr-Latn-BA" smtClean="0"/>
              <a:t>Za korak kvantizacije </a:t>
            </a:r>
            <a:r>
              <a:rPr lang="sr-Latn-BA" i="1" smtClean="0"/>
              <a:t>q</a:t>
            </a:r>
            <a:r>
              <a:rPr lang="sr-Latn-BA" smtClean="0"/>
              <a:t>, šum kvantizacije se nalazi u intervalu [-q/2, q/2)</a:t>
            </a:r>
          </a:p>
          <a:p>
            <a:r>
              <a:rPr lang="sr-Latn-BA" smtClean="0"/>
              <a:t>Dodavanje jednog bita udvostručava broj kvantizacionih nivoa – korak kvantizacije se smanjuje dva puta</a:t>
            </a:r>
          </a:p>
          <a:p>
            <a:r>
              <a:rPr lang="sr-Latn-BA" smtClean="0"/>
              <a:t>Efektivna vrijednost šuma kvantizacije se smanjuje dva puta – snaga šuma kvantizacije se smanjuje 4 puta</a:t>
            </a:r>
          </a:p>
          <a:p>
            <a:r>
              <a:rPr lang="sr-Latn-BA" smtClean="0"/>
              <a:t>Odnos signala i šuma kvantizacije SQNR se povećava za 6 dB</a:t>
            </a:r>
          </a:p>
          <a:p>
            <a:r>
              <a:rPr lang="sr-Latn-BA" smtClean="0"/>
              <a:t>SQNR </a:t>
            </a:r>
            <a:r>
              <a:rPr lang="sr-Latn-BA" smtClean="0">
                <a:sym typeface="Symbol"/>
              </a:rPr>
              <a:t> 6</a:t>
            </a:r>
            <a:r>
              <a:rPr lang="sr-Latn-BA" i="1" smtClean="0">
                <a:sym typeface="Symbol"/>
              </a:rPr>
              <a:t>N </a:t>
            </a:r>
            <a:r>
              <a:rPr lang="sr-Latn-BA" smtClean="0">
                <a:sym typeface="Symbol"/>
              </a:rPr>
              <a:t>dB</a:t>
            </a:r>
          </a:p>
          <a:p>
            <a:pPr lvl="1"/>
            <a:r>
              <a:rPr lang="sr-Latn-BA" i="1" smtClean="0">
                <a:sym typeface="Symbol"/>
              </a:rPr>
              <a:t>N</a:t>
            </a:r>
            <a:r>
              <a:rPr lang="sr-Latn-BA" smtClean="0">
                <a:sym typeface="Symbol"/>
              </a:rPr>
              <a:t> = 8 bita: SQNR = 48 dB</a:t>
            </a:r>
          </a:p>
          <a:p>
            <a:pPr lvl="1"/>
            <a:r>
              <a:rPr lang="sr-Latn-BA" i="1" smtClean="0">
                <a:sym typeface="Symbol"/>
              </a:rPr>
              <a:t>N = </a:t>
            </a:r>
            <a:r>
              <a:rPr lang="sr-Latn-BA" smtClean="0">
                <a:sym typeface="Symbol"/>
              </a:rPr>
              <a:t>16 bita: SQNR = 96 dB</a:t>
            </a:r>
            <a:endParaRPr lang="sr-Latn-BA" i="1" smtClean="0"/>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Uticaj kvantizacije na kvalitet audio signala</a:t>
            </a:r>
            <a:endParaRPr lang="en-US"/>
          </a:p>
        </p:txBody>
      </p:sp>
      <p:graphicFrame>
        <p:nvGraphicFramePr>
          <p:cNvPr id="4" name="Table 3"/>
          <p:cNvGraphicFramePr>
            <a:graphicFrameLocks noGrp="1"/>
          </p:cNvGraphicFramePr>
          <p:nvPr/>
        </p:nvGraphicFramePr>
        <p:xfrm>
          <a:off x="928662" y="1918340"/>
          <a:ext cx="7358114" cy="3153732"/>
        </p:xfrm>
        <a:graphic>
          <a:graphicData uri="http://schemas.openxmlformats.org/drawingml/2006/table">
            <a:tbl>
              <a:tblPr firstRow="1" bandRow="1">
                <a:tableStyleId>{5C22544A-7EE6-4342-B048-85BDC9FD1C3A}</a:tableStyleId>
              </a:tblPr>
              <a:tblGrid>
                <a:gridCol w="4764262"/>
                <a:gridCol w="2593852"/>
              </a:tblGrid>
              <a:tr h="525622">
                <a:tc>
                  <a:txBody>
                    <a:bodyPr/>
                    <a:lstStyle/>
                    <a:p>
                      <a:r>
                        <a:rPr lang="sr-Latn-BA" sz="2800" i="0" baseline="0" smtClean="0"/>
                        <a:t>Brzina odmjeravanja</a:t>
                      </a:r>
                      <a:r>
                        <a:rPr lang="sr-Latn-BA" sz="2800" i="1" baseline="0" smtClean="0"/>
                        <a:t> </a:t>
                      </a:r>
                      <a:r>
                        <a:rPr lang="sr-Latn-BA" sz="2800" i="0" baseline="0" smtClean="0"/>
                        <a:t>i broj bita</a:t>
                      </a:r>
                      <a:endParaRPr lang="en-US" sz="2800" i="0"/>
                    </a:p>
                  </a:txBody>
                  <a:tcPr/>
                </a:tc>
                <a:tc>
                  <a:txBody>
                    <a:bodyPr/>
                    <a:lstStyle/>
                    <a:p>
                      <a:r>
                        <a:rPr lang="sr-Latn-BA" sz="2800" smtClean="0"/>
                        <a:t>Audio fajl</a:t>
                      </a:r>
                      <a:endParaRPr lang="en-US" sz="2800"/>
                    </a:p>
                  </a:txBody>
                  <a:tcPr/>
                </a:tc>
              </a:tr>
              <a:tr h="525622">
                <a:tc>
                  <a:txBody>
                    <a:bodyPr/>
                    <a:lstStyle/>
                    <a:p>
                      <a:r>
                        <a:rPr lang="sr-Latn-BA" sz="2800" smtClean="0"/>
                        <a:t>44100 Hz,</a:t>
                      </a:r>
                      <a:r>
                        <a:rPr lang="sr-Latn-BA" sz="2800" baseline="0" smtClean="0"/>
                        <a:t> 16 bita</a:t>
                      </a:r>
                      <a:endParaRPr lang="en-US" sz="2800"/>
                    </a:p>
                  </a:txBody>
                  <a:tcPr/>
                </a:tc>
                <a:tc>
                  <a:txBody>
                    <a:bodyPr/>
                    <a:lstStyle/>
                    <a:p>
                      <a:r>
                        <a:rPr lang="en-US" sz="2800" smtClean="0">
                          <a:hlinkClick r:id="rId2" action="ppaction://hlinkfile"/>
                        </a:rPr>
                        <a:t>44k_16bit.wav</a:t>
                      </a:r>
                      <a:endParaRPr lang="en-US" sz="2800"/>
                    </a:p>
                  </a:txBody>
                  <a:tcPr/>
                </a:tc>
              </a:tr>
              <a:tr h="525622">
                <a:tc>
                  <a:txBody>
                    <a:bodyPr/>
                    <a:lstStyle/>
                    <a:p>
                      <a:r>
                        <a:rPr lang="sr-Latn-BA" sz="2800" smtClean="0"/>
                        <a:t>44100 Hz, 8 bita</a:t>
                      </a:r>
                      <a:endParaRPr lang="en-US" sz="2800"/>
                    </a:p>
                  </a:txBody>
                  <a:tcPr/>
                </a:tc>
                <a:tc>
                  <a:txBody>
                    <a:bodyPr/>
                    <a:lstStyle/>
                    <a:p>
                      <a:r>
                        <a:rPr lang="en-US" sz="2800" smtClean="0">
                          <a:hlinkClick r:id="rId3" action="ppaction://hlinkfile"/>
                        </a:rPr>
                        <a:t>44k_8bit.wav</a:t>
                      </a:r>
                      <a:endParaRPr lang="en-US" sz="2800"/>
                    </a:p>
                  </a:txBody>
                  <a:tcPr/>
                </a:tc>
              </a:tr>
              <a:tr h="525622">
                <a:tc>
                  <a:txBody>
                    <a:bodyPr/>
                    <a:lstStyle/>
                    <a:p>
                      <a:r>
                        <a:rPr lang="sr-Latn-BA" sz="2800" smtClean="0"/>
                        <a:t>22050</a:t>
                      </a:r>
                      <a:r>
                        <a:rPr lang="sr-Latn-BA" sz="2800" baseline="0" smtClean="0"/>
                        <a:t> Hz, 16 bita</a:t>
                      </a:r>
                      <a:endParaRPr lang="en-US" sz="2800"/>
                    </a:p>
                  </a:txBody>
                  <a:tcPr/>
                </a:tc>
                <a:tc>
                  <a:txBody>
                    <a:bodyPr/>
                    <a:lstStyle/>
                    <a:p>
                      <a:r>
                        <a:rPr lang="en-US" sz="2800" smtClean="0">
                          <a:hlinkClick r:id="rId4" action="ppaction://hlinkfile"/>
                        </a:rPr>
                        <a:t>22k_16bit.wav</a:t>
                      </a:r>
                      <a:endParaRPr lang="en-US" sz="2800"/>
                    </a:p>
                  </a:txBody>
                  <a:tcPr/>
                </a:tc>
              </a:tr>
              <a:tr h="525622">
                <a:tc>
                  <a:txBody>
                    <a:bodyPr/>
                    <a:lstStyle/>
                    <a:p>
                      <a:r>
                        <a:rPr lang="sr-Latn-BA" sz="2800" smtClean="0"/>
                        <a:t>22050 Hz,</a:t>
                      </a:r>
                      <a:r>
                        <a:rPr lang="sr-Latn-BA" sz="2800" baseline="0" smtClean="0"/>
                        <a:t> 8 bita</a:t>
                      </a:r>
                      <a:endParaRPr lang="en-US" sz="2800"/>
                    </a:p>
                  </a:txBody>
                  <a:tcPr/>
                </a:tc>
                <a:tc>
                  <a:txBody>
                    <a:bodyPr/>
                    <a:lstStyle/>
                    <a:p>
                      <a:r>
                        <a:rPr lang="en-US" sz="2800" smtClean="0">
                          <a:hlinkClick r:id="rId5" action="ppaction://hlinkfile"/>
                        </a:rPr>
                        <a:t>22k_8bit.wav</a:t>
                      </a:r>
                      <a:endParaRPr lang="en-US" sz="2800"/>
                    </a:p>
                  </a:txBody>
                  <a:tcPr/>
                </a:tc>
              </a:tr>
              <a:tr h="525622">
                <a:tc>
                  <a:txBody>
                    <a:bodyPr/>
                    <a:lstStyle/>
                    <a:p>
                      <a:r>
                        <a:rPr lang="sr-Latn-BA" sz="2800" smtClean="0"/>
                        <a:t>11025 Hz, 8 bita</a:t>
                      </a:r>
                      <a:endParaRPr lang="en-US" sz="2800"/>
                    </a:p>
                  </a:txBody>
                  <a:tcPr/>
                </a:tc>
                <a:tc>
                  <a:txBody>
                    <a:bodyPr/>
                    <a:lstStyle/>
                    <a:p>
                      <a:r>
                        <a:rPr lang="en-US" sz="2800" smtClean="0">
                          <a:hlinkClick r:id="rId6" action="ppaction://hlinkfile"/>
                        </a:rPr>
                        <a:t>11k_8bit.wav</a:t>
                      </a:r>
                      <a:endParaRPr lang="en-US" sz="280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Memorijski zahtjevi za digitalni audio</a:t>
            </a:r>
            <a:endParaRPr lang="en-US"/>
          </a:p>
        </p:txBody>
      </p:sp>
      <p:sp>
        <p:nvSpPr>
          <p:cNvPr id="3" name="Text Placeholder 2"/>
          <p:cNvSpPr>
            <a:spLocks noGrp="1"/>
          </p:cNvSpPr>
          <p:nvPr>
            <p:ph type="body" idx="1"/>
          </p:nvPr>
        </p:nvSpPr>
        <p:spPr/>
        <p:txBody>
          <a:bodyPr/>
          <a:lstStyle/>
          <a:p>
            <a:r>
              <a:rPr lang="sr-Latn-BA" smtClean="0"/>
              <a:t>Memorija potrebna za </a:t>
            </a:r>
            <a:r>
              <a:rPr lang="sr-Latn-BA" i="1" smtClean="0"/>
              <a:t>T</a:t>
            </a:r>
            <a:r>
              <a:rPr lang="sr-Latn-BA" smtClean="0"/>
              <a:t> sekundi mono audio signala odmjeravanog sa </a:t>
            </a:r>
            <a:r>
              <a:rPr lang="sr-Latn-BA" i="1" smtClean="0"/>
              <a:t>F</a:t>
            </a:r>
            <a:r>
              <a:rPr lang="sr-Latn-BA" i="1" baseline="-25000" smtClean="0"/>
              <a:t>s</a:t>
            </a:r>
            <a:r>
              <a:rPr lang="sr-Latn-BA" i="1" smtClean="0"/>
              <a:t> </a:t>
            </a:r>
            <a:r>
              <a:rPr lang="sr-Latn-BA" smtClean="0"/>
              <a:t>i kodovanog sa </a:t>
            </a:r>
            <a:r>
              <a:rPr lang="sr-Latn-BA" i="1" smtClean="0"/>
              <a:t>N </a:t>
            </a:r>
            <a:r>
              <a:rPr lang="sr-Latn-BA" smtClean="0"/>
              <a:t>bita = </a:t>
            </a:r>
            <a:r>
              <a:rPr lang="sr-Latn-BA" i="1" smtClean="0"/>
              <a:t>T * F</a:t>
            </a:r>
            <a:r>
              <a:rPr lang="sr-Latn-BA" i="1" baseline="-25000" smtClean="0"/>
              <a:t>s</a:t>
            </a:r>
            <a:r>
              <a:rPr lang="sr-Latn-BA" i="1" smtClean="0"/>
              <a:t> * N </a:t>
            </a:r>
            <a:r>
              <a:rPr lang="sr-Latn-BA" smtClean="0"/>
              <a:t>/ 8 bajtova</a:t>
            </a:r>
          </a:p>
          <a:p>
            <a:r>
              <a:rPr lang="sr-Latn-BA" smtClean="0"/>
              <a:t>Potrebna brzina prenosa = </a:t>
            </a:r>
            <a:r>
              <a:rPr lang="sr-Latn-BA" i="1" smtClean="0"/>
              <a:t>N</a:t>
            </a:r>
            <a:r>
              <a:rPr lang="sr-Latn-BA" smtClean="0"/>
              <a:t> * </a:t>
            </a:r>
            <a:r>
              <a:rPr lang="sr-Latn-BA" i="1" smtClean="0"/>
              <a:t>F</a:t>
            </a:r>
            <a:r>
              <a:rPr lang="sr-Latn-BA" i="1" baseline="-25000" smtClean="0"/>
              <a:t>s</a:t>
            </a:r>
            <a:r>
              <a:rPr lang="sr-Latn-BA" i="1" smtClean="0"/>
              <a:t> </a:t>
            </a:r>
            <a:r>
              <a:rPr lang="sr-Latn-BA" smtClean="0"/>
              <a:t>bit/s</a:t>
            </a:r>
            <a:endParaRPr lang="en-US" smtClean="0"/>
          </a:p>
          <a:p>
            <a:r>
              <a:rPr lang="sr-Latn-BA" smtClean="0"/>
              <a:t>Stereo signal zahtjeva 2 puta više memorije</a:t>
            </a:r>
            <a:r>
              <a:rPr lang="en-US" smtClean="0"/>
              <a:t>, odnosno 2 puta ve</a:t>
            </a:r>
            <a:r>
              <a:rPr lang="sr-Latn-BA" smtClean="0"/>
              <a:t>ću brzinu prenosa</a:t>
            </a:r>
          </a:p>
          <a:p>
            <a:r>
              <a:rPr lang="sr-Latn-BA" smtClean="0"/>
              <a:t>Kompresija omogućava manje zauzeće memorije i veću efektivnu brzinu prenosa</a:t>
            </a: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Primjeri</a:t>
            </a:r>
            <a:endParaRPr lang="en-GB"/>
          </a:p>
        </p:txBody>
      </p:sp>
      <p:graphicFrame>
        <p:nvGraphicFramePr>
          <p:cNvPr id="4" name="Content Placeholder 3"/>
          <p:cNvGraphicFramePr>
            <a:graphicFrameLocks noGrp="1"/>
          </p:cNvGraphicFramePr>
          <p:nvPr>
            <p:ph idx="1"/>
          </p:nvPr>
        </p:nvGraphicFramePr>
        <p:xfrm>
          <a:off x="457200" y="1600200"/>
          <a:ext cx="8258202" cy="4829198"/>
        </p:xfrm>
        <a:graphic>
          <a:graphicData uri="http://schemas.openxmlformats.org/drawingml/2006/table">
            <a:tbl>
              <a:tblPr firstRow="1" bandRow="1">
                <a:tableStyleId>{5C22544A-7EE6-4342-B048-85BDC9FD1C3A}</a:tableStyleId>
              </a:tblPr>
              <a:tblGrid>
                <a:gridCol w="1185842"/>
                <a:gridCol w="1143008"/>
                <a:gridCol w="1571636"/>
                <a:gridCol w="1500198"/>
                <a:gridCol w="1481151"/>
                <a:gridCol w="1376367"/>
              </a:tblGrid>
              <a:tr h="1047296">
                <a:tc>
                  <a:txBody>
                    <a:bodyPr/>
                    <a:lstStyle/>
                    <a:p>
                      <a:r>
                        <a:rPr lang="en-US" smtClean="0"/>
                        <a:t>Kvalitet</a:t>
                      </a:r>
                      <a:endParaRPr lang="en-GB"/>
                    </a:p>
                  </a:txBody>
                  <a:tcPr/>
                </a:tc>
                <a:tc>
                  <a:txBody>
                    <a:bodyPr/>
                    <a:lstStyle/>
                    <a:p>
                      <a:r>
                        <a:rPr lang="en-US" i="1" smtClean="0"/>
                        <a:t>F</a:t>
                      </a:r>
                      <a:r>
                        <a:rPr lang="en-US" i="1" baseline="-25000" smtClean="0"/>
                        <a:t>S</a:t>
                      </a:r>
                      <a:endParaRPr lang="en-GB" i="1"/>
                    </a:p>
                  </a:txBody>
                  <a:tcPr/>
                </a:tc>
                <a:tc>
                  <a:txBody>
                    <a:bodyPr/>
                    <a:lstStyle/>
                    <a:p>
                      <a:r>
                        <a:rPr lang="en-US" smtClean="0"/>
                        <a:t>Bit/odmjerku</a:t>
                      </a:r>
                      <a:endParaRPr lang="en-GB"/>
                    </a:p>
                  </a:txBody>
                  <a:tcPr/>
                </a:tc>
                <a:tc>
                  <a:txBody>
                    <a:bodyPr/>
                    <a:lstStyle/>
                    <a:p>
                      <a:r>
                        <a:rPr lang="en-US" smtClean="0"/>
                        <a:t>Mono/stereo</a:t>
                      </a:r>
                      <a:endParaRPr lang="en-GB"/>
                    </a:p>
                  </a:txBody>
                  <a:tcPr/>
                </a:tc>
                <a:tc>
                  <a:txBody>
                    <a:bodyPr/>
                    <a:lstStyle/>
                    <a:p>
                      <a:r>
                        <a:rPr lang="en-US" smtClean="0"/>
                        <a:t>Brzina </a:t>
                      </a:r>
                    </a:p>
                    <a:p>
                      <a:r>
                        <a:rPr lang="en-US" smtClean="0"/>
                        <a:t>(</a:t>
                      </a:r>
                      <a:r>
                        <a:rPr lang="sr-Latn-BA" smtClean="0"/>
                        <a:t>kB/s</a:t>
                      </a:r>
                      <a:r>
                        <a:rPr lang="en-US" baseline="0" smtClean="0"/>
                        <a:t>)</a:t>
                      </a:r>
                      <a:endParaRPr lang="en-GB"/>
                    </a:p>
                  </a:txBody>
                  <a:tcPr/>
                </a:tc>
                <a:tc>
                  <a:txBody>
                    <a:bodyPr/>
                    <a:lstStyle/>
                    <a:p>
                      <a:r>
                        <a:rPr lang="en-US" smtClean="0"/>
                        <a:t>Opseg</a:t>
                      </a:r>
                    </a:p>
                    <a:p>
                      <a:r>
                        <a:rPr lang="en-US" smtClean="0"/>
                        <a:t>frekvencija</a:t>
                      </a:r>
                      <a:endParaRPr lang="en-GB"/>
                    </a:p>
                  </a:txBody>
                  <a:tcPr/>
                </a:tc>
              </a:tr>
              <a:tr h="733107">
                <a:tc>
                  <a:txBody>
                    <a:bodyPr/>
                    <a:lstStyle/>
                    <a:p>
                      <a:r>
                        <a:rPr lang="en-US" smtClean="0"/>
                        <a:t>Telefon</a:t>
                      </a:r>
                      <a:endParaRPr lang="en-GB"/>
                    </a:p>
                  </a:txBody>
                  <a:tcPr/>
                </a:tc>
                <a:tc>
                  <a:txBody>
                    <a:bodyPr/>
                    <a:lstStyle/>
                    <a:p>
                      <a:pPr algn="ctr"/>
                      <a:r>
                        <a:rPr lang="en-US" smtClean="0"/>
                        <a:t>8</a:t>
                      </a:r>
                      <a:endParaRPr lang="en-GB"/>
                    </a:p>
                  </a:txBody>
                  <a:tcPr/>
                </a:tc>
                <a:tc>
                  <a:txBody>
                    <a:bodyPr/>
                    <a:lstStyle/>
                    <a:p>
                      <a:pPr algn="ctr"/>
                      <a:r>
                        <a:rPr lang="en-US" smtClean="0"/>
                        <a:t>8</a:t>
                      </a:r>
                      <a:endParaRPr lang="en-GB"/>
                    </a:p>
                  </a:txBody>
                  <a:tcPr/>
                </a:tc>
                <a:tc>
                  <a:txBody>
                    <a:bodyPr/>
                    <a:lstStyle/>
                    <a:p>
                      <a:r>
                        <a:rPr lang="en-US" smtClean="0"/>
                        <a:t>Mono</a:t>
                      </a:r>
                      <a:endParaRPr lang="en-GB"/>
                    </a:p>
                  </a:txBody>
                  <a:tcPr/>
                </a:tc>
                <a:tc>
                  <a:txBody>
                    <a:bodyPr/>
                    <a:lstStyle/>
                    <a:p>
                      <a:pPr algn="ctr"/>
                      <a:r>
                        <a:rPr lang="en-US" smtClean="0"/>
                        <a:t>8</a:t>
                      </a:r>
                      <a:endParaRPr lang="en-GB"/>
                    </a:p>
                  </a:txBody>
                  <a:tcPr/>
                </a:tc>
                <a:tc>
                  <a:txBody>
                    <a:bodyPr/>
                    <a:lstStyle/>
                    <a:p>
                      <a:pPr algn="ctr"/>
                      <a:r>
                        <a:rPr lang="en-US" smtClean="0"/>
                        <a:t>200-3400</a:t>
                      </a:r>
                      <a:endParaRPr lang="en-GB"/>
                    </a:p>
                  </a:txBody>
                  <a:tcPr/>
                </a:tc>
              </a:tr>
              <a:tr h="733107">
                <a:tc>
                  <a:txBody>
                    <a:bodyPr/>
                    <a:lstStyle/>
                    <a:p>
                      <a:r>
                        <a:rPr lang="en-US" smtClean="0"/>
                        <a:t>AM radio</a:t>
                      </a:r>
                      <a:endParaRPr lang="en-GB"/>
                    </a:p>
                  </a:txBody>
                  <a:tcPr/>
                </a:tc>
                <a:tc>
                  <a:txBody>
                    <a:bodyPr/>
                    <a:lstStyle/>
                    <a:p>
                      <a:pPr algn="ctr"/>
                      <a:r>
                        <a:rPr lang="en-US" smtClean="0"/>
                        <a:t>11,025</a:t>
                      </a:r>
                      <a:endParaRPr lang="en-GB"/>
                    </a:p>
                  </a:txBody>
                  <a:tcPr/>
                </a:tc>
                <a:tc>
                  <a:txBody>
                    <a:bodyPr/>
                    <a:lstStyle/>
                    <a:p>
                      <a:pPr algn="ctr"/>
                      <a:r>
                        <a:rPr lang="en-US" smtClean="0"/>
                        <a:t>8</a:t>
                      </a:r>
                      <a:endParaRPr lang="en-GB"/>
                    </a:p>
                  </a:txBody>
                  <a:tcPr/>
                </a:tc>
                <a:tc>
                  <a:txBody>
                    <a:bodyPr/>
                    <a:lstStyle/>
                    <a:p>
                      <a:r>
                        <a:rPr lang="en-US" smtClean="0"/>
                        <a:t>Mono</a:t>
                      </a:r>
                      <a:endParaRPr lang="en-GB"/>
                    </a:p>
                  </a:txBody>
                  <a:tcPr/>
                </a:tc>
                <a:tc>
                  <a:txBody>
                    <a:bodyPr/>
                    <a:lstStyle/>
                    <a:p>
                      <a:pPr algn="ctr"/>
                      <a:r>
                        <a:rPr lang="en-US" smtClean="0"/>
                        <a:t>11,0</a:t>
                      </a:r>
                      <a:endParaRPr lang="en-GB"/>
                    </a:p>
                  </a:txBody>
                  <a:tcPr/>
                </a:tc>
                <a:tc>
                  <a:txBody>
                    <a:bodyPr/>
                    <a:lstStyle/>
                    <a:p>
                      <a:pPr algn="ctr"/>
                      <a:r>
                        <a:rPr lang="en-US" smtClean="0"/>
                        <a:t>100-5500</a:t>
                      </a:r>
                      <a:endParaRPr lang="en-GB"/>
                    </a:p>
                  </a:txBody>
                  <a:tcPr/>
                </a:tc>
              </a:tr>
              <a:tr h="733107">
                <a:tc>
                  <a:txBody>
                    <a:bodyPr/>
                    <a:lstStyle/>
                    <a:p>
                      <a:r>
                        <a:rPr lang="en-US" smtClean="0"/>
                        <a:t>FM radio</a:t>
                      </a:r>
                      <a:endParaRPr lang="en-GB"/>
                    </a:p>
                  </a:txBody>
                  <a:tcPr/>
                </a:tc>
                <a:tc>
                  <a:txBody>
                    <a:bodyPr/>
                    <a:lstStyle/>
                    <a:p>
                      <a:pPr algn="ctr"/>
                      <a:r>
                        <a:rPr lang="en-US" smtClean="0"/>
                        <a:t>22,050</a:t>
                      </a:r>
                      <a:endParaRPr lang="en-GB"/>
                    </a:p>
                  </a:txBody>
                  <a:tcPr/>
                </a:tc>
                <a:tc>
                  <a:txBody>
                    <a:bodyPr/>
                    <a:lstStyle/>
                    <a:p>
                      <a:pPr algn="ctr"/>
                      <a:r>
                        <a:rPr lang="en-US" smtClean="0"/>
                        <a:t>16</a:t>
                      </a:r>
                      <a:endParaRPr lang="en-GB"/>
                    </a:p>
                  </a:txBody>
                  <a:tcPr/>
                </a:tc>
                <a:tc>
                  <a:txBody>
                    <a:bodyPr/>
                    <a:lstStyle/>
                    <a:p>
                      <a:r>
                        <a:rPr lang="en-US" smtClean="0"/>
                        <a:t>Stereo</a:t>
                      </a:r>
                      <a:endParaRPr lang="en-GB"/>
                    </a:p>
                  </a:txBody>
                  <a:tcPr/>
                </a:tc>
                <a:tc>
                  <a:txBody>
                    <a:bodyPr/>
                    <a:lstStyle/>
                    <a:p>
                      <a:pPr algn="ctr"/>
                      <a:r>
                        <a:rPr lang="en-US" smtClean="0"/>
                        <a:t>88,2</a:t>
                      </a:r>
                      <a:endParaRPr lang="en-GB"/>
                    </a:p>
                  </a:txBody>
                  <a:tcPr/>
                </a:tc>
                <a:tc>
                  <a:txBody>
                    <a:bodyPr/>
                    <a:lstStyle/>
                    <a:p>
                      <a:pPr algn="ctr"/>
                      <a:r>
                        <a:rPr lang="en-US" smtClean="0"/>
                        <a:t>20-11000</a:t>
                      </a:r>
                    </a:p>
                  </a:txBody>
                  <a:tcPr/>
                </a:tc>
              </a:tr>
              <a:tr h="424737">
                <a:tc>
                  <a:txBody>
                    <a:bodyPr/>
                    <a:lstStyle/>
                    <a:p>
                      <a:r>
                        <a:rPr lang="en-US" smtClean="0"/>
                        <a:t>CD</a:t>
                      </a:r>
                      <a:endParaRPr lang="en-GB"/>
                    </a:p>
                  </a:txBody>
                  <a:tcPr/>
                </a:tc>
                <a:tc>
                  <a:txBody>
                    <a:bodyPr/>
                    <a:lstStyle/>
                    <a:p>
                      <a:pPr algn="ctr"/>
                      <a:r>
                        <a:rPr lang="en-US" smtClean="0"/>
                        <a:t>44,1</a:t>
                      </a:r>
                      <a:endParaRPr lang="en-GB"/>
                    </a:p>
                  </a:txBody>
                  <a:tcPr/>
                </a:tc>
                <a:tc>
                  <a:txBody>
                    <a:bodyPr/>
                    <a:lstStyle/>
                    <a:p>
                      <a:pPr algn="ctr"/>
                      <a:r>
                        <a:rPr lang="en-US" smtClean="0"/>
                        <a:t>16</a:t>
                      </a:r>
                      <a:endParaRPr lang="en-GB"/>
                    </a:p>
                  </a:txBody>
                  <a:tcPr/>
                </a:tc>
                <a:tc>
                  <a:txBody>
                    <a:bodyPr/>
                    <a:lstStyle/>
                    <a:p>
                      <a:r>
                        <a:rPr lang="en-US" smtClean="0"/>
                        <a:t>Stereo</a:t>
                      </a:r>
                      <a:endParaRPr lang="en-GB"/>
                    </a:p>
                  </a:txBody>
                  <a:tcPr/>
                </a:tc>
                <a:tc>
                  <a:txBody>
                    <a:bodyPr/>
                    <a:lstStyle/>
                    <a:p>
                      <a:pPr algn="ctr"/>
                      <a:r>
                        <a:rPr lang="en-US" smtClean="0"/>
                        <a:t>176,4</a:t>
                      </a:r>
                      <a:endParaRPr lang="en-GB"/>
                    </a:p>
                  </a:txBody>
                  <a:tcPr/>
                </a:tc>
                <a:tc>
                  <a:txBody>
                    <a:bodyPr/>
                    <a:lstStyle/>
                    <a:p>
                      <a:pPr algn="ctr"/>
                      <a:r>
                        <a:rPr lang="en-US" smtClean="0"/>
                        <a:t>5-20000</a:t>
                      </a:r>
                    </a:p>
                  </a:txBody>
                  <a:tcPr/>
                </a:tc>
              </a:tr>
              <a:tr h="424737">
                <a:tc>
                  <a:txBody>
                    <a:bodyPr/>
                    <a:lstStyle/>
                    <a:p>
                      <a:r>
                        <a:rPr lang="en-US" smtClean="0"/>
                        <a:t>DAT</a:t>
                      </a:r>
                      <a:endParaRPr lang="en-GB"/>
                    </a:p>
                  </a:txBody>
                  <a:tcPr/>
                </a:tc>
                <a:tc>
                  <a:txBody>
                    <a:bodyPr/>
                    <a:lstStyle/>
                    <a:p>
                      <a:pPr algn="ctr"/>
                      <a:r>
                        <a:rPr lang="en-US" smtClean="0"/>
                        <a:t>48</a:t>
                      </a:r>
                      <a:endParaRPr lang="en-GB"/>
                    </a:p>
                  </a:txBody>
                  <a:tcPr/>
                </a:tc>
                <a:tc>
                  <a:txBody>
                    <a:bodyPr/>
                    <a:lstStyle/>
                    <a:p>
                      <a:pPr algn="ctr"/>
                      <a:r>
                        <a:rPr lang="en-US" smtClean="0"/>
                        <a:t>16</a:t>
                      </a:r>
                      <a:endParaRPr lang="en-GB"/>
                    </a:p>
                  </a:txBody>
                  <a:tcPr/>
                </a:tc>
                <a:tc>
                  <a:txBody>
                    <a:bodyPr/>
                    <a:lstStyle/>
                    <a:p>
                      <a:r>
                        <a:rPr lang="en-US" smtClean="0"/>
                        <a:t>Stereo</a:t>
                      </a:r>
                      <a:endParaRPr lang="en-GB"/>
                    </a:p>
                  </a:txBody>
                  <a:tcPr/>
                </a:tc>
                <a:tc>
                  <a:txBody>
                    <a:bodyPr/>
                    <a:lstStyle/>
                    <a:p>
                      <a:pPr algn="ctr"/>
                      <a:r>
                        <a:rPr lang="en-US" smtClean="0"/>
                        <a:t>192,0</a:t>
                      </a:r>
                      <a:endParaRPr lang="en-GB"/>
                    </a:p>
                  </a:txBody>
                  <a:tcPr/>
                </a:tc>
                <a:tc>
                  <a:txBody>
                    <a:bodyPr/>
                    <a:lstStyle/>
                    <a:p>
                      <a:pPr algn="ctr"/>
                      <a:r>
                        <a:rPr lang="en-US" smtClean="0"/>
                        <a:t>5-20000</a:t>
                      </a:r>
                    </a:p>
                  </a:txBody>
                  <a:tcPr/>
                </a:tc>
              </a:tr>
              <a:tr h="733107">
                <a:tc>
                  <a:txBody>
                    <a:bodyPr/>
                    <a:lstStyle/>
                    <a:p>
                      <a:r>
                        <a:rPr lang="en-US" smtClean="0"/>
                        <a:t>DVD audio</a:t>
                      </a:r>
                      <a:endParaRPr lang="en-GB"/>
                    </a:p>
                  </a:txBody>
                  <a:tcPr/>
                </a:tc>
                <a:tc>
                  <a:txBody>
                    <a:bodyPr/>
                    <a:lstStyle/>
                    <a:p>
                      <a:pPr algn="ctr"/>
                      <a:r>
                        <a:rPr lang="en-US" smtClean="0"/>
                        <a:t>192 (max)</a:t>
                      </a:r>
                      <a:endParaRPr lang="en-GB"/>
                    </a:p>
                  </a:txBody>
                  <a:tcPr/>
                </a:tc>
                <a:tc>
                  <a:txBody>
                    <a:bodyPr/>
                    <a:lstStyle/>
                    <a:p>
                      <a:pPr algn="ctr"/>
                      <a:r>
                        <a:rPr lang="en-US" smtClean="0"/>
                        <a:t>24</a:t>
                      </a:r>
                      <a:r>
                        <a:rPr lang="en-US" baseline="0" smtClean="0"/>
                        <a:t> (max)</a:t>
                      </a:r>
                      <a:endParaRPr lang="en-GB"/>
                    </a:p>
                  </a:txBody>
                  <a:tcPr/>
                </a:tc>
                <a:tc>
                  <a:txBody>
                    <a:bodyPr/>
                    <a:lstStyle/>
                    <a:p>
                      <a:r>
                        <a:rPr lang="en-US" smtClean="0"/>
                        <a:t>Do</a:t>
                      </a:r>
                      <a:r>
                        <a:rPr lang="en-US" baseline="0" smtClean="0"/>
                        <a:t> 6 kanala</a:t>
                      </a:r>
                      <a:endParaRPr lang="en-GB"/>
                    </a:p>
                  </a:txBody>
                  <a:tcPr/>
                </a:tc>
                <a:tc>
                  <a:txBody>
                    <a:bodyPr/>
                    <a:lstStyle/>
                    <a:p>
                      <a:pPr algn="ctr"/>
                      <a:r>
                        <a:rPr lang="en-US" smtClean="0"/>
                        <a:t>1200,0</a:t>
                      </a:r>
                      <a:r>
                        <a:rPr lang="en-US" baseline="0" smtClean="0"/>
                        <a:t> (max)</a:t>
                      </a:r>
                      <a:endParaRPr lang="en-GB"/>
                    </a:p>
                  </a:txBody>
                  <a:tcPr/>
                </a:tc>
                <a:tc>
                  <a:txBody>
                    <a:bodyPr/>
                    <a:lstStyle/>
                    <a:p>
                      <a:pPr algn="ctr"/>
                      <a:r>
                        <a:rPr lang="en-US" smtClean="0"/>
                        <a:t>0-96000</a:t>
                      </a:r>
                      <a:r>
                        <a:rPr lang="en-US" baseline="0" smtClean="0"/>
                        <a:t> (max)</a:t>
                      </a:r>
                      <a:endParaRPr lang="en-US" smtClean="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Audio kodek</a:t>
            </a:r>
            <a:endParaRPr lang="en-GB"/>
          </a:p>
        </p:txBody>
      </p:sp>
      <p:sp>
        <p:nvSpPr>
          <p:cNvPr id="3" name="Text Placeholder 2"/>
          <p:cNvSpPr>
            <a:spLocks noGrp="1"/>
          </p:cNvSpPr>
          <p:nvPr>
            <p:ph type="body" idx="1"/>
          </p:nvPr>
        </p:nvSpPr>
        <p:spPr/>
        <p:txBody>
          <a:bodyPr>
            <a:normAutofit fontScale="70000" lnSpcReduction="20000"/>
          </a:bodyPr>
          <a:lstStyle/>
          <a:p>
            <a:r>
              <a:rPr lang="sr-Latn-RS" smtClean="0"/>
              <a:t>Nakon odmjeravanja i kvantizacije audio signal je potrebno kodovati na određeni način</a:t>
            </a:r>
          </a:p>
          <a:p>
            <a:r>
              <a:rPr lang="sr-Latn-RS" smtClean="0"/>
              <a:t>Rezultat kodovanja je niz bitova koji sadrže informacije o audio signalu</a:t>
            </a:r>
          </a:p>
          <a:p>
            <a:r>
              <a:rPr lang="sr-Latn-RS" smtClean="0"/>
              <a:t>Ciljevi kodovanja su obično: dobar kvalitet zvuka, mala veličina fajla, brz prenos preko mreže,...</a:t>
            </a:r>
          </a:p>
          <a:p>
            <a:r>
              <a:rPr lang="sr-Latn-RS" smtClean="0"/>
              <a:t>Često se koriste formati sa kompresijom kako bi se smanjili memorijski zahtjevi</a:t>
            </a:r>
          </a:p>
          <a:p>
            <a:r>
              <a:rPr lang="sr-Latn-RS" smtClean="0"/>
              <a:t>Kodek (KOder-DEKoder) je softver koji koduje i dekoduje audio signal</a:t>
            </a:r>
          </a:p>
          <a:p>
            <a:pPr lvl="1"/>
            <a:r>
              <a:rPr lang="sr-Latn-RS" smtClean="0"/>
              <a:t>Koder – prevodi audio signal u niz bitova</a:t>
            </a:r>
          </a:p>
          <a:p>
            <a:pPr lvl="1"/>
            <a:r>
              <a:rPr lang="sr-Latn-RS" smtClean="0"/>
              <a:t>Dekoder – prevodi niz bitova u audio signal</a:t>
            </a:r>
          </a:p>
          <a:p>
            <a:r>
              <a:rPr lang="sr-Latn-RS" smtClean="0"/>
              <a:t>Različiti kodeci odgovaraju različitim formatima audio fajlova</a:t>
            </a:r>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Popularni formati audio fajlova</a:t>
            </a:r>
            <a:endParaRPr lang="en-US"/>
          </a:p>
        </p:txBody>
      </p:sp>
      <p:sp>
        <p:nvSpPr>
          <p:cNvPr id="3" name="Text Placeholder 2"/>
          <p:cNvSpPr>
            <a:spLocks noGrp="1"/>
          </p:cNvSpPr>
          <p:nvPr>
            <p:ph type="body" idx="1"/>
          </p:nvPr>
        </p:nvSpPr>
        <p:spPr/>
        <p:txBody>
          <a:bodyPr>
            <a:normAutofit/>
          </a:bodyPr>
          <a:lstStyle/>
          <a:p>
            <a:r>
              <a:rPr lang="sr-Latn-BA" smtClean="0"/>
              <a:t>WAV (.wav)</a:t>
            </a:r>
          </a:p>
          <a:p>
            <a:r>
              <a:rPr lang="sr-Latn-BA" smtClean="0"/>
              <a:t>MPEG audio (.mp3, .mp4, .m4a, .aac)</a:t>
            </a:r>
          </a:p>
          <a:p>
            <a:r>
              <a:rPr lang="sr-Latn-BA" smtClean="0"/>
              <a:t>Ogg Vorbis – .ogg </a:t>
            </a:r>
          </a:p>
          <a:p>
            <a:r>
              <a:rPr lang="sr-Latn-BA" smtClean="0"/>
              <a:t>AU (.au)</a:t>
            </a:r>
          </a:p>
          <a:p>
            <a:r>
              <a:rPr lang="sr-Latn-BA" smtClean="0"/>
              <a:t>AIFF (.aiff)</a:t>
            </a:r>
          </a:p>
          <a:p>
            <a:r>
              <a:rPr lang="sr-Latn-BA" smtClean="0"/>
              <a:t>Flac (.flac)</a:t>
            </a:r>
          </a:p>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WAV format</a:t>
            </a:r>
            <a:endParaRPr lang="en-GB"/>
          </a:p>
        </p:txBody>
      </p:sp>
      <p:sp>
        <p:nvSpPr>
          <p:cNvPr id="3" name="Text Placeholder 2"/>
          <p:cNvSpPr>
            <a:spLocks noGrp="1"/>
          </p:cNvSpPr>
          <p:nvPr>
            <p:ph type="body" idx="1"/>
          </p:nvPr>
        </p:nvSpPr>
        <p:spPr/>
        <p:txBody>
          <a:bodyPr/>
          <a:lstStyle/>
          <a:p>
            <a:r>
              <a:rPr lang="sr-Latn-RS" smtClean="0"/>
              <a:t>Waveform Audio File Format</a:t>
            </a:r>
          </a:p>
          <a:p>
            <a:r>
              <a:rPr lang="sr-Latn-RS" smtClean="0"/>
              <a:t>Ekstenzija .wav</a:t>
            </a:r>
          </a:p>
          <a:p>
            <a:r>
              <a:rPr lang="sr-Latn-RS" smtClean="0"/>
              <a:t>Microsoft i IBM, 1991. godine</a:t>
            </a:r>
          </a:p>
          <a:p>
            <a:r>
              <a:rPr lang="sr-Latn-RS" smtClean="0"/>
              <a:t>Najčešće ne koristi kompresiju</a:t>
            </a:r>
          </a:p>
          <a:p>
            <a:pPr lvl="1"/>
            <a:r>
              <a:rPr lang="sr-Latn-RS" smtClean="0"/>
              <a:t>Kompresija je moguća</a:t>
            </a:r>
          </a:p>
          <a:p>
            <a:r>
              <a:rPr lang="sr-Latn-RS" smtClean="0"/>
              <a:t>Ne koristi se često za prenos preko weba</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normAutofit lnSpcReduction="10000"/>
          </a:bodyPr>
          <a:lstStyle/>
          <a:p>
            <a:r>
              <a:rPr lang="sr-Latn-RS" smtClean="0"/>
              <a:t>Šta je zvuk?</a:t>
            </a:r>
          </a:p>
          <a:p>
            <a:pPr lvl="1"/>
            <a:r>
              <a:rPr lang="sr-Latn-RS" smtClean="0"/>
              <a:t>Zvuk je vremenski promjenljiva mehanička deformacija u elastičnoj sredini</a:t>
            </a:r>
          </a:p>
          <a:p>
            <a:r>
              <a:rPr lang="sr-Latn-RS" smtClean="0"/>
              <a:t>Kako nastaje zvuk?</a:t>
            </a:r>
          </a:p>
          <a:p>
            <a:pPr lvl="1"/>
            <a:r>
              <a:rPr lang="sr-Latn-RS" smtClean="0"/>
              <a:t>Zvuk nastaje pri promjenama stacionarnog stanja čestica sredine </a:t>
            </a:r>
          </a:p>
          <a:p>
            <a:pPr lvl="1"/>
            <a:r>
              <a:rPr lang="sr-Latn-RS" smtClean="0"/>
              <a:t>Dolazi do promjena gustine sredine i vrijednosti pritiska</a:t>
            </a:r>
          </a:p>
          <a:p>
            <a:r>
              <a:rPr lang="sr-Latn-RS" smtClean="0"/>
              <a:t>Kako se prostire zvuk?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MP3 format	</a:t>
            </a:r>
            <a:endParaRPr lang="en-GB"/>
          </a:p>
        </p:txBody>
      </p:sp>
      <p:sp>
        <p:nvSpPr>
          <p:cNvPr id="3" name="Text Placeholder 2"/>
          <p:cNvSpPr>
            <a:spLocks noGrp="1"/>
          </p:cNvSpPr>
          <p:nvPr>
            <p:ph type="body" idx="1"/>
          </p:nvPr>
        </p:nvSpPr>
        <p:spPr/>
        <p:txBody>
          <a:bodyPr>
            <a:normAutofit fontScale="70000" lnSpcReduction="20000"/>
          </a:bodyPr>
          <a:lstStyle/>
          <a:p>
            <a:r>
              <a:rPr lang="sr-Latn-RS" smtClean="0"/>
              <a:t>Puni naziv je MPEG-1 ili MPEG-2 Audio Layer III</a:t>
            </a:r>
          </a:p>
          <a:p>
            <a:r>
              <a:rPr lang="sr-Latn-RS" smtClean="0"/>
              <a:t>Ekstenzija .mp3</a:t>
            </a:r>
          </a:p>
          <a:p>
            <a:r>
              <a:rPr lang="sr-Latn-RS" smtClean="0"/>
              <a:t>Kreiran kao dio standarda MPEG-1 za kodovanje videa (više kasnije) koji se odnosi na kodovanje zvuka</a:t>
            </a:r>
          </a:p>
          <a:p>
            <a:r>
              <a:rPr lang="sr-Latn-RS" smtClean="0"/>
              <a:t>Moving Picture Experts Group, 1993. godine</a:t>
            </a:r>
          </a:p>
          <a:p>
            <a:r>
              <a:rPr lang="sr-Latn-RS" smtClean="0"/>
              <a:t>Patent Fraunhofer instituta</a:t>
            </a:r>
          </a:p>
          <a:p>
            <a:r>
              <a:rPr lang="sr-Latn-RS" smtClean="0"/>
              <a:t>Kompresija sa gubicima</a:t>
            </a:r>
          </a:p>
          <a:p>
            <a:pPr lvl="1"/>
            <a:r>
              <a:rPr lang="sr-Latn-RS" smtClean="0"/>
              <a:t>Nakon dekompresije se ne dobija signal identičan originalnom</a:t>
            </a:r>
          </a:p>
          <a:p>
            <a:pPr lvl="1"/>
            <a:r>
              <a:rPr lang="sr-Latn-RS" smtClean="0"/>
              <a:t>Korisnik može praviti kompromis između kvaliteta zvuka i veličine fajla</a:t>
            </a:r>
          </a:p>
          <a:p>
            <a:r>
              <a:rPr lang="sr-Latn-RS" smtClean="0"/>
              <a:t>Jedan od najpopularnijih audio formata</a:t>
            </a:r>
          </a:p>
          <a:p>
            <a:r>
              <a:rPr lang="sr-Latn-RS" smtClean="0"/>
              <a:t>Mnogo korišten za distribuciju (legalnu i ilegalnu) muzike na Internetu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MPEG-4 audio</a:t>
            </a:r>
            <a:endParaRPr lang="en-GB"/>
          </a:p>
        </p:txBody>
      </p:sp>
      <p:sp>
        <p:nvSpPr>
          <p:cNvPr id="3" name="Text Placeholder 2"/>
          <p:cNvSpPr>
            <a:spLocks noGrp="1"/>
          </p:cNvSpPr>
          <p:nvPr>
            <p:ph type="body" idx="1"/>
          </p:nvPr>
        </p:nvSpPr>
        <p:spPr/>
        <p:txBody>
          <a:bodyPr>
            <a:normAutofit fontScale="77500" lnSpcReduction="20000"/>
          </a:bodyPr>
          <a:lstStyle/>
          <a:p>
            <a:r>
              <a:rPr lang="sr-Latn-RS" smtClean="0"/>
              <a:t>Formalno MPEG-4 Part 3 – dio MPEG-4 standarda za kodovanje videa koji se odnosi na kodovanje audio signala</a:t>
            </a:r>
          </a:p>
          <a:p>
            <a:r>
              <a:rPr lang="sr-Latn-RS" smtClean="0"/>
              <a:t>Ekstenzije: .mp4, .m4a, .aac</a:t>
            </a:r>
          </a:p>
          <a:p>
            <a:r>
              <a:rPr lang="sr-Latn-RS" smtClean="0"/>
              <a:t>Moving Picture Experts Group, 1997. godine</a:t>
            </a:r>
          </a:p>
          <a:p>
            <a:r>
              <a:rPr lang="sr-Latn-RS" smtClean="0"/>
              <a:t>Kompresija sa gubicima</a:t>
            </a:r>
          </a:p>
          <a:p>
            <a:r>
              <a:rPr lang="sr-Latn-RS" smtClean="0"/>
              <a:t>Nasljednik MP3 formata</a:t>
            </a:r>
          </a:p>
          <a:p>
            <a:r>
              <a:rPr lang="sr-Latn-RS" smtClean="0"/>
              <a:t>Bolji kvalitet zvuka za približno istu veličinu fajla (bitsku brzinu)</a:t>
            </a:r>
          </a:p>
          <a:p>
            <a:r>
              <a:rPr lang="sr-Latn-RS" smtClean="0"/>
              <a:t>Koriste ga </a:t>
            </a:r>
            <a:r>
              <a:rPr lang="en-GB" smtClean="0"/>
              <a:t> YouTube, iPhone, iPod, iPad, Nintendo DSi, Nintendo 3DS, iTunes, DivX Plus Web Player</a:t>
            </a:r>
            <a:r>
              <a:rPr lang="sr-Latn-RS" smtClean="0"/>
              <a:t>,</a:t>
            </a:r>
            <a:r>
              <a:rPr lang="en-GB" smtClean="0"/>
              <a:t> PlayStation 3</a:t>
            </a:r>
            <a:r>
              <a:rPr lang="sr-Latn-RS" smtClean="0"/>
              <a:t>, itd.</a:t>
            </a:r>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Ogg Vorbis format</a:t>
            </a:r>
            <a:endParaRPr lang="en-GB"/>
          </a:p>
        </p:txBody>
      </p:sp>
      <p:sp>
        <p:nvSpPr>
          <p:cNvPr id="3" name="Text Placeholder 2"/>
          <p:cNvSpPr>
            <a:spLocks noGrp="1"/>
          </p:cNvSpPr>
          <p:nvPr>
            <p:ph type="body" idx="1"/>
          </p:nvPr>
        </p:nvSpPr>
        <p:spPr/>
        <p:txBody>
          <a:bodyPr>
            <a:normAutofit fontScale="92500" lnSpcReduction="10000"/>
          </a:bodyPr>
          <a:lstStyle/>
          <a:p>
            <a:r>
              <a:rPr lang="sr-Latn-RS" smtClean="0"/>
              <a:t>Open source, nepatentiran, slobodan format</a:t>
            </a:r>
          </a:p>
          <a:p>
            <a:r>
              <a:rPr lang="sr-Latn-RS" smtClean="0"/>
              <a:t>Ekstenzija .ogg</a:t>
            </a:r>
          </a:p>
          <a:p>
            <a:r>
              <a:rPr lang="sr-Latn-RS" smtClean="0"/>
              <a:t>Xiph Org Foundation, 2000. godine</a:t>
            </a:r>
          </a:p>
          <a:p>
            <a:r>
              <a:rPr lang="sr-Latn-RS" smtClean="0"/>
              <a:t>Kompresija sa gubicima</a:t>
            </a:r>
          </a:p>
          <a:p>
            <a:r>
              <a:rPr lang="sr-Latn-RS" smtClean="0"/>
              <a:t>Dobar kvalitet zvuka uz malu veličinu fajla</a:t>
            </a:r>
          </a:p>
          <a:p>
            <a:r>
              <a:rPr lang="sr-Latn-RS" smtClean="0"/>
              <a:t>Popularan u igrama: </a:t>
            </a:r>
            <a:r>
              <a:rPr lang="en-GB" smtClean="0"/>
              <a:t> Grand Theft Auto: San Andreas, Halo: Combat Evolved, Minecraft, and World of Warcraft</a:t>
            </a:r>
            <a:r>
              <a:rPr lang="sr-Latn-RS" smtClean="0"/>
              <a:t>,...</a:t>
            </a:r>
          </a:p>
          <a:p>
            <a:r>
              <a:rPr lang="sr-Latn-RS" smtClean="0"/>
              <a:t>Popularan u Internet radio stanicama</a:t>
            </a:r>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Softver za konverziju formata</a:t>
            </a:r>
            <a:endParaRPr lang="en-GB"/>
          </a:p>
        </p:txBody>
      </p:sp>
      <p:sp>
        <p:nvSpPr>
          <p:cNvPr id="3" name="Text Placeholder 2"/>
          <p:cNvSpPr>
            <a:spLocks noGrp="1"/>
          </p:cNvSpPr>
          <p:nvPr>
            <p:ph type="body" idx="1"/>
          </p:nvPr>
        </p:nvSpPr>
        <p:spPr/>
        <p:txBody>
          <a:bodyPr/>
          <a:lstStyle/>
          <a:p>
            <a:r>
              <a:rPr lang="sr-Latn-RS" smtClean="0"/>
              <a:t>Popularne besplatne opcije:</a:t>
            </a:r>
          </a:p>
          <a:p>
            <a:pPr lvl="1"/>
            <a:r>
              <a:rPr lang="sr-Latn-RS" smtClean="0"/>
              <a:t>Miro Video Converter (</a:t>
            </a:r>
            <a:r>
              <a:rPr lang="sr-Latn-RS" smtClean="0">
                <a:hlinkClick r:id="rId2"/>
              </a:rPr>
              <a:t>www.mirovideoconverter.com</a:t>
            </a:r>
            <a:r>
              <a:rPr lang="sr-Latn-RS" smtClean="0"/>
              <a:t>) – konverzija različith audio i video formata</a:t>
            </a:r>
          </a:p>
          <a:p>
            <a:pPr lvl="1"/>
            <a:r>
              <a:rPr lang="sr-Latn-RS" smtClean="0"/>
              <a:t>Online-Convert (</a:t>
            </a:r>
            <a:r>
              <a:rPr lang="en-GB" smtClean="0">
                <a:hlinkClick r:id="rId3"/>
              </a:rPr>
              <a:t>http://www.online-convert.com/</a:t>
            </a:r>
            <a:r>
              <a:rPr lang="sr-Latn-RS" smtClean="0"/>
              <a:t>) – online konvertor različitih formata (uključujući audio i video)</a:t>
            </a:r>
          </a:p>
          <a:p>
            <a:pPr lvl="1"/>
            <a:endParaRPr lang="sr-Latn-RS" smtClean="0"/>
          </a:p>
          <a:p>
            <a:pPr lvl="1"/>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Web audio</a:t>
            </a:r>
            <a:endParaRPr lang="en-US"/>
          </a:p>
        </p:txBody>
      </p:sp>
      <p:sp>
        <p:nvSpPr>
          <p:cNvPr id="3" name="Content Placeholder 2"/>
          <p:cNvSpPr>
            <a:spLocks noGrp="1"/>
          </p:cNvSpPr>
          <p:nvPr>
            <p:ph idx="1"/>
          </p:nvPr>
        </p:nvSpPr>
        <p:spPr/>
        <p:txBody>
          <a:bodyPr>
            <a:normAutofit fontScale="70000" lnSpcReduction="20000"/>
          </a:bodyPr>
          <a:lstStyle/>
          <a:p>
            <a:r>
              <a:rPr lang="sr-Latn-BA" smtClean="0"/>
              <a:t>HTML</a:t>
            </a:r>
            <a:r>
              <a:rPr lang="en-US" smtClean="0"/>
              <a:t> </a:t>
            </a:r>
            <a:r>
              <a:rPr lang="sr-Latn-BA" smtClean="0"/>
              <a:t>5 posjeduje standardno rješenje za reprodukciju audio fajlova</a:t>
            </a:r>
            <a:r>
              <a:rPr lang="en-US" smtClean="0"/>
              <a:t> ili audio tokova</a:t>
            </a:r>
            <a:endParaRPr lang="sr-Latn-BA" smtClean="0"/>
          </a:p>
          <a:p>
            <a:r>
              <a:rPr lang="sr-Latn-BA" smtClean="0"/>
              <a:t>Prije HTML</a:t>
            </a:r>
            <a:r>
              <a:rPr lang="en-US" smtClean="0"/>
              <a:t> </a:t>
            </a:r>
            <a:r>
              <a:rPr lang="sr-Latn-BA" smtClean="0"/>
              <a:t>5 nije postojalo standardno rješenje za reprodukciju audio fajlova na web stranicama</a:t>
            </a:r>
          </a:p>
          <a:p>
            <a:pPr lvl="1"/>
            <a:r>
              <a:rPr lang="sr-Latn-BA" smtClean="0"/>
              <a:t>Morao se koristiti plug-in (npr. Flash)</a:t>
            </a:r>
          </a:p>
          <a:p>
            <a:r>
              <a:rPr lang="sr-Latn-BA" smtClean="0"/>
              <a:t>Za reprodukciju audio fajla koristi se </a:t>
            </a:r>
            <a:r>
              <a:rPr lang="sr-Latn-BA" smtClean="0">
                <a:solidFill>
                  <a:srgbClr val="C00000"/>
                </a:solidFill>
              </a:rPr>
              <a:t>&lt;audio&gt; </a:t>
            </a:r>
            <a:r>
              <a:rPr lang="en-US" smtClean="0"/>
              <a:t>element</a:t>
            </a:r>
            <a:endParaRPr lang="sr-Latn-BA" smtClean="0"/>
          </a:p>
          <a:p>
            <a:r>
              <a:rPr lang="sr-Latn-BA" smtClean="0"/>
              <a:t>Podržani formati audio fajlova: </a:t>
            </a:r>
          </a:p>
          <a:p>
            <a:pPr lvl="1"/>
            <a:r>
              <a:rPr lang="sr-Latn-BA" smtClean="0"/>
              <a:t>WAV – audio/wav</a:t>
            </a:r>
          </a:p>
          <a:p>
            <a:pPr lvl="1"/>
            <a:r>
              <a:rPr lang="sr-Latn-BA" smtClean="0"/>
              <a:t>MP3 – audio/mpeg</a:t>
            </a:r>
          </a:p>
          <a:p>
            <a:pPr lvl="1"/>
            <a:r>
              <a:rPr lang="sr-Latn-BA" smtClean="0"/>
              <a:t>MPEG-4 – audio/mp4</a:t>
            </a:r>
          </a:p>
          <a:p>
            <a:pPr lvl="1"/>
            <a:r>
              <a:rPr lang="sr-Latn-BA" smtClean="0"/>
              <a:t>AAC – audio/aac</a:t>
            </a:r>
          </a:p>
          <a:p>
            <a:pPr lvl="1"/>
            <a:r>
              <a:rPr lang="sr-Latn-BA" smtClean="0"/>
              <a:t>Ogg – audio/ogg</a:t>
            </a:r>
          </a:p>
          <a:p>
            <a:r>
              <a:rPr lang="sr-Latn-BA" smtClean="0"/>
              <a:t>Šta je podržano u konkretnom čitaču možete provjeriti na stranici </a:t>
            </a:r>
            <a:r>
              <a:rPr lang="sr-Latn-BA" smtClean="0">
                <a:hlinkClick r:id="rId2"/>
              </a:rPr>
              <a:t>http://caniuse.com/#feat=audio</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Audio primjer</a:t>
            </a:r>
            <a:endParaRPr lang="en-US"/>
          </a:p>
        </p:txBody>
      </p:sp>
      <p:sp>
        <p:nvSpPr>
          <p:cNvPr id="3" name="Content Placeholder 2"/>
          <p:cNvSpPr>
            <a:spLocks noGrp="1"/>
          </p:cNvSpPr>
          <p:nvPr>
            <p:ph idx="1"/>
          </p:nvPr>
        </p:nvSpPr>
        <p:spPr/>
        <p:txBody>
          <a:bodyPr>
            <a:normAutofit lnSpcReduction="10000"/>
          </a:bodyPr>
          <a:lstStyle/>
          <a:p>
            <a:pPr>
              <a:buNone/>
            </a:pPr>
            <a:r>
              <a:rPr lang="en-US" sz="2800" smtClean="0"/>
              <a:t>&lt;audi</a:t>
            </a:r>
            <a:r>
              <a:rPr lang="sr-Latn-BA" sz="2800"/>
              <a:t>o</a:t>
            </a:r>
            <a:r>
              <a:rPr lang="sr-Latn-BA" sz="2800" smtClean="0"/>
              <a:t> src=“acoustic.wav”&gt;</a:t>
            </a:r>
          </a:p>
          <a:p>
            <a:pPr>
              <a:buNone/>
            </a:pPr>
            <a:r>
              <a:rPr lang="sr-Latn-BA" sz="2800"/>
              <a:t> </a:t>
            </a:r>
            <a:r>
              <a:rPr lang="sr-Latn-BA" sz="2800" smtClean="0"/>
              <a:t>   Čitač ne podržava audio </a:t>
            </a:r>
            <a:r>
              <a:rPr lang="en-US" sz="2800" smtClean="0"/>
              <a:t>element.</a:t>
            </a:r>
            <a:endParaRPr lang="sr-Latn-BA" sz="2800" smtClean="0"/>
          </a:p>
          <a:p>
            <a:pPr>
              <a:buNone/>
            </a:pPr>
            <a:r>
              <a:rPr lang="en-US" sz="2800" smtClean="0"/>
              <a:t>&lt;/audio&gt;</a:t>
            </a:r>
            <a:endParaRPr lang="sr-Latn-BA" sz="2800" smtClean="0"/>
          </a:p>
          <a:p>
            <a:r>
              <a:rPr lang="sr-Latn-BA" sz="2800" smtClean="0">
                <a:solidFill>
                  <a:srgbClr val="C00000"/>
                </a:solidFill>
              </a:rPr>
              <a:t>src</a:t>
            </a:r>
            <a:r>
              <a:rPr lang="sr-Latn-BA" sz="2800" smtClean="0"/>
              <a:t> ukazuje na audio fajl</a:t>
            </a:r>
            <a:endParaRPr lang="en-US" sz="2800" smtClean="0">
              <a:solidFill>
                <a:srgbClr val="C00000"/>
              </a:solidFill>
            </a:endParaRPr>
          </a:p>
          <a:p>
            <a:r>
              <a:rPr lang="sr-Latn-BA" sz="2800" smtClean="0"/>
              <a:t>Tekst između &lt;audio&gt; i &lt;/audio&gt; tagova će se ispisati ako čitač ne podržava &lt;audio&gt; element</a:t>
            </a:r>
          </a:p>
          <a:p>
            <a:r>
              <a:rPr lang="sr-Latn-BA" sz="2800" smtClean="0"/>
              <a:t>Umjesto teksta može da se stavi link za download ili da se uključi Flash player za reprodukciju audio fajla</a:t>
            </a:r>
            <a:endParaRPr lang="en-US" sz="2800" smtClean="0"/>
          </a:p>
          <a:p>
            <a:r>
              <a:rPr lang="en-US" sz="2800" smtClean="0"/>
              <a:t>Ovaj primjer sam </a:t>
            </a:r>
            <a:r>
              <a:rPr lang="sr-Latn-RS" sz="2800" smtClean="0"/>
              <a:t>za sebe nije pretjerano koristan jer korisnik nema načina da pokrene audio</a:t>
            </a:r>
            <a:endParaRPr lang="en-US" sz="2800" smtClean="0"/>
          </a:p>
          <a:p>
            <a:pPr>
              <a:buNone/>
            </a:pPr>
            <a:endParaRPr 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Atributi audio elementa</a:t>
            </a:r>
            <a:endParaRPr lang="en-GB"/>
          </a:p>
        </p:txBody>
      </p:sp>
      <p:sp>
        <p:nvSpPr>
          <p:cNvPr id="3" name="Content Placeholder 2"/>
          <p:cNvSpPr>
            <a:spLocks noGrp="1"/>
          </p:cNvSpPr>
          <p:nvPr>
            <p:ph idx="1"/>
          </p:nvPr>
        </p:nvSpPr>
        <p:spPr/>
        <p:txBody>
          <a:bodyPr>
            <a:normAutofit fontScale="92500" lnSpcReduction="20000"/>
          </a:bodyPr>
          <a:lstStyle/>
          <a:p>
            <a:r>
              <a:rPr lang="sr-Latn-BA" sz="2800" smtClean="0">
                <a:solidFill>
                  <a:srgbClr val="C00000"/>
                </a:solidFill>
              </a:rPr>
              <a:t>controls </a:t>
            </a:r>
            <a:r>
              <a:rPr lang="sr-Latn-BA" sz="2800" smtClean="0"/>
              <a:t>atribut dodaje kontrole: play, pause, volume</a:t>
            </a:r>
          </a:p>
          <a:p>
            <a:r>
              <a:rPr lang="en-GB" sz="2800" smtClean="0">
                <a:solidFill>
                  <a:srgbClr val="C00000"/>
                </a:solidFill>
              </a:rPr>
              <a:t>autoplay</a:t>
            </a:r>
            <a:r>
              <a:rPr lang="sr-Latn-RS" smtClean="0"/>
              <a:t> </a:t>
            </a:r>
            <a:r>
              <a:rPr lang="sr-Latn-RS" sz="2800" smtClean="0"/>
              <a:t>reprodukcija počinje čim se učita stranica. Ovo može biti naporno za korisnike – pazite kada koristite</a:t>
            </a:r>
          </a:p>
          <a:p>
            <a:r>
              <a:rPr lang="en-GB" sz="2800" smtClean="0">
                <a:solidFill>
                  <a:srgbClr val="C00000"/>
                </a:solidFill>
              </a:rPr>
              <a:t>loop</a:t>
            </a:r>
            <a:r>
              <a:rPr lang="sr-Latn-RS" sz="2800" smtClean="0"/>
              <a:t> – reprodukcija traje u petlji. I ovo može biti naporno za korisnike, pogotovu ako nemaju kontrole da ga isključe</a:t>
            </a:r>
            <a:endParaRPr lang="en-US" sz="2800" smtClean="0"/>
          </a:p>
          <a:p>
            <a:r>
              <a:rPr lang="en-GB" sz="2800" smtClean="0">
                <a:solidFill>
                  <a:srgbClr val="C00000"/>
                </a:solidFill>
              </a:rPr>
              <a:t>muted</a:t>
            </a:r>
            <a:r>
              <a:rPr lang="sr-Latn-RS" sz="2800" smtClean="0">
                <a:solidFill>
                  <a:srgbClr val="C00000"/>
                </a:solidFill>
              </a:rPr>
              <a:t> </a:t>
            </a:r>
            <a:r>
              <a:rPr lang="sr-Latn-RS" sz="2800" smtClean="0"/>
              <a:t>– predefinisano stanje je nečujno</a:t>
            </a:r>
            <a:endParaRPr lang="sr-Latn-RS" sz="2800" smtClean="0">
              <a:solidFill>
                <a:srgbClr val="C00000"/>
              </a:solidFill>
            </a:endParaRPr>
          </a:p>
          <a:p>
            <a:r>
              <a:rPr lang="en-GB" sz="2800" smtClean="0">
                <a:solidFill>
                  <a:srgbClr val="C00000"/>
                </a:solidFill>
              </a:rPr>
              <a:t>preload</a:t>
            </a:r>
            <a:r>
              <a:rPr lang="sr-Latn-RS" sz="2800" smtClean="0">
                <a:solidFill>
                  <a:srgbClr val="C00000"/>
                </a:solidFill>
              </a:rPr>
              <a:t> </a:t>
            </a:r>
            <a:r>
              <a:rPr lang="sr-Latn-RS" sz="2800" smtClean="0"/>
              <a:t>prethodno</a:t>
            </a:r>
            <a:r>
              <a:rPr lang="sr-Latn-RS" sz="2800" smtClean="0">
                <a:solidFill>
                  <a:srgbClr val="C00000"/>
                </a:solidFill>
              </a:rPr>
              <a:t> </a:t>
            </a:r>
            <a:r>
              <a:rPr lang="sr-Latn-RS" sz="2800" smtClean="0"/>
              <a:t>učitavanje audio fajla</a:t>
            </a:r>
          </a:p>
          <a:p>
            <a:pPr lvl="1"/>
            <a:r>
              <a:rPr lang="en-GB" sz="2400" smtClean="0">
                <a:solidFill>
                  <a:srgbClr val="C00000"/>
                </a:solidFill>
              </a:rPr>
              <a:t>preload</a:t>
            </a:r>
            <a:r>
              <a:rPr lang="sr-Latn-RS" sz="2400" smtClean="0">
                <a:solidFill>
                  <a:srgbClr val="C00000"/>
                </a:solidFill>
              </a:rPr>
              <a:t>=“none” </a:t>
            </a:r>
            <a:r>
              <a:rPr lang="sr-Latn-RS" sz="2400" smtClean="0"/>
              <a:t>nema prethodnog učitavanja. Učitavanje će početi kada korisnik klikne Play</a:t>
            </a:r>
          </a:p>
          <a:p>
            <a:pPr lvl="1"/>
            <a:r>
              <a:rPr lang="en-GB" sz="2400" smtClean="0">
                <a:solidFill>
                  <a:srgbClr val="C00000"/>
                </a:solidFill>
              </a:rPr>
              <a:t>preload</a:t>
            </a:r>
            <a:r>
              <a:rPr lang="sr-Latn-RS" sz="2400" smtClean="0">
                <a:solidFill>
                  <a:srgbClr val="C00000"/>
                </a:solidFill>
              </a:rPr>
              <a:t>=“metadata” </a:t>
            </a:r>
            <a:r>
              <a:rPr lang="sr-Latn-RS" sz="2400" smtClean="0"/>
              <a:t>učitava metapodatke (npr. trajanje, dimenzije,...). Učitavanje će početi kada korisnik klikne Play</a:t>
            </a:r>
          </a:p>
          <a:p>
            <a:pPr lvl="1"/>
            <a:r>
              <a:rPr lang="en-GB" sz="2400" smtClean="0">
                <a:solidFill>
                  <a:srgbClr val="C00000"/>
                </a:solidFill>
              </a:rPr>
              <a:t>preload</a:t>
            </a:r>
            <a:r>
              <a:rPr lang="sr-Latn-RS" sz="2400" smtClean="0">
                <a:solidFill>
                  <a:srgbClr val="C00000"/>
                </a:solidFill>
              </a:rPr>
              <a:t>=“auto” </a:t>
            </a:r>
            <a:r>
              <a:rPr lang="sr-Latn-RS" sz="2400" smtClean="0"/>
              <a:t>čitač odlučuje šta će učitati. Ovo je predefinisana vrijednost.</a:t>
            </a:r>
          </a:p>
          <a:p>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Reprodukcija audio fajla iz različitih izvora</a:t>
            </a:r>
            <a:endParaRPr lang="en-GB"/>
          </a:p>
        </p:txBody>
      </p:sp>
      <p:sp>
        <p:nvSpPr>
          <p:cNvPr id="3" name="Content Placeholder 2"/>
          <p:cNvSpPr>
            <a:spLocks noGrp="1"/>
          </p:cNvSpPr>
          <p:nvPr>
            <p:ph idx="1"/>
          </p:nvPr>
        </p:nvSpPr>
        <p:spPr/>
        <p:txBody>
          <a:bodyPr>
            <a:normAutofit fontScale="85000" lnSpcReduction="20000"/>
          </a:bodyPr>
          <a:lstStyle/>
          <a:p>
            <a:r>
              <a:rPr lang="sr-Latn-RS" smtClean="0"/>
              <a:t>Ne podržavaju svi čitači (naročito stariji) sve audio formate</a:t>
            </a:r>
          </a:p>
          <a:p>
            <a:r>
              <a:rPr lang="sr-Latn-RS" smtClean="0"/>
              <a:t>Npr. provjera koliko je podržan MP3 format</a:t>
            </a:r>
          </a:p>
          <a:p>
            <a:pPr lvl="1"/>
            <a:r>
              <a:rPr lang="en-GB" smtClean="0">
                <a:hlinkClick r:id="rId2"/>
              </a:rPr>
              <a:t>http://caniuse.com/#feat=mp3</a:t>
            </a:r>
            <a:endParaRPr lang="sr-Latn-RS" smtClean="0"/>
          </a:p>
          <a:p>
            <a:r>
              <a:rPr lang="sr-Latn-RS" smtClean="0"/>
              <a:t>Moguće je zadati više audio fajlova u različitim formatima koristeći </a:t>
            </a:r>
            <a:r>
              <a:rPr lang="sr-Latn-BA" smtClean="0">
                <a:solidFill>
                  <a:srgbClr val="C00000"/>
                </a:solidFill>
              </a:rPr>
              <a:t>&lt;source&gt;</a:t>
            </a:r>
            <a:r>
              <a:rPr lang="sr-Latn-BA" smtClean="0"/>
              <a:t> element</a:t>
            </a:r>
          </a:p>
          <a:p>
            <a:pPr lvl="1"/>
            <a:r>
              <a:rPr lang="sr-Latn-BA" smtClean="0"/>
              <a:t>Čitač će iskoristiti prvi prepoznati format</a:t>
            </a:r>
            <a:endParaRPr lang="sr-Latn-BA" sz="2400" smtClean="0"/>
          </a:p>
          <a:p>
            <a:pPr lvl="1">
              <a:buNone/>
            </a:pPr>
            <a:r>
              <a:rPr lang="en-GB" smtClean="0"/>
              <a:t>&lt;audio controls&gt;</a:t>
            </a:r>
          </a:p>
          <a:p>
            <a:pPr lvl="2">
              <a:buNone/>
            </a:pPr>
            <a:r>
              <a:rPr lang="en-GB" sz="2800" smtClean="0"/>
              <a:t>&lt;source src=”</a:t>
            </a:r>
            <a:r>
              <a:rPr lang="sr-Latn-RS" sz="2800" smtClean="0"/>
              <a:t>acoustic</a:t>
            </a:r>
            <a:r>
              <a:rPr lang="en-GB" sz="2800" smtClean="0"/>
              <a:t>.ogg” type=”audio/ogg”&gt;</a:t>
            </a:r>
          </a:p>
          <a:p>
            <a:pPr lvl="2">
              <a:buNone/>
            </a:pPr>
            <a:r>
              <a:rPr lang="en-GB" sz="2800" smtClean="0"/>
              <a:t>&lt;source src=”</a:t>
            </a:r>
            <a:r>
              <a:rPr lang="sr-Latn-RS" sz="2800" smtClean="0"/>
              <a:t>acoustic</a:t>
            </a:r>
            <a:r>
              <a:rPr lang="en-GB" sz="2800" smtClean="0"/>
              <a:t>.mp3” type=”audio/mp3”&gt;</a:t>
            </a:r>
          </a:p>
          <a:p>
            <a:pPr lvl="2">
              <a:buNone/>
            </a:pPr>
            <a:r>
              <a:rPr lang="en-GB" sz="2800" smtClean="0"/>
              <a:t>&lt;source src=”</a:t>
            </a:r>
            <a:r>
              <a:rPr lang="sr-Latn-RS" sz="2800" smtClean="0"/>
              <a:t>acoustic</a:t>
            </a:r>
            <a:r>
              <a:rPr lang="en-GB" sz="2800" smtClean="0"/>
              <a:t>.wav” type=”audio/wav”&gt;</a:t>
            </a:r>
          </a:p>
          <a:p>
            <a:pPr lvl="1">
              <a:buNone/>
            </a:pPr>
            <a:r>
              <a:rPr lang="en-GB" smtClean="0"/>
              <a:t>&lt;/audio&gt;</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Zvuk</a:t>
            </a:r>
            <a:endParaRPr lang="en-GB"/>
          </a:p>
        </p:txBody>
      </p:sp>
      <p:sp>
        <p:nvSpPr>
          <p:cNvPr id="3" name="Content Placeholder 2"/>
          <p:cNvSpPr>
            <a:spLocks noGrp="1"/>
          </p:cNvSpPr>
          <p:nvPr>
            <p:ph idx="1"/>
          </p:nvPr>
        </p:nvSpPr>
        <p:spPr/>
        <p:txBody>
          <a:bodyPr>
            <a:normAutofit fontScale="77500" lnSpcReduction="20000"/>
          </a:bodyPr>
          <a:lstStyle/>
          <a:p>
            <a:r>
              <a:rPr lang="sr-Latn-RS" smtClean="0"/>
              <a:t>Šta je zvuk?</a:t>
            </a:r>
          </a:p>
          <a:p>
            <a:pPr lvl="1"/>
            <a:r>
              <a:rPr lang="sr-Latn-RS" smtClean="0"/>
              <a:t>Zvuk je vremenski promjenljiva mehanička deformacija u elastičnoj sredini</a:t>
            </a:r>
          </a:p>
          <a:p>
            <a:r>
              <a:rPr lang="sr-Latn-RS" smtClean="0"/>
              <a:t>Kako nastaje zvuk?</a:t>
            </a:r>
          </a:p>
          <a:p>
            <a:pPr lvl="1"/>
            <a:r>
              <a:rPr lang="sr-Latn-RS" smtClean="0"/>
              <a:t>Zvuk nastaje pri promjenama stacionarnog stanja čestica sredine </a:t>
            </a:r>
          </a:p>
          <a:p>
            <a:pPr lvl="1"/>
            <a:r>
              <a:rPr lang="sr-Latn-RS" smtClean="0"/>
              <a:t>Dolazi do promjena gustine sredine i vrijednosti pritiska</a:t>
            </a:r>
          </a:p>
          <a:p>
            <a:r>
              <a:rPr lang="sr-Latn-RS" smtClean="0"/>
              <a:t>Kako se prostire zvuk?</a:t>
            </a:r>
          </a:p>
          <a:p>
            <a:pPr lvl="1"/>
            <a:r>
              <a:rPr lang="sr-Latn-RS" smtClean="0"/>
              <a:t>Oscilacije čestica sredine (akustičke oscilacije) se šire u vidu (zvučnih) talasa od izvora (mjesta gdje je došlo do poremećaja stacionarnog stanja)</a:t>
            </a:r>
          </a:p>
          <a:p>
            <a:pPr lvl="1"/>
            <a:r>
              <a:rPr lang="sr-Latn-RS" smtClean="0"/>
              <a:t>Zvučni talasi su mehanički longitudinalni talasi koji mogu da se prostiru kroz sredine svih agregatnih stanja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Prostiranje </a:t>
            </a:r>
            <a:r>
              <a:rPr lang="sr-Latn-BA" smtClean="0"/>
              <a:t>zvuka</a:t>
            </a:r>
            <a:endParaRPr lang="en-US"/>
          </a:p>
        </p:txBody>
      </p:sp>
      <p:sp>
        <p:nvSpPr>
          <p:cNvPr id="3" name="Content Placeholder 2"/>
          <p:cNvSpPr>
            <a:spLocks noGrp="1"/>
          </p:cNvSpPr>
          <p:nvPr>
            <p:ph idx="1"/>
          </p:nvPr>
        </p:nvSpPr>
        <p:spPr/>
        <p:txBody>
          <a:bodyPr/>
          <a:lstStyle/>
          <a:p>
            <a:r>
              <a:rPr lang="sr-Latn-BA" smtClean="0"/>
              <a:t>Mehanički longitudinalni talasi</a:t>
            </a:r>
            <a:endParaRPr lang="en-US"/>
          </a:p>
        </p:txBody>
      </p:sp>
      <p:sp>
        <p:nvSpPr>
          <p:cNvPr id="1028" name="Rectangle 4"/>
          <p:cNvSpPr>
            <a:spLocks noChangeAspect="1" noChangeArrowheads="1"/>
          </p:cNvSpPr>
          <p:nvPr/>
        </p:nvSpPr>
        <p:spPr bwMode="auto">
          <a:xfrm>
            <a:off x="1500166" y="2992583"/>
            <a:ext cx="5199219" cy="1415040"/>
          </a:xfrm>
          <a:prstGeom prst="rect">
            <a:avLst/>
          </a:prstGeom>
          <a:noFill/>
          <a:ln w="25400">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29" name="Oval 5"/>
          <p:cNvSpPr>
            <a:spLocks noChangeAspect="1" noChangeArrowheads="1"/>
          </p:cNvSpPr>
          <p:nvPr/>
        </p:nvSpPr>
        <p:spPr bwMode="auto">
          <a:xfrm>
            <a:off x="2100303" y="334399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0" name="Oval 6"/>
          <p:cNvSpPr>
            <a:spLocks noChangeAspect="1" noChangeArrowheads="1"/>
          </p:cNvSpPr>
          <p:nvPr/>
        </p:nvSpPr>
        <p:spPr bwMode="auto">
          <a:xfrm>
            <a:off x="1835218" y="4009153"/>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1" name="Oval 7"/>
          <p:cNvSpPr>
            <a:spLocks noChangeAspect="1" noChangeArrowheads="1"/>
          </p:cNvSpPr>
          <p:nvPr/>
        </p:nvSpPr>
        <p:spPr bwMode="auto">
          <a:xfrm>
            <a:off x="1865767" y="374769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2" name="Oval 8"/>
          <p:cNvSpPr>
            <a:spLocks noChangeAspect="1" noChangeArrowheads="1"/>
          </p:cNvSpPr>
          <p:nvPr/>
        </p:nvSpPr>
        <p:spPr bwMode="auto">
          <a:xfrm>
            <a:off x="1925879" y="3516556"/>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3" name="Oval 9"/>
          <p:cNvSpPr>
            <a:spLocks noChangeAspect="1" noChangeArrowheads="1"/>
          </p:cNvSpPr>
          <p:nvPr/>
        </p:nvSpPr>
        <p:spPr bwMode="auto">
          <a:xfrm>
            <a:off x="1699226" y="3660884"/>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4" name="Oval 10"/>
          <p:cNvSpPr>
            <a:spLocks noChangeAspect="1" noChangeArrowheads="1"/>
          </p:cNvSpPr>
          <p:nvPr/>
        </p:nvSpPr>
        <p:spPr bwMode="auto">
          <a:xfrm>
            <a:off x="1761309" y="346112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5" name="Oval 11"/>
          <p:cNvSpPr>
            <a:spLocks noChangeAspect="1" noChangeArrowheads="1"/>
          </p:cNvSpPr>
          <p:nvPr/>
        </p:nvSpPr>
        <p:spPr bwMode="auto">
          <a:xfrm>
            <a:off x="1906170" y="3231038"/>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6" name="Oval 12"/>
          <p:cNvSpPr>
            <a:spLocks noChangeAspect="1" noChangeArrowheads="1"/>
          </p:cNvSpPr>
          <p:nvPr/>
        </p:nvSpPr>
        <p:spPr bwMode="auto">
          <a:xfrm>
            <a:off x="1737659" y="3182929"/>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7" name="Oval 13"/>
          <p:cNvSpPr>
            <a:spLocks noChangeAspect="1" noChangeArrowheads="1"/>
          </p:cNvSpPr>
          <p:nvPr/>
        </p:nvSpPr>
        <p:spPr bwMode="auto">
          <a:xfrm>
            <a:off x="3157688" y="335758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8" name="Oval 14"/>
          <p:cNvSpPr>
            <a:spLocks noChangeAspect="1" noChangeArrowheads="1"/>
          </p:cNvSpPr>
          <p:nvPr/>
        </p:nvSpPr>
        <p:spPr bwMode="auto">
          <a:xfrm>
            <a:off x="2892603" y="4022749"/>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39" name="Oval 15"/>
          <p:cNvSpPr>
            <a:spLocks noChangeAspect="1" noChangeArrowheads="1"/>
          </p:cNvSpPr>
          <p:nvPr/>
        </p:nvSpPr>
        <p:spPr bwMode="auto">
          <a:xfrm>
            <a:off x="2924137" y="376128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0" name="Oval 16"/>
          <p:cNvSpPr>
            <a:spLocks noChangeAspect="1" noChangeArrowheads="1"/>
          </p:cNvSpPr>
          <p:nvPr/>
        </p:nvSpPr>
        <p:spPr bwMode="auto">
          <a:xfrm>
            <a:off x="3166557" y="3753965"/>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1" name="Oval 17"/>
          <p:cNvSpPr>
            <a:spLocks noChangeAspect="1" noChangeArrowheads="1"/>
          </p:cNvSpPr>
          <p:nvPr/>
        </p:nvSpPr>
        <p:spPr bwMode="auto">
          <a:xfrm>
            <a:off x="2689601" y="3910843"/>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2" name="Oval 18"/>
          <p:cNvSpPr>
            <a:spLocks noChangeAspect="1" noChangeArrowheads="1"/>
          </p:cNvSpPr>
          <p:nvPr/>
        </p:nvSpPr>
        <p:spPr bwMode="auto">
          <a:xfrm>
            <a:off x="2723106" y="3506097"/>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3" name="Oval 19"/>
          <p:cNvSpPr>
            <a:spLocks noChangeAspect="1" noChangeArrowheads="1"/>
          </p:cNvSpPr>
          <p:nvPr/>
        </p:nvSpPr>
        <p:spPr bwMode="auto">
          <a:xfrm>
            <a:off x="2983264" y="3511327"/>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4" name="Oval 20"/>
          <p:cNvSpPr>
            <a:spLocks noChangeAspect="1" noChangeArrowheads="1"/>
          </p:cNvSpPr>
          <p:nvPr/>
        </p:nvSpPr>
        <p:spPr bwMode="auto">
          <a:xfrm>
            <a:off x="2796029" y="3197571"/>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5" name="Oval 21"/>
          <p:cNvSpPr>
            <a:spLocks noChangeAspect="1" noChangeArrowheads="1"/>
          </p:cNvSpPr>
          <p:nvPr/>
        </p:nvSpPr>
        <p:spPr bwMode="auto">
          <a:xfrm>
            <a:off x="4426944" y="3371182"/>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6" name="Oval 22"/>
          <p:cNvSpPr>
            <a:spLocks noChangeAspect="1" noChangeArrowheads="1"/>
          </p:cNvSpPr>
          <p:nvPr/>
        </p:nvSpPr>
        <p:spPr bwMode="auto">
          <a:xfrm>
            <a:off x="4162844" y="4036345"/>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7" name="Oval 23"/>
          <p:cNvSpPr>
            <a:spLocks noChangeAspect="1" noChangeArrowheads="1"/>
          </p:cNvSpPr>
          <p:nvPr/>
        </p:nvSpPr>
        <p:spPr bwMode="auto">
          <a:xfrm>
            <a:off x="4431871" y="3947448"/>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8" name="Oval 24"/>
          <p:cNvSpPr>
            <a:spLocks noChangeAspect="1" noChangeArrowheads="1"/>
          </p:cNvSpPr>
          <p:nvPr/>
        </p:nvSpPr>
        <p:spPr bwMode="auto">
          <a:xfrm>
            <a:off x="4216058" y="3758148"/>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49" name="Oval 25"/>
          <p:cNvSpPr>
            <a:spLocks noChangeAspect="1" noChangeArrowheads="1"/>
          </p:cNvSpPr>
          <p:nvPr/>
        </p:nvSpPr>
        <p:spPr bwMode="auto">
          <a:xfrm>
            <a:off x="4026852" y="3688076"/>
            <a:ext cx="115297"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0" name="Oval 26"/>
          <p:cNvSpPr>
            <a:spLocks noChangeAspect="1" noChangeArrowheads="1"/>
          </p:cNvSpPr>
          <p:nvPr/>
        </p:nvSpPr>
        <p:spPr bwMode="auto">
          <a:xfrm>
            <a:off x="4241680" y="3488318"/>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1" name="Oval 27"/>
          <p:cNvSpPr>
            <a:spLocks noChangeAspect="1" noChangeArrowheads="1"/>
          </p:cNvSpPr>
          <p:nvPr/>
        </p:nvSpPr>
        <p:spPr bwMode="auto">
          <a:xfrm>
            <a:off x="3793301" y="3422429"/>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2" name="Oval 28"/>
          <p:cNvSpPr>
            <a:spLocks noChangeAspect="1" noChangeArrowheads="1"/>
          </p:cNvSpPr>
          <p:nvPr/>
        </p:nvSpPr>
        <p:spPr bwMode="auto">
          <a:xfrm>
            <a:off x="4065285" y="3210121"/>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3" name="Oval 29"/>
          <p:cNvSpPr>
            <a:spLocks noChangeAspect="1" noChangeArrowheads="1"/>
          </p:cNvSpPr>
          <p:nvPr/>
        </p:nvSpPr>
        <p:spPr bwMode="auto">
          <a:xfrm>
            <a:off x="5368046" y="3085664"/>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4" name="Oval 30"/>
          <p:cNvSpPr>
            <a:spLocks noChangeAspect="1" noChangeArrowheads="1"/>
          </p:cNvSpPr>
          <p:nvPr/>
        </p:nvSpPr>
        <p:spPr bwMode="auto">
          <a:xfrm>
            <a:off x="5438012" y="4025887"/>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5" name="Oval 31"/>
          <p:cNvSpPr>
            <a:spLocks noChangeAspect="1" noChangeArrowheads="1"/>
          </p:cNvSpPr>
          <p:nvPr/>
        </p:nvSpPr>
        <p:spPr bwMode="auto">
          <a:xfrm>
            <a:off x="5469547" y="3764423"/>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6" name="Oval 32"/>
          <p:cNvSpPr>
            <a:spLocks noChangeAspect="1" noChangeArrowheads="1"/>
          </p:cNvSpPr>
          <p:nvPr/>
        </p:nvSpPr>
        <p:spPr bwMode="auto">
          <a:xfrm>
            <a:off x="5529659" y="353329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7" name="Oval 33"/>
          <p:cNvSpPr>
            <a:spLocks noChangeAspect="1" noChangeArrowheads="1"/>
          </p:cNvSpPr>
          <p:nvPr/>
        </p:nvSpPr>
        <p:spPr bwMode="auto">
          <a:xfrm>
            <a:off x="5245850" y="3942218"/>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8" name="Oval 34"/>
          <p:cNvSpPr>
            <a:spLocks noChangeAspect="1" noChangeArrowheads="1"/>
          </p:cNvSpPr>
          <p:nvPr/>
        </p:nvSpPr>
        <p:spPr bwMode="auto">
          <a:xfrm>
            <a:off x="5192636" y="3601270"/>
            <a:ext cx="114312"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59" name="Oval 35"/>
          <p:cNvSpPr>
            <a:spLocks noChangeAspect="1" noChangeArrowheads="1"/>
          </p:cNvSpPr>
          <p:nvPr/>
        </p:nvSpPr>
        <p:spPr bwMode="auto">
          <a:xfrm>
            <a:off x="5366075" y="3430796"/>
            <a:ext cx="114312" cy="123411"/>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60" name="Oval 36"/>
          <p:cNvSpPr>
            <a:spLocks noChangeAspect="1" noChangeArrowheads="1"/>
          </p:cNvSpPr>
          <p:nvPr/>
        </p:nvSpPr>
        <p:spPr bwMode="auto">
          <a:xfrm>
            <a:off x="4890104" y="3261368"/>
            <a:ext cx="115297" cy="122365"/>
          </a:xfrm>
          <a:prstGeom prst="ellipse">
            <a:avLst/>
          </a:prstGeom>
          <a:solidFill>
            <a:srgbClr val="000000"/>
          </a:solidFill>
          <a:ln w="12700">
            <a:solidFill>
              <a:srgbClr val="000000"/>
            </a:solidFill>
            <a:round/>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61" name="Rectangle 37"/>
          <p:cNvSpPr>
            <a:spLocks noChangeAspect="1" noChangeArrowheads="1"/>
          </p:cNvSpPr>
          <p:nvPr/>
        </p:nvSpPr>
        <p:spPr bwMode="auto">
          <a:xfrm>
            <a:off x="6063771" y="2428868"/>
            <a:ext cx="1467331" cy="42670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u="none" strike="noStrike" cap="none" normalizeH="0" baseline="0" smtClean="0">
                <a:ln>
                  <a:noFill/>
                </a:ln>
                <a:solidFill>
                  <a:srgbClr val="000000"/>
                </a:solidFill>
                <a:effectLst/>
                <a:cs typeface="Arial" pitchFamily="34" charset="0"/>
              </a:rPr>
              <a:t>sabijanje</a:t>
            </a:r>
            <a:endParaRPr kumimoji="0" lang="en-US" sz="5400" b="0" u="none" strike="noStrike" cap="none" normalizeH="0" baseline="0" smtClean="0">
              <a:ln>
                <a:noFill/>
              </a:ln>
              <a:solidFill>
                <a:schemeClr val="tx1"/>
              </a:solidFill>
              <a:effectLst/>
              <a:cs typeface="Arial" pitchFamily="34" charset="0"/>
            </a:endParaRPr>
          </a:p>
        </p:txBody>
      </p:sp>
      <p:sp>
        <p:nvSpPr>
          <p:cNvPr id="1062" name="Rectangle 38"/>
          <p:cNvSpPr>
            <a:spLocks noChangeAspect="1" noChangeArrowheads="1"/>
          </p:cNvSpPr>
          <p:nvPr/>
        </p:nvSpPr>
        <p:spPr bwMode="auto">
          <a:xfrm>
            <a:off x="4150032" y="4452595"/>
            <a:ext cx="1564975" cy="45913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r-HR" sz="2000" b="0" u="none" strike="noStrike" cap="none" normalizeH="0" baseline="0" smtClean="0">
                <a:ln>
                  <a:noFill/>
                </a:ln>
                <a:solidFill>
                  <a:schemeClr val="tx1"/>
                </a:solidFill>
                <a:effectLst/>
                <a:latin typeface="Calibri" pitchFamily="34" charset="0"/>
                <a:cs typeface="Arial" pitchFamily="34" charset="0"/>
              </a:rPr>
              <a:t>razrjeđivanje</a:t>
            </a:r>
            <a:endParaRPr kumimoji="0" lang="en-US" sz="5400" b="0" u="none" strike="noStrike" cap="none" normalizeH="0" baseline="0" smtClean="0">
              <a:ln>
                <a:noFill/>
              </a:ln>
              <a:solidFill>
                <a:schemeClr val="tx1"/>
              </a:solidFill>
              <a:effectLst/>
              <a:latin typeface="Arial" pitchFamily="34" charset="0"/>
              <a:cs typeface="Arial" pitchFamily="34" charset="0"/>
            </a:endParaRPr>
          </a:p>
        </p:txBody>
      </p:sp>
      <p:sp>
        <p:nvSpPr>
          <p:cNvPr id="1063" name="Arc 39"/>
          <p:cNvSpPr>
            <a:spLocks noChangeAspect="1"/>
          </p:cNvSpPr>
          <p:nvPr/>
        </p:nvSpPr>
        <p:spPr bwMode="auto">
          <a:xfrm>
            <a:off x="3518362" y="3990328"/>
            <a:ext cx="643497" cy="6212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type="none" w="sm" len="sm"/>
            <a:tailEnd type="stealth" w="med" len="med"/>
          </a:ln>
          <a:effectLst/>
        </p:spPr>
        <p:txBody>
          <a:bodyPr vert="horz" wrap="square" lIns="91440" tIns="45720" rIns="91440" bIns="45720" numCol="1" anchor="ctr" anchorCtr="0" compatLnSpc="1">
            <a:prstTxWarp prst="textNoShape">
              <a:avLst/>
            </a:prstTxWarp>
          </a:bodyPr>
          <a:lstStyle/>
          <a:p>
            <a:endParaRPr lang="en-US"/>
          </a:p>
        </p:txBody>
      </p:sp>
      <p:sp>
        <p:nvSpPr>
          <p:cNvPr id="1064" name="Arc 40"/>
          <p:cNvSpPr>
            <a:spLocks noChangeAspect="1"/>
          </p:cNvSpPr>
          <p:nvPr/>
        </p:nvSpPr>
        <p:spPr bwMode="auto">
          <a:xfrm>
            <a:off x="5309904" y="2596205"/>
            <a:ext cx="719376" cy="498872"/>
          </a:xfrm>
          <a:custGeom>
            <a:avLst/>
            <a:gdLst>
              <a:gd name="G0" fmla="+- 21600 0 0"/>
              <a:gd name="G1" fmla="+- 21600 0 0"/>
              <a:gd name="G2" fmla="+- 21600 0 0"/>
              <a:gd name="T0" fmla="*/ 0 w 21600"/>
              <a:gd name="T1" fmla="*/ 21600 h 21600"/>
              <a:gd name="T2" fmla="*/ 2156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5"/>
                  <a:pt x="9648" y="20"/>
                  <a:pt x="21563" y="0"/>
                </a:cubicBezTo>
              </a:path>
              <a:path w="21600" h="21600" stroke="0" extrusionOk="0">
                <a:moveTo>
                  <a:pt x="0" y="21600"/>
                </a:moveTo>
                <a:cubicBezTo>
                  <a:pt x="0" y="9685"/>
                  <a:pt x="9648" y="20"/>
                  <a:pt x="21563" y="0"/>
                </a:cubicBezTo>
                <a:lnTo>
                  <a:pt x="21600" y="21600"/>
                </a:lnTo>
                <a:close/>
              </a:path>
            </a:pathLst>
          </a:custGeom>
          <a:noFill/>
          <a:ln w="12700" cap="rnd">
            <a:solidFill>
              <a:srgbClr val="000000"/>
            </a:solidFill>
            <a:round/>
            <a:headEnd type="stealth" w="med" len="med"/>
            <a:tailEnd type="none" w="sm" len="sm"/>
          </a:ln>
          <a:effectLst/>
        </p:spPr>
        <p:txBody>
          <a:bodyPr vert="horz" wrap="square" lIns="91440" tIns="45720" rIns="91440" bIns="45720" numCol="1" anchor="ctr" anchorCtr="0" compatLnSpc="1">
            <a:prstTxWarp prst="textNoShape">
              <a:avLst/>
            </a:prstTxWarp>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Izvori zvuka</a:t>
            </a:r>
            <a:endParaRPr lang="en-GB"/>
          </a:p>
        </p:txBody>
      </p:sp>
      <p:sp>
        <p:nvSpPr>
          <p:cNvPr id="3" name="Content Placeholder 2"/>
          <p:cNvSpPr>
            <a:spLocks noGrp="1"/>
          </p:cNvSpPr>
          <p:nvPr>
            <p:ph idx="1"/>
          </p:nvPr>
        </p:nvSpPr>
        <p:spPr/>
        <p:txBody>
          <a:bodyPr/>
          <a:lstStyle/>
          <a:p>
            <a:r>
              <a:rPr lang="sr-Latn-RS" smtClean="0"/>
              <a:t>Izvori generišu zvuk </a:t>
            </a:r>
          </a:p>
          <a:p>
            <a:pPr lvl="1"/>
            <a:r>
              <a:rPr lang="sr-Latn-RS" smtClean="0"/>
              <a:t>Stvaraju promjenu stacionarnog stanja sredine</a:t>
            </a:r>
          </a:p>
          <a:p>
            <a:r>
              <a:rPr lang="sr-Latn-RS" smtClean="0"/>
              <a:t>Primjeri</a:t>
            </a:r>
          </a:p>
          <a:p>
            <a:pPr lvl="1"/>
            <a:r>
              <a:rPr lang="sr-Latn-RS" smtClean="0"/>
              <a:t>vibriranje žice instrumenta, </a:t>
            </a:r>
          </a:p>
          <a:p>
            <a:pPr lvl="1"/>
            <a:r>
              <a:rPr lang="sr-Latn-RS" smtClean="0"/>
              <a:t>vibriranje membrane bubnja,</a:t>
            </a:r>
          </a:p>
          <a:p>
            <a:pPr lvl="1"/>
            <a:r>
              <a:rPr lang="sr-Latn-RS" smtClean="0"/>
              <a:t>strujanje vazduha</a:t>
            </a:r>
          </a:p>
          <a:p>
            <a:pPr lvl="1"/>
            <a:r>
              <a:rPr lang="sr-Latn-RS" smtClean="0"/>
              <a:t>vibriranje membrane zvučnika</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Prijemnici zvuka</a:t>
            </a:r>
            <a:endParaRPr lang="en-US"/>
          </a:p>
        </p:txBody>
      </p:sp>
      <p:sp>
        <p:nvSpPr>
          <p:cNvPr id="3" name="Content Placeholder 2"/>
          <p:cNvSpPr>
            <a:spLocks noGrp="1"/>
          </p:cNvSpPr>
          <p:nvPr>
            <p:ph idx="1"/>
          </p:nvPr>
        </p:nvSpPr>
        <p:spPr/>
        <p:txBody>
          <a:bodyPr/>
          <a:lstStyle/>
          <a:p>
            <a:r>
              <a:rPr lang="sr-Latn-BA" smtClean="0"/>
              <a:t>Uho</a:t>
            </a:r>
          </a:p>
          <a:p>
            <a:pPr lvl="1"/>
            <a:r>
              <a:rPr lang="sr-Latn-BA" smtClean="0"/>
              <a:t>Reaguje na promjene vazdušnog pritiska</a:t>
            </a:r>
          </a:p>
          <a:p>
            <a:pPr lvl="1"/>
            <a:r>
              <a:rPr lang="sr-Latn-BA" smtClean="0"/>
              <a:t>Nije senzor energije signala</a:t>
            </a:r>
          </a:p>
          <a:p>
            <a:r>
              <a:rPr lang="sr-Latn-BA" smtClean="0"/>
              <a:t>Mikrofon</a:t>
            </a:r>
          </a:p>
          <a:p>
            <a:pPr lvl="1"/>
            <a:r>
              <a:rPr lang="sr-Latn-BA" smtClean="0"/>
              <a:t>Konverzija promjena vazdušnog pritiska u promjene električnog signala (napona, struje)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Objektivne karakteristike zvuka</a:t>
            </a:r>
            <a:endParaRPr lang="en-US"/>
          </a:p>
        </p:txBody>
      </p:sp>
      <p:sp>
        <p:nvSpPr>
          <p:cNvPr id="3" name="Content Placeholder 2"/>
          <p:cNvSpPr>
            <a:spLocks noGrp="1"/>
          </p:cNvSpPr>
          <p:nvPr>
            <p:ph idx="1"/>
          </p:nvPr>
        </p:nvSpPr>
        <p:spPr/>
        <p:txBody>
          <a:bodyPr/>
          <a:lstStyle/>
          <a:p>
            <a:r>
              <a:rPr lang="sr-Latn-BA" smtClean="0"/>
              <a:t>Osnovne fizičke karakteristike zvučnog talasa</a:t>
            </a:r>
          </a:p>
          <a:p>
            <a:r>
              <a:rPr lang="sr-Latn-BA" smtClean="0"/>
              <a:t>Ne zavise od slušaoca</a:t>
            </a:r>
          </a:p>
          <a:p>
            <a:pPr lvl="1"/>
            <a:r>
              <a:rPr lang="sr-Latn-BA" smtClean="0"/>
              <a:t>Osnovna frekvencija</a:t>
            </a:r>
          </a:p>
          <a:p>
            <a:pPr lvl="1"/>
            <a:r>
              <a:rPr lang="sr-Latn-BA" smtClean="0"/>
              <a:t>Oblik spektra</a:t>
            </a:r>
          </a:p>
          <a:p>
            <a:pPr lvl="1"/>
            <a:r>
              <a:rPr lang="sr-Latn-BA" smtClean="0"/>
              <a:t>Intenzitet zvuka</a:t>
            </a: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165.75"/>
  <p:tag name="ORIGINALWIDTH" val="833.25"/>
  <p:tag name="LATEXADDIN" val="\documentclass{article}&#10;\usepackage{amsmath}&#10;\pagestyle{empty}&#10;\begin{document}&#10;&#10;$P_{dB} = 10 \log \frac{P}{P_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ORIGINALHEIGHT" val="165.75"/>
  <p:tag name="ORIGINALWIDTH" val="876"/>
  <p:tag name="LATEXADDIN" val="\documentclass{article}&#10;\usepackage{amsmath}&#10;\pagestyle{empty}&#10;\begin{document}&#10;&#10;$X_{dB} = 20 \log \frac{X}{X_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p = 20 \log \frac{p}{p_0}$&#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sim p^2$&#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W = 10 \log \frac{I}{I_0}$&#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 69 + 12 \log_2 \left( \frac{f}{440 Hz} \right)$&#10;&#10;\end{document}"/>
  <p:tag name="IGUANATEXSIZE" val="4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NR = 10 \log \frac{P_s}{P_n} \left[ \mathrm{dB} \right]$&#10;&#10;&#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4966</TotalTime>
  <Words>2757</Words>
  <Application>Microsoft Office PowerPoint</Application>
  <PresentationFormat>On-screen Show (4:3)</PresentationFormat>
  <Paragraphs>400</Paragraphs>
  <Slides>47</Slides>
  <Notes>13</Notes>
  <HiddenSlides>0</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Equation</vt:lpstr>
      <vt:lpstr>Uvod u digitalni audio</vt:lpstr>
      <vt:lpstr>Zvuk</vt:lpstr>
      <vt:lpstr>Zvuk</vt:lpstr>
      <vt:lpstr>Zvuk</vt:lpstr>
      <vt:lpstr>Zvuk</vt:lpstr>
      <vt:lpstr>Prostiranje zvuka</vt:lpstr>
      <vt:lpstr>Izvori zvuka</vt:lpstr>
      <vt:lpstr>Prijemnici zvuka</vt:lpstr>
      <vt:lpstr>Objektivne karakteristike zvuka</vt:lpstr>
      <vt:lpstr>Objektivne karakteristike zvuka Osnovna frekvencija</vt:lpstr>
      <vt:lpstr>Objektivne karakteristike zvuka Oblik zvučnog spektra</vt:lpstr>
      <vt:lpstr>Decibeli</vt:lpstr>
      <vt:lpstr>Šta se dobija korištenjem decibela?</vt:lpstr>
      <vt:lpstr>Primjene decibela</vt:lpstr>
      <vt:lpstr>Primjene decibela</vt:lpstr>
      <vt:lpstr>Objektivne karakteristike zvuka Intenzitet zvuka</vt:lpstr>
      <vt:lpstr>Percepcija zvuka</vt:lpstr>
      <vt:lpstr>Percepcija zvuka Visina tona</vt:lpstr>
      <vt:lpstr>Visina tona Frekvencije tonova</vt:lpstr>
      <vt:lpstr>Percepcija zvuka Boja tona</vt:lpstr>
      <vt:lpstr>Percepcija zvuka Glasnoća</vt:lpstr>
      <vt:lpstr>Percepcija zvuka Audio maskiranje</vt:lpstr>
      <vt:lpstr>Prostiranje zvučnih talasa u prostoru</vt:lpstr>
      <vt:lpstr>Digitalizacija audio signala</vt:lpstr>
      <vt:lpstr>Izbor frekvencije odmjeravanja</vt:lpstr>
      <vt:lpstr>Izbor frekvencije odmjeravanja</vt:lpstr>
      <vt:lpstr>Izbor frekvencije odmjeravanja</vt:lpstr>
      <vt:lpstr>Primjeri</vt:lpstr>
      <vt:lpstr>Šta ako promašimo frekvenciju odmjeravanja?</vt:lpstr>
      <vt:lpstr>Uticaj kvantizacije na količinu podataka i kvalitet signala</vt:lpstr>
      <vt:lpstr>Kvalitet audio signala</vt:lpstr>
      <vt:lpstr>Kvalitet audio signala</vt:lpstr>
      <vt:lpstr>SNR za uniformno kvantovani signal</vt:lpstr>
      <vt:lpstr>Uticaj kvantizacije na kvalitet audio signala</vt:lpstr>
      <vt:lpstr>Memorijski zahtjevi za digitalni audio</vt:lpstr>
      <vt:lpstr>Primjeri</vt:lpstr>
      <vt:lpstr>Audio kodek</vt:lpstr>
      <vt:lpstr>Popularni formati audio fajlova</vt:lpstr>
      <vt:lpstr>WAV format</vt:lpstr>
      <vt:lpstr>MP3 format </vt:lpstr>
      <vt:lpstr>MPEG-4 audio</vt:lpstr>
      <vt:lpstr>Ogg Vorbis format</vt:lpstr>
      <vt:lpstr>Softver za konverziju formata</vt:lpstr>
      <vt:lpstr>Web audio</vt:lpstr>
      <vt:lpstr>Audio primjer</vt:lpstr>
      <vt:lpstr>Atributi audio elementa</vt:lpstr>
      <vt:lpstr>Reprodukcija audio fajla iz različitih izvora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Uvod u digitalni audio</dc:title>
  <dc:creator>vlador</dc:creator>
  <cp:lastModifiedBy>vlador</cp:lastModifiedBy>
  <cp:revision>170</cp:revision>
  <dcterms:created xsi:type="dcterms:W3CDTF">2014-10-20T10:57:53Z</dcterms:created>
  <dcterms:modified xsi:type="dcterms:W3CDTF">2017-04-20T11:59:45Z</dcterms:modified>
</cp:coreProperties>
</file>