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57" r:id="rId3"/>
    <p:sldId id="258" r:id="rId4"/>
    <p:sldId id="259" r:id="rId5"/>
    <p:sldId id="275" r:id="rId6"/>
    <p:sldId id="260" r:id="rId7"/>
    <p:sldId id="263" r:id="rId8"/>
    <p:sldId id="261" r:id="rId9"/>
    <p:sldId id="262" r:id="rId10"/>
    <p:sldId id="264" r:id="rId11"/>
    <p:sldId id="265" r:id="rId12"/>
    <p:sldId id="266" r:id="rId13"/>
    <p:sldId id="267" r:id="rId14"/>
    <p:sldId id="268" r:id="rId15"/>
    <p:sldId id="320" r:id="rId16"/>
    <p:sldId id="269" r:id="rId17"/>
    <p:sldId id="270" r:id="rId18"/>
    <p:sldId id="321" r:id="rId19"/>
    <p:sldId id="271" r:id="rId20"/>
    <p:sldId id="276" r:id="rId21"/>
    <p:sldId id="272" r:id="rId22"/>
    <p:sldId id="273" r:id="rId23"/>
    <p:sldId id="274" r:id="rId24"/>
    <p:sldId id="279" r:id="rId25"/>
    <p:sldId id="280" r:id="rId26"/>
    <p:sldId id="281" r:id="rId27"/>
    <p:sldId id="282" r:id="rId28"/>
    <p:sldId id="317" r:id="rId29"/>
    <p:sldId id="283" r:id="rId30"/>
    <p:sldId id="284" r:id="rId31"/>
    <p:sldId id="285" r:id="rId32"/>
    <p:sldId id="287" r:id="rId33"/>
    <p:sldId id="288" r:id="rId34"/>
    <p:sldId id="292" r:id="rId35"/>
    <p:sldId id="293" r:id="rId36"/>
    <p:sldId id="294" r:id="rId37"/>
    <p:sldId id="289" r:id="rId38"/>
    <p:sldId id="295" r:id="rId39"/>
    <p:sldId id="296" r:id="rId40"/>
    <p:sldId id="297" r:id="rId41"/>
    <p:sldId id="300" r:id="rId42"/>
    <p:sldId id="301" r:id="rId43"/>
    <p:sldId id="298" r:id="rId44"/>
    <p:sldId id="290" r:id="rId45"/>
    <p:sldId id="286" r:id="rId46"/>
    <p:sldId id="302" r:id="rId47"/>
    <p:sldId id="304" r:id="rId48"/>
    <p:sldId id="305" r:id="rId49"/>
    <p:sldId id="306" r:id="rId50"/>
    <p:sldId id="307" r:id="rId51"/>
    <p:sldId id="308" r:id="rId52"/>
    <p:sldId id="318" r:id="rId53"/>
    <p:sldId id="310" r:id="rId54"/>
    <p:sldId id="311" r:id="rId55"/>
    <p:sldId id="312" r:id="rId56"/>
    <p:sldId id="313" r:id="rId57"/>
    <p:sldId id="314" r:id="rId58"/>
    <p:sldId id="315" r:id="rId59"/>
    <p:sldId id="319" r:id="rId60"/>
  </p:sldIdLst>
  <p:sldSz cx="9144000" cy="6858000" type="screen4x3"/>
  <p:notesSz cx="6858000" cy="9144000"/>
  <p:embeddedFontLst>
    <p:embeddedFont>
      <p:font typeface="Calibri"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899" autoAdjust="0"/>
  </p:normalViewPr>
  <p:slideViewPr>
    <p:cSldViewPr>
      <p:cViewPr varScale="1">
        <p:scale>
          <a:sx n="56" d="100"/>
          <a:sy n="56" d="100"/>
        </p:scale>
        <p:origin x="-6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B1823-7207-46B8-A7C7-D7AA9C17765F}" type="datetimeFigureOut">
              <a:rPr lang="en-US" smtClean="0"/>
              <a:pPr/>
              <a:t>10/19/2015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42B6E-A24D-481E-9B4D-D645F5DC86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Dat</a:t>
            </a:r>
            <a:r>
              <a:rPr lang="sr-Latn-RS" baseline="0" smtClean="0"/>
              <a:t> je grafički prikaz analognog signala. Pošto se signal matematički može predstaviti kao funkcija, onda je grafički prikaz, u stvari, grafik te funkcije. Koristi se i termin </a:t>
            </a:r>
            <a:r>
              <a:rPr lang="sr-Latn-RS" i="1" baseline="0" smtClean="0"/>
              <a:t>talasni oblik</a:t>
            </a:r>
            <a:r>
              <a:rPr lang="sr-Latn-RS" i="0" baseline="0" smtClean="0"/>
              <a:t> signala iako nije neophodno da signal bude povezan sa nekom talasnom pojavom.</a:t>
            </a:r>
          </a:p>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frekvencija</a:t>
            </a:r>
            <a:r>
              <a:rPr lang="sr-Latn-BA" baseline="0" smtClean="0"/>
              <a:t> crvene sinusoide je 8Hz</a:t>
            </a:r>
          </a:p>
          <a:p>
            <a:r>
              <a:rPr lang="sr-Latn-BA" baseline="0" smtClean="0"/>
              <a:t>frekvencija odmjeravanja (zeleni odmjerci) je 10Hz</a:t>
            </a:r>
          </a:p>
          <a:p>
            <a:r>
              <a:rPr lang="sr-Latn-BA" baseline="0" smtClean="0"/>
              <a:t>frekvencija plave sinusoide je 2Hz</a:t>
            </a:r>
          </a:p>
          <a:p>
            <a:r>
              <a:rPr lang="sr-Latn-BA" smtClean="0"/>
              <a:t>Pri</a:t>
            </a:r>
            <a:r>
              <a:rPr lang="sr-Latn-BA" baseline="0" smtClean="0"/>
              <a:t> frekvenciji odmjeravanja od 10Hz sinusoida frekvencije 2Hz je alias sinusoide frekvencije 8Hz, odnosno, na osnovu odmjeraka nije moguće razlikovati ove dvije sinusoide.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Video se sastoji</a:t>
            </a:r>
            <a:r>
              <a:rPr lang="sr-Latn-BA" baseline="0" smtClean="0"/>
              <a:t> iz niza frejmova, slika. Svaki frejm se može smatrati odmjerkom scene u trenutku u kojem je snimljen. Brzim izmjenjivanjem frejmova stvara se utisak kontinuiranog pokreta. Kružno kretanje točka je slično sinusoidi, njegova brzina se može predstaviti brojem </a:t>
            </a:r>
            <a:r>
              <a:rPr lang="sr-Latn-BA" baseline="0" smtClean="0"/>
              <a:t>obrtaja </a:t>
            </a:r>
            <a:r>
              <a:rPr lang="sr-Latn-BA" baseline="0" smtClean="0"/>
              <a:t>u jedinici vremena. U zavisnosti od odnosa brzine okretanja točka i brzine reprodukcije videa (frame rate) gledalac dobija utisak da je brzina okretanja drugačija od stvarne, pa čak i da točak stoji ili se okreće unazad.</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Ako</a:t>
            </a:r>
            <a:r>
              <a:rPr lang="sr-Latn-BA" baseline="0" smtClean="0"/>
              <a:t> je brzina okretanja točka takva da se on okrene za manje od pola kruga između dva frejma (brzina odmjeravanja više od dva puta veća od brzine okretanja) onda imamo utisak da se točak okreće pravom brzinom.</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mtClean="0"/>
              <a:t>Ako</a:t>
            </a:r>
            <a:r>
              <a:rPr lang="sr-Latn-BA" baseline="0" smtClean="0"/>
              <a:t> je brzina okretanja točka takva da se on okrene za više od pola kruga, ali manje od čitavog kruga između dva frejma (brzina odmjeravanja manja od dvostruke brzine okretanja, ali veća od brzine okretanja) onda imamo utisak da se točak okreće unazad.</a:t>
            </a:r>
            <a:endParaRPr lang="en-US"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Kako da izaberemo frekvenciju odmjeravanja?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Dodavanjem većeg broja članova Furijeovog reda aproksimacija je sve</a:t>
            </a:r>
            <a:r>
              <a:rPr lang="sr-Latn-BA" baseline="0" smtClean="0"/>
              <a:t> bolja. granična vrijednost reda je polazni signal (u ovom slučaju pravougaoni). </a:t>
            </a:r>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Reprezentacija spektra</a:t>
            </a:r>
            <a:r>
              <a:rPr lang="sr-Latn-BA" baseline="0" smtClean="0"/>
              <a:t> signala.</a:t>
            </a:r>
            <a:endParaRPr lang="sr-Latn-BA" smtClean="0"/>
          </a:p>
          <a:p>
            <a:r>
              <a:rPr lang="sr-Latn-BA" smtClean="0"/>
              <a:t>Prikazane su relative veličine harmonika.</a:t>
            </a:r>
          </a:p>
          <a:p>
            <a:r>
              <a:rPr lang="sr-Latn-BA" smtClean="0"/>
              <a:t>Koriste</a:t>
            </a:r>
            <a:r>
              <a:rPr lang="sr-Latn-BA" baseline="0" smtClean="0"/>
              <a:t> se i termini </a:t>
            </a:r>
            <a:r>
              <a:rPr lang="sr-Latn-BA" b="0" i="1" baseline="0" smtClean="0"/>
              <a:t>Spektralna analiza signala</a:t>
            </a:r>
            <a:r>
              <a:rPr lang="sr-Latn-BA" b="0" i="0" baseline="0" smtClean="0"/>
              <a:t> i </a:t>
            </a:r>
            <a:r>
              <a:rPr lang="sr-Latn-BA" b="0" i="1" baseline="0" smtClean="0"/>
              <a:t>Furijeova analiza</a:t>
            </a:r>
            <a:endParaRPr lang="sr-Latn-BA"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Na ovom kursu se nećemo baviti detaljima ovih</a:t>
            </a:r>
            <a:r>
              <a:rPr lang="sr-Latn-BA" baseline="0" smtClean="0"/>
              <a:t> algoritama, ali dobro je znati da postoje.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Prilikom promjene veli</a:t>
            </a:r>
            <a:r>
              <a:rPr lang="sr-Latn-RS" smtClean="0"/>
              <a:t>čine</a:t>
            </a:r>
            <a:r>
              <a:rPr lang="sr-Latn-RS" baseline="0" smtClean="0"/>
              <a:t> slike može doći do preklapanja spektra jer se odbacuju pikseli (odmjerci) tako da se efektivno smanjuje brzina odmjeravanja. Aliasing se najbolje vidi na periodičnim uzorcima (teksturama), kao i na ivicama objekata na slici.</a:t>
            </a:r>
          </a:p>
          <a:p>
            <a:r>
              <a:rPr lang="sr-Latn-RS" baseline="0" smtClean="0"/>
              <a:t>U primjeru na slajdu je korišćena ‘nearest neighbor’ interpolacija prilikom smanjivanja slike. U ovom slučaju to odgovara odbacivanju svakog drugog piksela na slici, odnosno, smanjenu frekvencije odmjeravanja.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47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Preklapanje spektra se može izbjeći filtriranjem signala niskopropusnim filtrom</a:t>
            </a:r>
            <a:r>
              <a:rPr lang="sr-Latn-RS" baseline="0" smtClean="0"/>
              <a:t> </a:t>
            </a:r>
            <a:r>
              <a:rPr lang="sr-Latn-RS" smtClean="0"/>
              <a:t>prije odmjeravanja (ili promjene brzine odmjeravanja). Na ovaj način će se izgubiti brze</a:t>
            </a:r>
            <a:r>
              <a:rPr lang="sr-Latn-RS" baseline="0" smtClean="0"/>
              <a:t> promjene u signalu, ali bar neće biti unesena izobličenja usljed preklapanja spektra.</a:t>
            </a:r>
          </a:p>
          <a:p>
            <a:r>
              <a:rPr lang="sr-Latn-RS" baseline="0" smtClean="0"/>
              <a:t>Bilinearna interpolacija podrazumijeva niskopropusno filtriranje prije odbacivanja piksela (odmjeraka) pa se na rezultujućoj slici ne javljaju artifakti zbog preklapanja spektra.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48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Pojasniti na tabli zašto se ne može proizvoljan</a:t>
            </a:r>
            <a:r>
              <a:rPr lang="sr-Latn-RS" baseline="0" smtClean="0"/>
              <a:t> realan broj predstaviti pomoću konačnog broja bita. Uzeti primjer 3 bita i ispisati sve kombinacije.</a:t>
            </a:r>
          </a:p>
          <a:p>
            <a:endParaRPr lang="sr-Latn-RS" baseline="0" smtClean="0"/>
          </a:p>
        </p:txBody>
      </p:sp>
      <p:sp>
        <p:nvSpPr>
          <p:cNvPr id="4" name="Slide Number Placeholder 3"/>
          <p:cNvSpPr>
            <a:spLocks noGrp="1"/>
          </p:cNvSpPr>
          <p:nvPr>
            <p:ph type="sldNum" sz="quarter" idx="10"/>
          </p:nvPr>
        </p:nvSpPr>
        <p:spPr/>
        <p:txBody>
          <a:bodyPr/>
          <a:lstStyle/>
          <a:p>
            <a:fld id="{EEA516A8-E04A-43A6-A259-CF52FF946615}"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Banding može biti problem</a:t>
            </a:r>
            <a:r>
              <a:rPr lang="sr-Latn-RS" baseline="0" smtClean="0"/>
              <a:t> kod prikazivanja slika koje prirodno sadrže nijanse iste boje, kao što su, na primjer, slike vedrog neba, zalaska sunca, itd. Problem se može ublažiti korištenjem većeg broja kvantizacionih nivoa ili upotrebom ditheringa.</a:t>
            </a:r>
          </a:p>
          <a:p>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Diskretni signal je,</a:t>
            </a:r>
            <a:r>
              <a:rPr lang="sr-Latn-RS" baseline="0" smtClean="0"/>
              <a:t> u suštini, niz brojeva. Vrijednosti niza mogu biti proizvoljni realni brojevi iz intervala definisanog primjenom.</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I</a:t>
            </a:r>
            <a:r>
              <a:rPr lang="sr-Latn-RS" baseline="0" smtClean="0"/>
              <a:t> digitalni signal je niz brojeva, ali vrijednosti niza mogu biti samo iz konačnog skupa diskretnih vrijednosti.</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Pretpostavimo</a:t>
            </a:r>
            <a:r>
              <a:rPr lang="sr-Latn-BA" baseline="0" smtClean="0"/>
              <a:t> za početak da je rekonstrukcija povezivanje odmjeraka pravolinijskim segmentima.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A39BF-46A5-4D32-85C6-B66CD6639B5F}" type="datetimeFigureOut">
              <a:rPr lang="en-US" smtClean="0"/>
              <a:pPr/>
              <a:t>10/19/2015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FF5A1-CD94-46ED-BB33-1D0B5854EE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jHS9JGkEOm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8.jpeg"/><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8.jpeg"/><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0.em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BA" smtClean="0"/>
              <a:t>Digitalizacija</a:t>
            </a:r>
            <a:endParaRPr lang="en-GB"/>
          </a:p>
        </p:txBody>
      </p:sp>
      <p:sp>
        <p:nvSpPr>
          <p:cNvPr id="3" name="Subtitle 2"/>
          <p:cNvSpPr>
            <a:spLocks noGrp="1"/>
          </p:cNvSpPr>
          <p:nvPr>
            <p:ph type="subTitle" idx="1"/>
          </p:nvPr>
        </p:nvSpPr>
        <p:spPr/>
        <p:txBody>
          <a:bodyPr/>
          <a:lstStyle/>
          <a:p>
            <a:r>
              <a:rPr lang="sr-Latn-BA" smtClean="0"/>
              <a:t>Multimediji</a:t>
            </a:r>
          </a:p>
          <a:p>
            <a:r>
              <a:rPr lang="sr-Latn-BA" smtClean="0"/>
              <a:t>Tehnološki fakultet</a:t>
            </a:r>
          </a:p>
          <a:p>
            <a:r>
              <a:rPr lang="sr-Latn-BA"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a:bodyPr>
          <a:lstStyle/>
          <a:p>
            <a:r>
              <a:rPr lang="sr-Latn-RS" smtClean="0"/>
              <a:t>Podaci u računaru su, dakle, predstavljeni u numeričkom obliku, mogu se posmatrati kao brojevi u brojnom sistemu sa bazom 2</a:t>
            </a:r>
          </a:p>
          <a:p>
            <a:r>
              <a:rPr lang="sr-Latn-RS" smtClean="0"/>
              <a:t>Međutim, podacima smisao daje aplikacija, brojevi mogu biti kodovi znakova, vrijednosti audio signala ili boje</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 name="Content Placeholder 4" descr="ascii_table.gif"/>
          <p:cNvPicPr>
            <a:picLocks noGrp="1" noChangeAspect="1"/>
          </p:cNvPicPr>
          <p:nvPr>
            <p:ph idx="1"/>
          </p:nvPr>
        </p:nvPicPr>
        <p:blipFill>
          <a:blip r:embed="rId2"/>
          <a:stretch>
            <a:fillRect/>
          </a:stretch>
        </p:blipFill>
        <p:spPr>
          <a:xfrm>
            <a:off x="694468" y="1600200"/>
            <a:ext cx="7755064"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4" name="Picture 3"/>
          <p:cNvPicPr>
            <a:picLocks noChangeAspect="1" noChangeArrowheads="1"/>
          </p:cNvPicPr>
          <p:nvPr/>
        </p:nvPicPr>
        <p:blipFill>
          <a:blip r:embed="rId3"/>
          <a:srcRect/>
          <a:stretch>
            <a:fillRect/>
          </a:stretch>
        </p:blipFill>
        <p:spPr bwMode="auto">
          <a:xfrm>
            <a:off x="2309834" y="1928830"/>
            <a:ext cx="5334000" cy="4000500"/>
          </a:xfrm>
          <a:prstGeom prst="rect">
            <a:avLst/>
          </a:prstGeom>
          <a:noFill/>
          <a:ln w="9525">
            <a:noFill/>
            <a:miter lim="800000"/>
            <a:headEnd/>
            <a:tailEnd/>
          </a:ln>
          <a:effectLst/>
        </p:spPr>
      </p:pic>
      <p:pic>
        <p:nvPicPr>
          <p:cNvPr id="5" name="banjo.wav">
            <a:hlinkClick r:id="" action="ppaction://media"/>
          </p:cNvPr>
          <p:cNvPicPr>
            <a:picLocks noRot="1" noChangeAspect="1"/>
          </p:cNvPicPr>
          <p:nvPr>
            <a:wavAudioFile r:embed="rId1" name="banjo.wav"/>
          </p:nvPr>
        </p:nvPicPr>
        <p:blipFill>
          <a:blip r:embed="rId4"/>
          <a:stretch>
            <a:fillRect/>
          </a:stretch>
        </p:blipFill>
        <p:spPr>
          <a:xfrm>
            <a:off x="1619248" y="371475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124" name="Picture 4"/>
          <p:cNvPicPr>
            <a:picLocks noChangeAspect="1" noChangeArrowheads="1"/>
          </p:cNvPicPr>
          <p:nvPr/>
        </p:nvPicPr>
        <p:blipFill>
          <a:blip r:embed="rId2"/>
          <a:srcRect/>
          <a:stretch>
            <a:fillRect/>
          </a:stretch>
        </p:blipFill>
        <p:spPr bwMode="auto">
          <a:xfrm>
            <a:off x="142844" y="1428736"/>
            <a:ext cx="4629150" cy="35337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3786182" y="1857364"/>
            <a:ext cx="5086350" cy="46577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dva koraka: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lnSpcReduction="10000"/>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dva koraka:</a:t>
            </a:r>
          </a:p>
          <a:p>
            <a:pPr lvl="1"/>
            <a:r>
              <a:rPr lang="en-GB" smtClean="0"/>
              <a:t>O</a:t>
            </a:r>
            <a:r>
              <a:rPr lang="sr-Latn-RS" smtClean="0"/>
              <a:t>dmjeravanje (sampling) signala i</a:t>
            </a:r>
          </a:p>
          <a:p>
            <a:pPr lvl="1"/>
            <a:r>
              <a:rPr lang="sr-Latn-RS" smtClean="0"/>
              <a:t>Kvantizaciju (quantization) signala</a:t>
            </a:r>
          </a:p>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Odmjeravanje signala</a:t>
            </a:r>
            <a:endParaRPr lang="en-GB"/>
          </a:p>
        </p:txBody>
      </p:sp>
      <p:sp>
        <p:nvSpPr>
          <p:cNvPr id="3" name="Content Placeholder 2"/>
          <p:cNvSpPr>
            <a:spLocks noGrp="1"/>
          </p:cNvSpPr>
          <p:nvPr>
            <p:ph idx="1"/>
          </p:nvPr>
        </p:nvSpPr>
        <p:spPr>
          <a:xfrm>
            <a:off x="457200" y="1600200"/>
            <a:ext cx="3971924" cy="4525963"/>
          </a:xfrm>
        </p:spPr>
        <p:txBody>
          <a:bodyPr>
            <a:noAutofit/>
          </a:bodyPr>
          <a:lstStyle/>
          <a:p>
            <a:r>
              <a:rPr lang="sr-Latn-RS" sz="2000" smtClean="0"/>
              <a:t>Odmjeravanje (analognog) signala je mjerenje vrijednosti signala u određenim trenucima (obično u pravilnim intervalima)</a:t>
            </a:r>
          </a:p>
          <a:p>
            <a:r>
              <a:rPr lang="sr-Latn-RS" sz="2000" smtClean="0"/>
              <a:t>Dakle, odmjeravanje je konverzija analognog signala u niz brojeva (diskretni signal)</a:t>
            </a:r>
          </a:p>
          <a:p>
            <a:r>
              <a:rPr lang="sr-Latn-RS" sz="2000" smtClean="0"/>
              <a:t>Vrijednosti diskretnog signala se nazivaju </a:t>
            </a:r>
            <a:r>
              <a:rPr lang="sr-Latn-RS" sz="2000" b="1" smtClean="0"/>
              <a:t>odmjerci</a:t>
            </a:r>
          </a:p>
          <a:p>
            <a:r>
              <a:rPr lang="sr-Latn-RS" sz="2000" smtClean="0"/>
              <a:t>Broj odmjeraka u jednoj sekundi je </a:t>
            </a:r>
            <a:r>
              <a:rPr lang="sr-Latn-RS" sz="2000" b="1" smtClean="0"/>
              <a:t>brzina odmjeravanja </a:t>
            </a:r>
            <a:r>
              <a:rPr lang="sr-Latn-RS" sz="2000" smtClean="0"/>
              <a:t>i izražava se u Hercima (Hz)</a:t>
            </a:r>
            <a:endParaRPr lang="en-GB" sz="2000"/>
          </a:p>
        </p:txBody>
      </p:sp>
      <p:pic>
        <p:nvPicPr>
          <p:cNvPr id="5" name="Picture 4"/>
          <p:cNvPicPr>
            <a:picLocks noChangeAspect="1" noChangeArrowheads="1"/>
          </p:cNvPicPr>
          <p:nvPr/>
        </p:nvPicPr>
        <p:blipFill>
          <a:blip r:embed="rId3"/>
          <a:srcRect/>
          <a:stretch>
            <a:fillRect/>
          </a:stretch>
        </p:blipFill>
        <p:spPr bwMode="auto">
          <a:xfrm>
            <a:off x="4071934" y="1500174"/>
            <a:ext cx="5334000" cy="4000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Digitali</a:t>
            </a:r>
            <a:r>
              <a:rPr lang="sr-Latn-RS" smtClean="0"/>
              <a:t>zacija signala</a:t>
            </a:r>
            <a:endParaRPr lang="en-GB"/>
          </a:p>
        </p:txBody>
      </p:sp>
      <p:sp>
        <p:nvSpPr>
          <p:cNvPr id="3" name="Content Placeholder 2"/>
          <p:cNvSpPr>
            <a:spLocks noGrp="1"/>
          </p:cNvSpPr>
          <p:nvPr>
            <p:ph idx="1"/>
          </p:nvPr>
        </p:nvSpPr>
        <p:spPr/>
        <p:txBody>
          <a:bodyPr/>
          <a:lstStyle/>
          <a:p>
            <a:r>
              <a:rPr lang="sr-Latn-RS" smtClean="0"/>
              <a:t>Šta je potrebno izabrati prilikom digitalizacije signala?</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Digitalna multimedija</a:t>
            </a:r>
            <a:endParaRPr lang="en-GB"/>
          </a:p>
        </p:txBody>
      </p:sp>
      <p:sp>
        <p:nvSpPr>
          <p:cNvPr id="3" name="Content Placeholder 2"/>
          <p:cNvSpPr>
            <a:spLocks noGrp="1"/>
          </p:cNvSpPr>
          <p:nvPr>
            <p:ph idx="1"/>
          </p:nvPr>
        </p:nvSpPr>
        <p:spPr/>
        <p:txBody>
          <a:bodyPr>
            <a:normAutofit fontScale="92500" lnSpcReduction="20000"/>
          </a:bodyPr>
          <a:lstStyle/>
          <a:p>
            <a:r>
              <a:rPr lang="sr-Latn-RS" smtClean="0"/>
              <a:t>Multimedija je danas uglavnom neodvojiva od računara</a:t>
            </a:r>
          </a:p>
          <a:p>
            <a:r>
              <a:rPr lang="sr-Latn-RS" smtClean="0"/>
              <a:t>Podaci u računarima su predstavljeni u digitalnom obliku</a:t>
            </a:r>
          </a:p>
          <a:p>
            <a:r>
              <a:rPr lang="sr-Latn-RS" smtClean="0"/>
              <a:t>Multimedijalni podaci su, takođe, u digitalnom obliku</a:t>
            </a:r>
          </a:p>
          <a:p>
            <a:r>
              <a:rPr lang="sr-Latn-RS" smtClean="0"/>
              <a:t>Neki mediji (tekst, grafika, animacije) mogu nastati u digitalnom obliku, dok drugi (zvuk, slika, video) postoje u analognom obliku i, da bi se njima moglo manipulisati pomoću računara, neophodno ih je konvertovati u digitalni oblik</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Digitalno/analogna konverzija</a:t>
            </a:r>
            <a:endParaRPr lang="en-US"/>
          </a:p>
        </p:txBody>
      </p:sp>
      <p:sp>
        <p:nvSpPr>
          <p:cNvPr id="3" name="Content Placeholder 2"/>
          <p:cNvSpPr>
            <a:spLocks noGrp="1"/>
          </p:cNvSpPr>
          <p:nvPr>
            <p:ph idx="1"/>
          </p:nvPr>
        </p:nvSpPr>
        <p:spPr/>
        <p:txBody>
          <a:bodyPr>
            <a:normAutofit fontScale="85000" lnSpcReduction="10000"/>
          </a:bodyPr>
          <a:lstStyle/>
          <a:p>
            <a:r>
              <a:rPr lang="sr-Latn-BA" smtClean="0"/>
              <a:t>Reprodukcija digitalnog sadržaja u mnogim slučajevima zahtjeva da se digitalni signal pretvori u analogni</a:t>
            </a:r>
          </a:p>
          <a:p>
            <a:r>
              <a:rPr lang="sr-Latn-RS" smtClean="0"/>
              <a:t>Npr. reprodukcija muzike zahtjeva da se od digitalnog ponovo dobije analogni električni signal (digitalno/analogna konverzija) koji se u zvučnicima pretvara u varijacije vazdušnog pritiska što čovjek opaža kao zvuk</a:t>
            </a:r>
            <a:endParaRPr lang="en-GB" smtClean="0"/>
          </a:p>
          <a:p>
            <a:r>
              <a:rPr lang="sr-Latn-BA" smtClean="0"/>
              <a:t>Ili, reprodukcija slike/videa koristi ekran monitora da bi se generisala svjetlost promjenljivog intenziteta koja je osnova za ljudsku percepciju slike</a:t>
            </a:r>
          </a:p>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smtClean="0"/>
              <a:t>Ali...</a:t>
            </a:r>
            <a:endParaRPr lang="en-GB"/>
          </a:p>
        </p:txBody>
      </p:sp>
      <p:sp>
        <p:nvSpPr>
          <p:cNvPr id="7" name="Content Placeholder 6"/>
          <p:cNvSpPr>
            <a:spLocks noGrp="1"/>
          </p:cNvSpPr>
          <p:nvPr>
            <p:ph idx="1"/>
          </p:nvPr>
        </p:nvSpPr>
        <p:spPr/>
        <p:txBody>
          <a:bodyPr/>
          <a:lstStyle/>
          <a:p>
            <a:endParaRPr lang="en-GB"/>
          </a:p>
        </p:txBody>
      </p:sp>
      <p:pic>
        <p:nvPicPr>
          <p:cNvPr id="8" name="Content Placeholder 4" descr="Road Runner Coyote.jpeg"/>
          <p:cNvPicPr>
            <a:picLocks noChangeAspect="1"/>
          </p:cNvPicPr>
          <p:nvPr/>
        </p:nvPicPr>
        <p:blipFill>
          <a:blip r:embed="rId2"/>
          <a:stretch>
            <a:fillRect/>
          </a:stretch>
        </p:blipFill>
        <p:spPr>
          <a:xfrm>
            <a:off x="2050245" y="1537684"/>
            <a:ext cx="5043510" cy="37826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Ali...</a:t>
            </a:r>
            <a:endParaRPr lang="en-GB"/>
          </a:p>
        </p:txBody>
      </p:sp>
      <p:sp>
        <p:nvSpPr>
          <p:cNvPr id="3" name="Content Placeholder 2"/>
          <p:cNvSpPr>
            <a:spLocks noGrp="1"/>
          </p:cNvSpPr>
          <p:nvPr>
            <p:ph idx="1"/>
          </p:nvPr>
        </p:nvSpPr>
        <p:spPr/>
        <p:txBody>
          <a:bodyPr/>
          <a:lstStyle/>
          <a:p>
            <a:r>
              <a:rPr lang="sr-Latn-RS" smtClean="0"/>
              <a:t>... </a:t>
            </a:r>
            <a:r>
              <a:rPr lang="en-GB" smtClean="0"/>
              <a:t>kako</a:t>
            </a:r>
            <a:r>
              <a:rPr lang="sr-Latn-RS" smtClean="0"/>
              <a:t> znamo da ćemo na osnovu digitalne reprezentacije signala moći rekonstruisati analognu?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inusoida.png"/>
          <p:cNvPicPr>
            <a:picLocks noGrp="1" noChangeAspect="1"/>
          </p:cNvPicPr>
          <p:nvPr>
            <p:ph idx="1"/>
          </p:nvPr>
        </p:nvPicPr>
        <p:blipFill>
          <a:blip r:embed="rId4"/>
          <a:stretch>
            <a:fillRect/>
          </a:stretch>
        </p:blipFill>
        <p:spPr>
          <a:xfrm>
            <a:off x="571472" y="500043"/>
            <a:ext cx="8227269" cy="4911680"/>
          </a:xfrm>
        </p:spPr>
      </p:pic>
      <p:sp>
        <p:nvSpPr>
          <p:cNvPr id="2" name="Title 1"/>
          <p:cNvSpPr>
            <a:spLocks noGrp="1"/>
          </p:cNvSpPr>
          <p:nvPr>
            <p:ph type="title"/>
          </p:nvPr>
        </p:nvSpPr>
        <p:spPr/>
        <p:txBody>
          <a:bodyPr/>
          <a:lstStyle/>
          <a:p>
            <a:r>
              <a:rPr lang="sr-Latn-RS" smtClean="0"/>
              <a:t>Sinusoida</a:t>
            </a:r>
            <a:endParaRPr lang="en-GB"/>
          </a:p>
        </p:txBody>
      </p:sp>
      <p:sp>
        <p:nvSpPr>
          <p:cNvPr id="7" name="TextBox 6"/>
          <p:cNvSpPr txBox="1"/>
          <p:nvPr/>
        </p:nvSpPr>
        <p:spPr>
          <a:xfrm>
            <a:off x="857224" y="4929198"/>
            <a:ext cx="7643866" cy="1815882"/>
          </a:xfrm>
          <a:prstGeom prst="rect">
            <a:avLst/>
          </a:prstGeom>
          <a:noFill/>
        </p:spPr>
        <p:txBody>
          <a:bodyPr wrap="square" rtlCol="0">
            <a:spAutoFit/>
          </a:bodyPr>
          <a:lstStyle/>
          <a:p>
            <a:pPr marL="365125" indent="-365125">
              <a:buFont typeface="Arial" pitchFamily="34" charset="0"/>
              <a:buChar char="•"/>
            </a:pPr>
            <a:r>
              <a:rPr lang="en-US" sz="2800" smtClean="0"/>
              <a:t>Frekvencija (</a:t>
            </a:r>
            <a:r>
              <a:rPr lang="en-US" sz="2800" i="1" smtClean="0"/>
              <a:t>F</a:t>
            </a:r>
            <a:r>
              <a:rPr lang="en-US" sz="2800" smtClean="0"/>
              <a:t>) je broj ciklusa u sekundi i mjeri se Hercima [Hz]</a:t>
            </a:r>
          </a:p>
          <a:p>
            <a:pPr marL="365125" indent="-365125">
              <a:buFont typeface="Arial" pitchFamily="34" charset="0"/>
              <a:buChar char="•"/>
            </a:pPr>
            <a:r>
              <a:rPr lang="en-US" sz="2800" smtClean="0"/>
              <a:t>Period (</a:t>
            </a:r>
            <a:r>
              <a:rPr lang="en-US" sz="2800" i="1" smtClean="0"/>
              <a:t>T</a:t>
            </a:r>
            <a:r>
              <a:rPr lang="en-US" sz="2800" smtClean="0"/>
              <a:t>) je obrnuto proporcionalan frekvenciji </a:t>
            </a:r>
            <a:r>
              <a:rPr lang="en-US" sz="2800" i="1" smtClean="0"/>
              <a:t>T</a:t>
            </a:r>
            <a:r>
              <a:rPr lang="en-US" sz="2800" smtClean="0"/>
              <a:t>=1/</a:t>
            </a:r>
            <a:r>
              <a:rPr lang="en-US" sz="2800" i="1" smtClean="0"/>
              <a:t>F</a:t>
            </a:r>
          </a:p>
        </p:txBody>
      </p:sp>
      <p:pic>
        <p:nvPicPr>
          <p:cNvPr id="10" name="Picture 9" descr="addin_tmp.png"/>
          <p:cNvPicPr>
            <a:picLocks noChangeAspect="1"/>
          </p:cNvPicPr>
          <p:nvPr>
            <p:custDataLst>
              <p:tags r:id="rId1"/>
            </p:custDataLst>
          </p:nvPr>
        </p:nvPicPr>
        <p:blipFill>
          <a:blip r:embed="rId5" cstate="print"/>
          <a:stretch>
            <a:fillRect/>
          </a:stretch>
        </p:blipFill>
        <p:spPr>
          <a:xfrm>
            <a:off x="1714480" y="1142984"/>
            <a:ext cx="1804035" cy="2552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Amplituda</a:t>
            </a:r>
            <a:endParaRPr lang="en-US"/>
          </a:p>
        </p:txBody>
      </p:sp>
      <p:pic>
        <p:nvPicPr>
          <p:cNvPr id="4" name="Content Placeholder 3" descr="sinus_amp.png"/>
          <p:cNvPicPr>
            <a:picLocks noGrp="1" noChangeAspect="1"/>
          </p:cNvPicPr>
          <p:nvPr>
            <p:ph idx="1"/>
          </p:nvPr>
        </p:nvPicPr>
        <p:blipFill>
          <a:blip r:embed="rId2"/>
          <a:stretch>
            <a:fillRect/>
          </a:stretch>
        </p:blipFill>
        <p:spPr>
          <a:xfrm>
            <a:off x="781411" y="1600200"/>
            <a:ext cx="7581178"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a:stretch>
            <a:fillRect/>
          </a:stretch>
        </p:blipFill>
        <p:spPr>
          <a:xfrm>
            <a:off x="32" y="1142984"/>
            <a:ext cx="9144000" cy="545896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a:stretch>
            <a:fillRect/>
          </a:stretch>
        </p:blipFill>
        <p:spPr>
          <a:xfrm>
            <a:off x="781411" y="1600200"/>
            <a:ext cx="7581178" cy="4525963"/>
          </a:xfrm>
        </p:spPr>
      </p:pic>
      <p:pic>
        <p:nvPicPr>
          <p:cNvPr id="5" name="Picture 4" descr="sinusoida_freq2.png"/>
          <p:cNvPicPr>
            <a:picLocks noChangeAspect="1"/>
          </p:cNvPicPr>
          <p:nvPr/>
        </p:nvPicPr>
        <p:blipFill>
          <a:blip r:embed="rId3"/>
          <a:stretch>
            <a:fillRect/>
          </a:stretch>
        </p:blipFill>
        <p:spPr>
          <a:xfrm>
            <a:off x="0" y="1142984"/>
            <a:ext cx="9144000" cy="54589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Po</a:t>
            </a:r>
            <a:r>
              <a:rPr lang="sr-Latn-BA" smtClean="0"/>
              <a:t>četna faza</a:t>
            </a:r>
            <a:endParaRPr lang="en-US"/>
          </a:p>
        </p:txBody>
      </p:sp>
      <p:pic>
        <p:nvPicPr>
          <p:cNvPr id="5" name="Picture 4" descr="addin_tmp.png"/>
          <p:cNvPicPr>
            <a:picLocks noChangeAspect="1"/>
          </p:cNvPicPr>
          <p:nvPr>
            <p:custDataLst>
              <p:tags r:id="rId1"/>
            </p:custDataLst>
          </p:nvPr>
        </p:nvPicPr>
        <p:blipFill>
          <a:blip r:embed="rId3" cstate="print"/>
          <a:stretch>
            <a:fillRect/>
          </a:stretch>
        </p:blipFill>
        <p:spPr>
          <a:xfrm>
            <a:off x="1357290" y="1714488"/>
            <a:ext cx="2263140" cy="255270"/>
          </a:xfrm>
          <a:prstGeom prst="rect">
            <a:avLst/>
          </a:prstGeom>
        </p:spPr>
      </p:pic>
      <p:pic>
        <p:nvPicPr>
          <p:cNvPr id="7" name="Content Placeholder 6" descr="sinusoida_phase.png"/>
          <p:cNvPicPr>
            <a:picLocks noGrp="1" noChangeAspect="1"/>
          </p:cNvPicPr>
          <p:nvPr>
            <p:ph idx="1"/>
          </p:nvPr>
        </p:nvPicPr>
        <p:blipFill>
          <a:blip r:embed="rId4"/>
          <a:stretch>
            <a:fillRect/>
          </a:stretch>
        </p:blipFill>
        <p:spPr>
          <a:xfrm>
            <a:off x="153820" y="1600200"/>
            <a:ext cx="8807037" cy="5257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sinusoide</a:t>
            </a:r>
            <a:endParaRPr lang="en-US"/>
          </a:p>
        </p:txBody>
      </p:sp>
      <p:sp>
        <p:nvSpPr>
          <p:cNvPr id="3" name="Content Placeholder 2"/>
          <p:cNvSpPr>
            <a:spLocks noGrp="1"/>
          </p:cNvSpPr>
          <p:nvPr>
            <p:ph idx="1"/>
          </p:nvPr>
        </p:nvSpPr>
        <p:spPr/>
        <p:txBody>
          <a:bodyPr/>
          <a:lstStyle/>
          <a:p>
            <a:r>
              <a:rPr lang="sr-Latn-BA" smtClean="0"/>
              <a:t>Kako izabrati odmjerke sinusoide tako da na osnovu njih možemo rekonstruisati sinusoidu?</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usoida_sampling1.png"/>
          <p:cNvPicPr>
            <a:picLocks noChangeAspect="1"/>
          </p:cNvPicPr>
          <p:nvPr/>
        </p:nvPicPr>
        <p:blipFill>
          <a:blip r:embed="rId2"/>
          <a:stretch>
            <a:fillRect/>
          </a:stretch>
        </p:blipFill>
        <p:spPr>
          <a:xfrm>
            <a:off x="0" y="1684808"/>
            <a:ext cx="9144000" cy="5458968"/>
          </a:xfrm>
          <a:prstGeom prst="rect">
            <a:avLst/>
          </a:prstGeom>
        </p:spPr>
      </p:pic>
      <p:sp>
        <p:nvSpPr>
          <p:cNvPr id="2" name="Title 1"/>
          <p:cNvSpPr>
            <a:spLocks noGrp="1"/>
          </p:cNvSpPr>
          <p:nvPr>
            <p:ph type="title"/>
          </p:nvPr>
        </p:nvSpPr>
        <p:spPr/>
        <p:txBody>
          <a:bodyPr>
            <a:normAutofit/>
          </a:bodyPr>
          <a:lstStyle/>
          <a:p>
            <a:r>
              <a:rPr lang="en-US" smtClean="0"/>
              <a:t>Odmjeravanje sinusoide</a:t>
            </a:r>
            <a:endParaRPr lang="en-US"/>
          </a:p>
        </p:txBody>
      </p:sp>
      <p:sp>
        <p:nvSpPr>
          <p:cNvPr id="3" name="Content Placeholder 2"/>
          <p:cNvSpPr>
            <a:spLocks noGrp="1"/>
          </p:cNvSpPr>
          <p:nvPr>
            <p:ph idx="1"/>
          </p:nvPr>
        </p:nvSpPr>
        <p:spPr/>
        <p:txBody>
          <a:bodyPr>
            <a:normAutofit/>
          </a:bodyPr>
          <a:lstStyle/>
          <a:p>
            <a:r>
              <a:rPr lang="en-US" sz="2800" smtClean="0"/>
              <a:t>Brzina odmjeravanja jednaka frekvenciji sinusoide</a:t>
            </a: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podaci</a:t>
            </a:r>
            <a:endParaRPr lang="en-GB"/>
          </a:p>
        </p:txBody>
      </p:sp>
      <p:pic>
        <p:nvPicPr>
          <p:cNvPr id="4100" name="Picture 4"/>
          <p:cNvPicPr>
            <a:picLocks noChangeAspect="1" noChangeArrowheads="1"/>
          </p:cNvPicPr>
          <p:nvPr/>
        </p:nvPicPr>
        <p:blipFill>
          <a:blip r:embed="rId2"/>
          <a:srcRect l="20993" t="43098" r="21556" b="17024"/>
          <a:stretch>
            <a:fillRect/>
          </a:stretch>
        </p:blipFill>
        <p:spPr bwMode="auto">
          <a:xfrm>
            <a:off x="1580822" y="1857364"/>
            <a:ext cx="5982356"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 dva puta ve</a:t>
            </a:r>
            <a:r>
              <a:rPr lang="sr-Latn-BA" sz="2800" smtClean="0"/>
              <a:t>ća od frekvencije sinusoide</a:t>
            </a:r>
            <a:endParaRPr lang="en-US" sz="2800"/>
          </a:p>
        </p:txBody>
      </p:sp>
      <p:pic>
        <p:nvPicPr>
          <p:cNvPr id="4" name="Picture 3" descr="sinusoida_sampling2.png"/>
          <p:cNvPicPr>
            <a:picLocks noChangeAspect="1"/>
          </p:cNvPicPr>
          <p:nvPr/>
        </p:nvPicPr>
        <p:blipFill>
          <a:blip r:embed="rId2"/>
          <a:stretch>
            <a:fillRect/>
          </a:stretch>
        </p:blipFill>
        <p:spPr>
          <a:xfrm>
            <a:off x="0" y="1928802"/>
            <a:ext cx="9144000" cy="54589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a:t>
            </a:r>
            <a:r>
              <a:rPr lang="sr-Latn-BA" sz="2800" smtClean="0"/>
              <a:t> više od</a:t>
            </a:r>
            <a:r>
              <a:rPr lang="en-US" sz="2800" smtClean="0"/>
              <a:t> dva puta ve</a:t>
            </a:r>
            <a:r>
              <a:rPr lang="sr-Latn-BA" sz="2800" smtClean="0"/>
              <a:t>ća od frekvencije sinusoide</a:t>
            </a:r>
            <a:endParaRPr lang="en-US" sz="2800"/>
          </a:p>
        </p:txBody>
      </p:sp>
      <p:pic>
        <p:nvPicPr>
          <p:cNvPr id="5" name="Picture 4" descr="sinusoida_sampling3.png"/>
          <p:cNvPicPr>
            <a:picLocks noChangeAspect="1"/>
          </p:cNvPicPr>
          <p:nvPr/>
        </p:nvPicPr>
        <p:blipFill>
          <a:blip r:embed="rId2"/>
          <a:stretch>
            <a:fillRect/>
          </a:stretch>
        </p:blipFill>
        <p:spPr>
          <a:xfrm>
            <a:off x="214282" y="2000240"/>
            <a:ext cx="8735299" cy="52149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Kriterijum za odmjeravanje sinusoide</a:t>
            </a:r>
            <a:endParaRPr lang="en-US"/>
          </a:p>
        </p:txBody>
      </p:sp>
      <p:sp>
        <p:nvSpPr>
          <p:cNvPr id="3" name="Content Placeholder 2"/>
          <p:cNvSpPr>
            <a:spLocks noGrp="1"/>
          </p:cNvSpPr>
          <p:nvPr>
            <p:ph idx="1"/>
          </p:nvPr>
        </p:nvSpPr>
        <p:spPr/>
        <p:txBody>
          <a:bodyPr/>
          <a:lstStyle/>
          <a:p>
            <a:r>
              <a:rPr lang="sr-Latn-BA" smtClean="0"/>
              <a:t>Sinusoidu frekvencije </a:t>
            </a:r>
            <a:r>
              <a:rPr lang="sr-Latn-BA" i="1" smtClean="0"/>
              <a:t>F</a:t>
            </a:r>
            <a:r>
              <a:rPr lang="sr-Latn-BA" smtClean="0"/>
              <a:t> odmjerenu brzinom </a:t>
            </a:r>
            <a:r>
              <a:rPr lang="sr-Latn-BA" i="1" smtClean="0"/>
              <a:t>F</a:t>
            </a:r>
            <a:r>
              <a:rPr lang="sr-Latn-BA" i="1" baseline="-25000" smtClean="0"/>
              <a:t>S</a:t>
            </a:r>
            <a:r>
              <a:rPr lang="sr-Latn-BA" smtClean="0"/>
              <a:t> koja je bar dva puta veća od </a:t>
            </a:r>
            <a:r>
              <a:rPr lang="sr-Latn-BA" i="1" smtClean="0"/>
              <a:t>F</a:t>
            </a:r>
            <a:r>
              <a:rPr lang="sr-Latn-BA" smtClean="0"/>
              <a:t> moguće je tačno rekonstruisati na osnovu njenih odmjeraka</a:t>
            </a:r>
            <a:endParaRPr lang="en-US" smtClean="0"/>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ako promašimo?</a:t>
            </a:r>
            <a:endParaRPr lang="en-US"/>
          </a:p>
        </p:txBody>
      </p:sp>
      <p:sp>
        <p:nvSpPr>
          <p:cNvPr id="3" name="Content Placeholder 2"/>
          <p:cNvSpPr>
            <a:spLocks noGrp="1"/>
          </p:cNvSpPr>
          <p:nvPr>
            <p:ph idx="1"/>
          </p:nvPr>
        </p:nvSpPr>
        <p:spPr/>
        <p:txBody>
          <a:bodyPr/>
          <a:lstStyle/>
          <a:p>
            <a:r>
              <a:rPr lang="sr-Latn-BA" smtClean="0"/>
              <a:t>Šta se dešava ako ne izaberemo pravilnu frekvenciju odmjeravanja?</a:t>
            </a:r>
            <a:endParaRPr lang="en-US"/>
          </a:p>
        </p:txBody>
      </p:sp>
      <p:pic>
        <p:nvPicPr>
          <p:cNvPr id="4" name="Picture 3" descr="sinusoida_aliasing.png"/>
          <p:cNvPicPr>
            <a:picLocks noChangeAspect="1"/>
          </p:cNvPicPr>
          <p:nvPr/>
        </p:nvPicPr>
        <p:blipFill>
          <a:blip r:embed="rId3"/>
          <a:stretch>
            <a:fillRect/>
          </a:stretch>
        </p:blipFill>
        <p:spPr>
          <a:xfrm>
            <a:off x="291168" y="2113436"/>
            <a:ext cx="8426030" cy="503034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Dobar primjer na neočekivanom mjestu </a:t>
            </a:r>
            <a:endParaRPr lang="en-US"/>
          </a:p>
        </p:txBody>
      </p:sp>
      <p:sp>
        <p:nvSpPr>
          <p:cNvPr id="3" name="Content Placeholder 2"/>
          <p:cNvSpPr>
            <a:spLocks noGrp="1"/>
          </p:cNvSpPr>
          <p:nvPr>
            <p:ph idx="1"/>
          </p:nvPr>
        </p:nvSpPr>
        <p:spPr>
          <a:xfrm>
            <a:off x="457200" y="2285992"/>
            <a:ext cx="8229600" cy="3840171"/>
          </a:xfrm>
        </p:spPr>
        <p:txBody>
          <a:bodyPr/>
          <a:lstStyle/>
          <a:p>
            <a:r>
              <a:rPr lang="en-US" smtClean="0">
                <a:hlinkClick r:id="rId3"/>
              </a:rPr>
              <a:t>http://www.youtube.com/watch?v=jHS9JGkEOmA</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1</a:t>
            </a:r>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642910" y="2000240"/>
            <a:ext cx="7925125" cy="221457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2</a:t>
            </a:r>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714348" y="1928802"/>
            <a:ext cx="7819174" cy="225579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sa signalima iz stvarnog svijeta?</a:t>
            </a:r>
            <a:endParaRPr lang="en-US"/>
          </a:p>
        </p:txBody>
      </p:sp>
      <p:pic>
        <p:nvPicPr>
          <p:cNvPr id="4" name="Content Placeholder 3" descr="diskretni2.png"/>
          <p:cNvPicPr>
            <a:picLocks noGrp="1" noChangeAspect="1"/>
          </p:cNvPicPr>
          <p:nvPr>
            <p:ph idx="1"/>
          </p:nvPr>
        </p:nvPicPr>
        <p:blipFill>
          <a:blip r:embed="rId3"/>
          <a:stretch>
            <a:fillRect/>
          </a:stretch>
        </p:blipFill>
        <p:spPr>
          <a:xfrm>
            <a:off x="4572000" y="1285860"/>
            <a:ext cx="3657608" cy="2729490"/>
          </a:xfrm>
        </p:spPr>
      </p:pic>
      <p:pic>
        <p:nvPicPr>
          <p:cNvPr id="5" name="Picture 4" descr="diskretni3.png"/>
          <p:cNvPicPr>
            <a:picLocks noChangeAspect="1"/>
          </p:cNvPicPr>
          <p:nvPr/>
        </p:nvPicPr>
        <p:blipFill>
          <a:blip r:embed="rId4"/>
          <a:stretch>
            <a:fillRect/>
          </a:stretch>
        </p:blipFill>
        <p:spPr>
          <a:xfrm>
            <a:off x="4572000" y="4128510"/>
            <a:ext cx="3657608" cy="2729490"/>
          </a:xfrm>
          <a:prstGeom prst="rect">
            <a:avLst/>
          </a:prstGeom>
        </p:spPr>
      </p:pic>
      <p:pic>
        <p:nvPicPr>
          <p:cNvPr id="6" name="Picture 5" descr="diskretni1.png"/>
          <p:cNvPicPr>
            <a:picLocks noChangeAspect="1"/>
          </p:cNvPicPr>
          <p:nvPr/>
        </p:nvPicPr>
        <p:blipFill>
          <a:blip r:embed="rId5"/>
          <a:stretch>
            <a:fillRect/>
          </a:stretch>
        </p:blipFill>
        <p:spPr>
          <a:xfrm>
            <a:off x="714348" y="4128510"/>
            <a:ext cx="3657608" cy="2729490"/>
          </a:xfrm>
          <a:prstGeom prst="rect">
            <a:avLst/>
          </a:prstGeom>
        </p:spPr>
      </p:pic>
      <p:pic>
        <p:nvPicPr>
          <p:cNvPr id="7" name="Picture 6" descr="kontinualni.png"/>
          <p:cNvPicPr>
            <a:picLocks noChangeAspect="1"/>
          </p:cNvPicPr>
          <p:nvPr/>
        </p:nvPicPr>
        <p:blipFill>
          <a:blip r:embed="rId6"/>
          <a:stretch>
            <a:fillRect/>
          </a:stretch>
        </p:blipFill>
        <p:spPr>
          <a:xfrm>
            <a:off x="714348" y="1285860"/>
            <a:ext cx="3657608" cy="272949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a:bodyPr>
          <a:lstStyle/>
          <a:p>
            <a:r>
              <a:rPr lang="sr-Latn-RS" sz="2800" smtClean="0"/>
              <a:t>Primjer: </a:t>
            </a:r>
            <a:r>
              <a:rPr lang="sr-Latn-RS" sz="2800" smtClean="0">
                <a:solidFill>
                  <a:schemeClr val="tx2"/>
                </a:solidFill>
              </a:rPr>
              <a:t>zvučni signal – muzika</a:t>
            </a:r>
          </a:p>
          <a:p>
            <a:r>
              <a:rPr lang="sr-Latn-RS" sz="2800" smtClean="0"/>
              <a:t>Ton A standardne visine ima fundamentalnu frekvenciju od 440 Hz</a:t>
            </a:r>
          </a:p>
          <a:p>
            <a:r>
              <a:rPr lang="sr-Latn-RS" sz="2800" smtClean="0"/>
              <a:t>Reprezentacija u vremenu</a:t>
            </a:r>
          </a:p>
          <a:p>
            <a:r>
              <a:rPr lang="sr-Latn-RS" sz="2800" smtClean="0"/>
              <a:t>Notni zapis</a:t>
            </a:r>
          </a:p>
        </p:txBody>
      </p:sp>
      <p:pic>
        <p:nvPicPr>
          <p:cNvPr id="4" name="A440.wav">
            <a:hlinkClick r:id="" action="ppaction://media"/>
          </p:cNvPr>
          <p:cNvPicPr>
            <a:picLocks noRot="1" noChangeAspect="1"/>
          </p:cNvPicPr>
          <p:nvPr>
            <a:wavAudioFile r:embed="rId1" name="A440.wav"/>
          </p:nvPr>
        </p:nvPicPr>
        <p:blipFill>
          <a:blip r:embed="rId3"/>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cxnSp>
        <p:nvCxnSpPr>
          <p:cNvPr id="10" name="Straight Arrow Connector 9"/>
          <p:cNvCxnSpPr/>
          <p:nvPr/>
        </p:nvCxnSpPr>
        <p:spPr>
          <a:xfrm rot="5400000" flipH="1" flipV="1">
            <a:off x="4572000" y="321468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fontScale="85000" lnSpcReduction="20000"/>
          </a:bodyPr>
          <a:lstStyle/>
          <a:p>
            <a:r>
              <a:rPr lang="sr-Latn-RS" smtClean="0"/>
              <a:t>Primjer: </a:t>
            </a:r>
            <a:r>
              <a:rPr lang="sr-Latn-RS" smtClean="0">
                <a:solidFill>
                  <a:schemeClr val="tx2"/>
                </a:solidFill>
              </a:rPr>
              <a:t>zvučni signal – muzika</a:t>
            </a:r>
          </a:p>
          <a:p>
            <a:r>
              <a:rPr lang="sr-Latn-RS" smtClean="0"/>
              <a:t>Ton A standardne visine ima fundamentalnu frekvenciju od 440 Hz</a:t>
            </a:r>
          </a:p>
          <a:p>
            <a:r>
              <a:rPr lang="sr-Latn-RS" smtClean="0"/>
              <a:t>Reprezentacija u vremenu</a:t>
            </a:r>
          </a:p>
          <a:p>
            <a:r>
              <a:rPr lang="sr-Latn-RS" smtClean="0"/>
              <a:t>Notni zapis</a:t>
            </a:r>
          </a:p>
          <a:p>
            <a:r>
              <a:rPr lang="sr-Latn-RS" smtClean="0"/>
              <a:t>Položaj note u linijskom sistemu ukazuje na njenu visinu – frekvenciju</a:t>
            </a:r>
          </a:p>
          <a:p>
            <a:r>
              <a:rPr lang="sr-Latn-RS" smtClean="0"/>
              <a:t>Notni zapis je frekvencijska reprezentacija signala</a:t>
            </a:r>
            <a:endParaRPr lang="en-GB"/>
          </a:p>
        </p:txBody>
      </p:sp>
      <p:pic>
        <p:nvPicPr>
          <p:cNvPr id="4" name="A440.wav">
            <a:hlinkClick r:id="" action="ppaction://media"/>
          </p:cNvPr>
          <p:cNvPicPr>
            <a:picLocks noRot="1" noChangeAspect="1"/>
          </p:cNvPicPr>
          <p:nvPr>
            <a:wavAudioFile r:embed="rId1" name="A440.wav"/>
          </p:nvPr>
        </p:nvPicPr>
        <p:blipFill>
          <a:blip r:embed="rId3"/>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signali</a:t>
            </a:r>
            <a:endParaRPr lang="en-GB"/>
          </a:p>
        </p:txBody>
      </p:sp>
      <p:sp>
        <p:nvSpPr>
          <p:cNvPr id="3" name="Content Placeholder 2"/>
          <p:cNvSpPr>
            <a:spLocks noGrp="1"/>
          </p:cNvSpPr>
          <p:nvPr>
            <p:ph idx="1"/>
          </p:nvPr>
        </p:nvSpPr>
        <p:spPr/>
        <p:txBody>
          <a:bodyPr>
            <a:normAutofit fontScale="92500" lnSpcReduction="10000"/>
          </a:bodyPr>
          <a:lstStyle/>
          <a:p>
            <a:r>
              <a:rPr lang="sr-Latn-RS" smtClean="0"/>
              <a:t>Često se koriste i termini </a:t>
            </a:r>
            <a:r>
              <a:rPr lang="sr-Latn-RS" b="1" smtClean="0"/>
              <a:t>analogni signali </a:t>
            </a:r>
            <a:r>
              <a:rPr lang="sr-Latn-RS" smtClean="0"/>
              <a:t>i </a:t>
            </a:r>
            <a:r>
              <a:rPr lang="sr-Latn-RS" b="1" smtClean="0"/>
              <a:t>digitalni signali</a:t>
            </a:r>
          </a:p>
          <a:p>
            <a:r>
              <a:rPr lang="sr-Latn-RS" smtClean="0"/>
              <a:t>Signal je fizički nosilac informacije, npr. vrijednost vazdušnog pritiska (zvuk) ili intenzitet svjetlosti (slika)</a:t>
            </a:r>
          </a:p>
          <a:p>
            <a:r>
              <a:rPr lang="en-US" smtClean="0"/>
              <a:t>Analog</a:t>
            </a:r>
            <a:r>
              <a:rPr lang="sr-Latn-BA" smtClean="0"/>
              <a:t>ni signali: kontinualni signali koje je potrebno digitalizovati da bi se mogli obrađivati pomoću računara</a:t>
            </a:r>
          </a:p>
          <a:p>
            <a:r>
              <a:rPr lang="sr-Latn-BA" smtClean="0"/>
              <a:t>Digitalni signali: diskretni signali pogodni za obradu pomoću računara</a:t>
            </a:r>
            <a:endParaRPr lang="en-US" smtClean="0"/>
          </a:p>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Frekvencijska reprezentacija signala</a:t>
            </a:r>
            <a:br>
              <a:rPr lang="sr-Latn-RS" smtClean="0"/>
            </a:br>
            <a:r>
              <a:rPr lang="sr-Latn-RS" smtClean="0"/>
              <a:t>(nastavak)</a:t>
            </a:r>
            <a:endParaRPr lang="en-GB"/>
          </a:p>
        </p:txBody>
      </p:sp>
      <p:sp>
        <p:nvSpPr>
          <p:cNvPr id="3" name="Content Placeholder 2"/>
          <p:cNvSpPr>
            <a:spLocks noGrp="1"/>
          </p:cNvSpPr>
          <p:nvPr>
            <p:ph idx="1"/>
          </p:nvPr>
        </p:nvSpPr>
        <p:spPr>
          <a:xfrm>
            <a:off x="500034" y="1500174"/>
            <a:ext cx="5429288" cy="4525963"/>
          </a:xfrm>
        </p:spPr>
        <p:txBody>
          <a:bodyPr/>
          <a:lstStyle/>
          <a:p>
            <a:r>
              <a:rPr lang="sr-Latn-RS" smtClean="0"/>
              <a:t>Šta je sa složenijim tonovima, npr. akordima?</a:t>
            </a:r>
          </a:p>
          <a:p>
            <a:pPr>
              <a:buNone/>
            </a:pPr>
            <a:endParaRPr lang="sr-Latn-RS" smtClean="0"/>
          </a:p>
          <a:p>
            <a:pPr lvl="1">
              <a:buNone/>
            </a:pPr>
            <a:endParaRPr lang="sr-Latn-RS" smtClean="0"/>
          </a:p>
          <a:p>
            <a:pPr lvl="1"/>
            <a:r>
              <a:rPr lang="en-GB" smtClean="0"/>
              <a:t>DƄ: 554</a:t>
            </a:r>
            <a:r>
              <a:rPr lang="sr-Latn-RS" smtClean="0"/>
              <a:t>,</a:t>
            </a:r>
            <a:r>
              <a:rPr lang="en-GB" smtClean="0"/>
              <a:t>40Hz</a:t>
            </a:r>
          </a:p>
          <a:p>
            <a:pPr lvl="1"/>
            <a:r>
              <a:rPr lang="en-GB" smtClean="0"/>
              <a:t>F: 698</a:t>
            </a:r>
            <a:r>
              <a:rPr lang="sr-Latn-RS" smtClean="0"/>
              <a:t>,</a:t>
            </a:r>
            <a:r>
              <a:rPr lang="en-GB" smtClean="0"/>
              <a:t>48Hz</a:t>
            </a:r>
          </a:p>
          <a:p>
            <a:pPr lvl="1"/>
            <a:r>
              <a:rPr lang="en-GB" smtClean="0"/>
              <a:t>AƄ: 830</a:t>
            </a:r>
            <a:r>
              <a:rPr lang="sr-Latn-RS" smtClean="0"/>
              <a:t>,</a:t>
            </a:r>
            <a:r>
              <a:rPr lang="en-GB" smtClean="0"/>
              <a:t>64Hz</a:t>
            </a:r>
          </a:p>
          <a:p>
            <a:pPr lvl="1"/>
            <a:r>
              <a:rPr lang="en-GB" smtClean="0"/>
              <a:t>C: 1046</a:t>
            </a:r>
            <a:r>
              <a:rPr lang="sr-Latn-RS" smtClean="0"/>
              <a:t>,</a:t>
            </a:r>
            <a:r>
              <a:rPr lang="en-GB" smtClean="0"/>
              <a:t>56Hz</a:t>
            </a:r>
            <a:endParaRPr lang="en-GB"/>
          </a:p>
        </p:txBody>
      </p:sp>
      <p:pic>
        <p:nvPicPr>
          <p:cNvPr id="8" name="Picture 7" descr="akord.png"/>
          <p:cNvPicPr>
            <a:picLocks noChangeAspect="1"/>
          </p:cNvPicPr>
          <p:nvPr/>
        </p:nvPicPr>
        <p:blipFill>
          <a:blip r:embed="rId3"/>
          <a:stretch>
            <a:fillRect/>
          </a:stretch>
        </p:blipFill>
        <p:spPr>
          <a:xfrm>
            <a:off x="928661" y="2500306"/>
            <a:ext cx="1746262" cy="1071570"/>
          </a:xfrm>
          <a:prstGeom prst="rect">
            <a:avLst/>
          </a:prstGeom>
        </p:spPr>
      </p:pic>
      <p:pic>
        <p:nvPicPr>
          <p:cNvPr id="9" name="akord.wav">
            <a:hlinkClick r:id="" action="ppaction://media"/>
          </p:cNvPr>
          <p:cNvPicPr>
            <a:picLocks noRot="1" noChangeAspect="1"/>
          </p:cNvPicPr>
          <p:nvPr>
            <a:wavAudioFile r:embed="rId1" name="akord.wav"/>
          </p:nvPr>
        </p:nvPicPr>
        <p:blipFill>
          <a:blip r:embed="rId4"/>
          <a:stretch>
            <a:fillRect/>
          </a:stretch>
        </p:blipFill>
        <p:spPr>
          <a:xfrm>
            <a:off x="3714744" y="2143116"/>
            <a:ext cx="304800" cy="304800"/>
          </a:xfrm>
          <a:prstGeom prst="rect">
            <a:avLst/>
          </a:prstGeom>
        </p:spPr>
      </p:pic>
      <p:pic>
        <p:nvPicPr>
          <p:cNvPr id="2054" name="Picture 6"/>
          <p:cNvPicPr>
            <a:picLocks noChangeAspect="1" noChangeArrowheads="1"/>
          </p:cNvPicPr>
          <p:nvPr/>
        </p:nvPicPr>
        <p:blipFill>
          <a:blip r:embed="rId5"/>
          <a:srcRect/>
          <a:stretch>
            <a:fillRect/>
          </a:stretch>
        </p:blipFill>
        <p:spPr bwMode="auto">
          <a:xfrm>
            <a:off x="4714875" y="2143116"/>
            <a:ext cx="4191029"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BA" smtClean="0"/>
              <a:t>zentacija signala</a:t>
            </a:r>
            <a:br>
              <a:rPr lang="sr-Latn-BA" smtClean="0"/>
            </a:br>
            <a:r>
              <a:rPr lang="sr-Latn-BA" smtClean="0"/>
              <a:t>(nastavak)</a:t>
            </a:r>
            <a:endParaRPr lang="en-US"/>
          </a:p>
        </p:txBody>
      </p:sp>
      <p:sp>
        <p:nvSpPr>
          <p:cNvPr id="3" name="Content Placeholder 2"/>
          <p:cNvSpPr>
            <a:spLocks noGrp="1"/>
          </p:cNvSpPr>
          <p:nvPr>
            <p:ph idx="1"/>
          </p:nvPr>
        </p:nvSpPr>
        <p:spPr>
          <a:xfrm>
            <a:off x="457200" y="1600200"/>
            <a:ext cx="5686436" cy="4525963"/>
          </a:xfrm>
        </p:spPr>
        <p:txBody>
          <a:bodyPr/>
          <a:lstStyle/>
          <a:p>
            <a:r>
              <a:rPr lang="sr-Latn-BA" smtClean="0"/>
              <a:t>Jean-Baptiste Joseph Fourier</a:t>
            </a:r>
          </a:p>
          <a:p>
            <a:r>
              <a:rPr lang="sr-Latn-BA" smtClean="0"/>
              <a:t>Svaki periodičan signal se može predstaviti pomoću (beskonačne) sume sinusnih funkcija čije su frekvencije umnošci osnovne frekvencije – </a:t>
            </a:r>
            <a:r>
              <a:rPr lang="sr-Latn-BA" smtClean="0">
                <a:solidFill>
                  <a:schemeClr val="tx2"/>
                </a:solidFill>
              </a:rPr>
              <a:t>Furijeov red</a:t>
            </a:r>
          </a:p>
        </p:txBody>
      </p:sp>
      <p:pic>
        <p:nvPicPr>
          <p:cNvPr id="4" name="Picture 3" descr="Joseph_Fourier_(circa_1820).jpg"/>
          <p:cNvPicPr>
            <a:picLocks noChangeAspect="1"/>
          </p:cNvPicPr>
          <p:nvPr/>
        </p:nvPicPr>
        <p:blipFill>
          <a:blip r:embed="rId2"/>
          <a:stretch>
            <a:fillRect/>
          </a:stretch>
        </p:blipFill>
        <p:spPr>
          <a:xfrm>
            <a:off x="6215074" y="1714488"/>
            <a:ext cx="2514600" cy="28384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 red</a:t>
            </a:r>
            <a:endParaRPr lang="en-US"/>
          </a:p>
        </p:txBody>
      </p:sp>
      <p:pic>
        <p:nvPicPr>
          <p:cNvPr id="1026" name="Picture 2" descr="C:\Users\User\Documents\Teaching\multimedia\predavanja 2014\materijal\fourier_square.png"/>
          <p:cNvPicPr>
            <a:picLocks noChangeAspect="1" noChangeArrowheads="1"/>
          </p:cNvPicPr>
          <p:nvPr/>
        </p:nvPicPr>
        <p:blipFill>
          <a:blip r:embed="rId3"/>
          <a:srcRect/>
          <a:stretch>
            <a:fillRect/>
          </a:stretch>
        </p:blipFill>
        <p:spPr bwMode="auto">
          <a:xfrm>
            <a:off x="1214414" y="1152524"/>
            <a:ext cx="6399213" cy="57054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quare_spectrum.png"/>
          <p:cNvPicPr>
            <a:picLocks noGrp="1" noChangeAspect="1"/>
          </p:cNvPicPr>
          <p:nvPr>
            <p:ph idx="1"/>
          </p:nvPr>
        </p:nvPicPr>
        <p:blipFill>
          <a:blip r:embed="rId3"/>
          <a:stretch>
            <a:fillRect/>
          </a:stretch>
        </p:blipFill>
        <p:spPr>
          <a:xfrm>
            <a:off x="1055501" y="1323896"/>
            <a:ext cx="7032999" cy="5248376"/>
          </a:xfrm>
        </p:spPr>
      </p:pic>
      <p:sp>
        <p:nvSpPr>
          <p:cNvPr id="2" name="Title 1"/>
          <p:cNvSpPr>
            <a:spLocks noGrp="1"/>
          </p:cNvSpPr>
          <p:nvPr>
            <p:ph type="title"/>
          </p:nvPr>
        </p:nvSpPr>
        <p:spPr/>
        <p:txBody>
          <a:bodyPr>
            <a:normAutofit fontScale="90000"/>
          </a:bodyPr>
          <a:lstStyle/>
          <a:p>
            <a:r>
              <a:rPr lang="sr-Latn-RS" smtClean="0"/>
              <a:t>Frekvencijska analiza signala</a:t>
            </a:r>
            <a:br>
              <a:rPr lang="sr-Latn-RS" smtClean="0"/>
            </a:br>
            <a:r>
              <a:rPr lang="sr-Latn-RS" smtClean="0"/>
              <a:t>(Spektar signala)</a:t>
            </a:r>
            <a:endParaRPr lang="en-GB"/>
          </a:p>
        </p:txBody>
      </p:sp>
      <p:pic>
        <p:nvPicPr>
          <p:cNvPr id="4" name="Content Placeholder 4" descr="square_spectrum.png"/>
          <p:cNvPicPr>
            <a:picLocks noChangeAspect="1"/>
          </p:cNvPicPr>
          <p:nvPr/>
        </p:nvPicPr>
        <p:blipFill>
          <a:blip r:embed="rId4"/>
          <a:stretch>
            <a:fillRect/>
          </a:stretch>
        </p:blipFill>
        <p:spPr>
          <a:xfrm>
            <a:off x="1049186" y="1600200"/>
            <a:ext cx="7045628" cy="52578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Furijeova analiza signala</a:t>
            </a:r>
            <a:endParaRPr lang="en-US"/>
          </a:p>
        </p:txBody>
      </p:sp>
      <p:sp>
        <p:nvSpPr>
          <p:cNvPr id="3" name="Content Placeholder 2"/>
          <p:cNvSpPr>
            <a:spLocks noGrp="1"/>
          </p:cNvSpPr>
          <p:nvPr>
            <p:ph idx="1"/>
          </p:nvPr>
        </p:nvSpPr>
        <p:spPr/>
        <p:txBody>
          <a:bodyPr/>
          <a:lstStyle/>
          <a:p>
            <a:r>
              <a:rPr lang="sr-Latn-BA" smtClean="0"/>
              <a:t>Kako odrediti reprezentaciju signala u frekvencijskom domenu?</a:t>
            </a:r>
          </a:p>
          <a:p>
            <a:r>
              <a:rPr lang="sr-Latn-BA" smtClean="0"/>
              <a:t>Niz alata za određivanje spektra signala:</a:t>
            </a:r>
          </a:p>
          <a:p>
            <a:pPr lvl="1"/>
            <a:r>
              <a:rPr lang="sr-Latn-BA" smtClean="0"/>
              <a:t>Furijeov red</a:t>
            </a:r>
          </a:p>
          <a:p>
            <a:pPr lvl="1"/>
            <a:r>
              <a:rPr lang="sr-Latn-BA" smtClean="0"/>
              <a:t>Furijeova transformacija</a:t>
            </a:r>
          </a:p>
          <a:p>
            <a:pPr lvl="1"/>
            <a:r>
              <a:rPr lang="sr-Latn-BA" smtClean="0"/>
              <a:t>Diskretna Furijeova transformacija (FFT algoritam)</a:t>
            </a:r>
          </a:p>
          <a:p>
            <a:pPr lvl="1"/>
            <a:r>
              <a:rPr lang="sr-Latn-BA" smtClean="0"/>
              <a:t>Diskretni Furijeov red</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Teorema o odmjeravanju</a:t>
            </a:r>
            <a:endParaRPr lang="en-US"/>
          </a:p>
        </p:txBody>
      </p:sp>
      <p:sp>
        <p:nvSpPr>
          <p:cNvPr id="3" name="Content Placeholder 2"/>
          <p:cNvSpPr>
            <a:spLocks noGrp="1"/>
          </p:cNvSpPr>
          <p:nvPr>
            <p:ph idx="1"/>
          </p:nvPr>
        </p:nvSpPr>
        <p:spPr/>
        <p:txBody>
          <a:bodyPr>
            <a:normAutofit/>
          </a:bodyPr>
          <a:lstStyle/>
          <a:p>
            <a:r>
              <a:rPr lang="sr-Latn-BA" sz="2400" smtClean="0"/>
              <a:t>Signal koji ne sadrži komponente frekvencije više od </a:t>
            </a:r>
            <a:r>
              <a:rPr lang="sr-Latn-BA" sz="2400" i="1" smtClean="0"/>
              <a:t>F</a:t>
            </a:r>
            <a:r>
              <a:rPr lang="sr-Latn-BA" sz="2400" smtClean="0"/>
              <a:t>, odmjeren brzinom </a:t>
            </a:r>
            <a:r>
              <a:rPr lang="sr-Latn-BA" sz="2400" i="1" smtClean="0"/>
              <a:t>F</a:t>
            </a:r>
            <a:r>
              <a:rPr lang="sr-Latn-BA" sz="2400" i="1" baseline="-25000" smtClean="0"/>
              <a:t>S</a:t>
            </a:r>
            <a:r>
              <a:rPr lang="sr-Latn-BA" sz="2400" smtClean="0"/>
              <a:t> koja je bar dva puta veća od </a:t>
            </a:r>
            <a:r>
              <a:rPr lang="sr-Latn-BA" sz="2400" i="1" smtClean="0"/>
              <a:t>F</a:t>
            </a:r>
            <a:r>
              <a:rPr lang="sr-Latn-BA" sz="2400" smtClean="0"/>
              <a:t> moguće je tačno rekonstruisati na osnovu njegovih odmjeraka</a:t>
            </a:r>
            <a:endParaRPr lang="en-US" sz="2400"/>
          </a:p>
        </p:txBody>
      </p:sp>
      <p:pic>
        <p:nvPicPr>
          <p:cNvPr id="4" name="Picture 3" descr="200px-Harry_Nyquist.jpg"/>
          <p:cNvPicPr>
            <a:picLocks noChangeAspect="1"/>
          </p:cNvPicPr>
          <p:nvPr/>
        </p:nvPicPr>
        <p:blipFill>
          <a:blip r:embed="rId2"/>
          <a:stretch>
            <a:fillRect/>
          </a:stretch>
        </p:blipFill>
        <p:spPr>
          <a:xfrm>
            <a:off x="928662" y="3249865"/>
            <a:ext cx="1828800" cy="2240280"/>
          </a:xfrm>
          <a:prstGeom prst="rect">
            <a:avLst/>
          </a:prstGeom>
        </p:spPr>
      </p:pic>
      <p:pic>
        <p:nvPicPr>
          <p:cNvPr id="5" name="Picture 4" descr="200px-Claude_Elwood_Shannon_(1916-2001).jpg"/>
          <p:cNvPicPr>
            <a:picLocks noChangeAspect="1"/>
          </p:cNvPicPr>
          <p:nvPr/>
        </p:nvPicPr>
        <p:blipFill>
          <a:blip r:embed="rId3"/>
          <a:stretch>
            <a:fillRect/>
          </a:stretch>
        </p:blipFill>
        <p:spPr>
          <a:xfrm>
            <a:off x="3656506" y="3250405"/>
            <a:ext cx="1588085" cy="2239200"/>
          </a:xfrm>
          <a:prstGeom prst="rect">
            <a:avLst/>
          </a:prstGeom>
        </p:spPr>
      </p:pic>
      <p:pic>
        <p:nvPicPr>
          <p:cNvPr id="6" name="Picture 5" descr="220px-Vladimir_Kotelnikov,_October_2003.jpg"/>
          <p:cNvPicPr>
            <a:picLocks noChangeAspect="1"/>
          </p:cNvPicPr>
          <p:nvPr/>
        </p:nvPicPr>
        <p:blipFill>
          <a:blip r:embed="rId4"/>
          <a:stretch>
            <a:fillRect/>
          </a:stretch>
        </p:blipFill>
        <p:spPr>
          <a:xfrm>
            <a:off x="6143636" y="3250405"/>
            <a:ext cx="1746894" cy="2239200"/>
          </a:xfrm>
          <a:prstGeom prst="rect">
            <a:avLst/>
          </a:prstGeom>
        </p:spPr>
      </p:pic>
      <p:sp>
        <p:nvSpPr>
          <p:cNvPr id="7" name="TextBox 6"/>
          <p:cNvSpPr txBox="1"/>
          <p:nvPr/>
        </p:nvSpPr>
        <p:spPr>
          <a:xfrm>
            <a:off x="928662" y="5786454"/>
            <a:ext cx="1857388" cy="400110"/>
          </a:xfrm>
          <a:prstGeom prst="rect">
            <a:avLst/>
          </a:prstGeom>
          <a:noFill/>
        </p:spPr>
        <p:txBody>
          <a:bodyPr wrap="square" rtlCol="0">
            <a:spAutoFit/>
          </a:bodyPr>
          <a:lstStyle/>
          <a:p>
            <a:pPr algn="ctr"/>
            <a:r>
              <a:rPr lang="sr-Latn-BA" sz="2000" smtClean="0"/>
              <a:t>Harry Nyquist</a:t>
            </a:r>
            <a:endParaRPr lang="en-US" sz="2000"/>
          </a:p>
        </p:txBody>
      </p:sp>
      <p:sp>
        <p:nvSpPr>
          <p:cNvPr id="8" name="TextBox 7"/>
          <p:cNvSpPr txBox="1"/>
          <p:nvPr/>
        </p:nvSpPr>
        <p:spPr>
          <a:xfrm>
            <a:off x="3500430" y="5786454"/>
            <a:ext cx="1857388" cy="400110"/>
          </a:xfrm>
          <a:prstGeom prst="rect">
            <a:avLst/>
          </a:prstGeom>
          <a:noFill/>
        </p:spPr>
        <p:txBody>
          <a:bodyPr wrap="square" rtlCol="0">
            <a:spAutoFit/>
          </a:bodyPr>
          <a:lstStyle/>
          <a:p>
            <a:pPr algn="ctr"/>
            <a:r>
              <a:rPr lang="sr-Latn-BA" sz="2000" smtClean="0"/>
              <a:t>Claude Shannon</a:t>
            </a:r>
            <a:endParaRPr lang="en-US" sz="2000"/>
          </a:p>
        </p:txBody>
      </p:sp>
      <p:sp>
        <p:nvSpPr>
          <p:cNvPr id="9" name="TextBox 8"/>
          <p:cNvSpPr txBox="1"/>
          <p:nvPr/>
        </p:nvSpPr>
        <p:spPr>
          <a:xfrm>
            <a:off x="5857884" y="5786454"/>
            <a:ext cx="2357454" cy="400110"/>
          </a:xfrm>
          <a:prstGeom prst="rect">
            <a:avLst/>
          </a:prstGeom>
          <a:noFill/>
        </p:spPr>
        <p:txBody>
          <a:bodyPr wrap="square" rtlCol="0">
            <a:spAutoFit/>
          </a:bodyPr>
          <a:lstStyle/>
          <a:p>
            <a:pPr algn="ctr"/>
            <a:r>
              <a:rPr lang="sr-Latn-BA" sz="2000" smtClean="0"/>
              <a:t>Vladimir Kotelnikov</a:t>
            </a:r>
            <a:endParaRPr lang="en-US"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Preklapanje spektra</a:t>
            </a:r>
            <a:endParaRPr lang="en-US"/>
          </a:p>
        </p:txBody>
      </p:sp>
      <p:sp>
        <p:nvSpPr>
          <p:cNvPr id="3" name="Content Placeholder 2"/>
          <p:cNvSpPr>
            <a:spLocks noGrp="1"/>
          </p:cNvSpPr>
          <p:nvPr>
            <p:ph idx="1"/>
          </p:nvPr>
        </p:nvSpPr>
        <p:spPr/>
        <p:txBody>
          <a:bodyPr/>
          <a:lstStyle/>
          <a:p>
            <a:r>
              <a:rPr lang="sr-Latn-BA" smtClean="0"/>
              <a:t>Ukoliko frekvencija odmjeravanja nije dobro izabrana dolazi do efekta koji se naziva </a:t>
            </a:r>
            <a:r>
              <a:rPr lang="sr-Latn-BA" smtClean="0">
                <a:solidFill>
                  <a:schemeClr val="tx2"/>
                </a:solidFill>
              </a:rPr>
              <a:t>preklapanje spektra (aliasing)</a:t>
            </a:r>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Efekat preklapanja spektra kod slike</a:t>
            </a:r>
            <a:endParaRPr lang="en-GB"/>
          </a:p>
        </p:txBody>
      </p:sp>
      <p:pic>
        <p:nvPicPr>
          <p:cNvPr id="2050" name="Picture 2"/>
          <p:cNvPicPr>
            <a:picLocks noGrp="1" noChangeAspect="1" noChangeArrowheads="1"/>
          </p:cNvPicPr>
          <p:nvPr>
            <p:ph idx="1"/>
          </p:nvPr>
        </p:nvPicPr>
        <p:blipFill>
          <a:blip r:embed="rId3"/>
          <a:srcRect/>
          <a:stretch>
            <a:fillRect/>
          </a:stretch>
        </p:blipFill>
        <p:spPr bwMode="auto">
          <a:xfrm>
            <a:off x="285720" y="1500174"/>
            <a:ext cx="5112803"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857752" y="1428736"/>
            <a:ext cx="4000500" cy="3257550"/>
          </a:xfrm>
          <a:prstGeom prst="rect">
            <a:avLst/>
          </a:prstGeom>
          <a:noFill/>
          <a:ln w="9525">
            <a:noFill/>
            <a:miter lim="800000"/>
            <a:headEnd/>
            <a:tailEnd/>
          </a:ln>
          <a:effectLst/>
        </p:spPr>
      </p:pic>
      <p:sp>
        <p:nvSpPr>
          <p:cNvPr id="7" name="TextBox 6"/>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‘nearest neighbor’ interpolacije.</a:t>
            </a: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Kako izbjeći preklapanje spektra?</a:t>
            </a:r>
            <a:endParaRPr lang="en-GB"/>
          </a:p>
        </p:txBody>
      </p:sp>
      <p:pic>
        <p:nvPicPr>
          <p:cNvPr id="3074" name="Picture 2"/>
          <p:cNvPicPr>
            <a:picLocks noChangeAspect="1" noChangeArrowheads="1"/>
          </p:cNvPicPr>
          <p:nvPr/>
        </p:nvPicPr>
        <p:blipFill>
          <a:blip r:embed="rId3"/>
          <a:srcRect/>
          <a:stretch>
            <a:fillRect/>
          </a:stretch>
        </p:blipFill>
        <p:spPr bwMode="auto">
          <a:xfrm>
            <a:off x="4857752" y="1428736"/>
            <a:ext cx="4000500" cy="325755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285720" y="1500174"/>
            <a:ext cx="5112803" cy="4525963"/>
          </a:xfrm>
          <a:prstGeom prst="rect">
            <a:avLst/>
          </a:prstGeom>
          <a:noFill/>
          <a:ln w="9525">
            <a:noFill/>
            <a:miter lim="800000"/>
            <a:headEnd/>
            <a:tailEnd/>
          </a:ln>
          <a:effectLst/>
        </p:spPr>
      </p:pic>
      <p:sp>
        <p:nvSpPr>
          <p:cNvPr id="8" name="TextBox 7"/>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‘bilinear’ interpolacije.</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Moir</a:t>
            </a:r>
            <a:r>
              <a:rPr lang="en-GB" smtClean="0"/>
              <a:t>é</a:t>
            </a:r>
            <a:r>
              <a:rPr lang="sr-Latn-RS" smtClean="0"/>
              <a:t> efekat</a:t>
            </a:r>
            <a:endParaRPr lang="en-GB"/>
          </a:p>
        </p:txBody>
      </p:sp>
      <p:sp>
        <p:nvSpPr>
          <p:cNvPr id="3" name="Content Placeholder 2"/>
          <p:cNvSpPr>
            <a:spLocks noGrp="1"/>
          </p:cNvSpPr>
          <p:nvPr>
            <p:ph idx="1"/>
          </p:nvPr>
        </p:nvSpPr>
        <p:spPr>
          <a:xfrm>
            <a:off x="457200" y="1600200"/>
            <a:ext cx="4471990" cy="4525963"/>
          </a:xfrm>
        </p:spPr>
        <p:txBody>
          <a:bodyPr>
            <a:normAutofit lnSpcReduction="10000"/>
          </a:bodyPr>
          <a:lstStyle/>
          <a:p>
            <a:r>
              <a:rPr lang="sr-Latn-RS" smtClean="0"/>
              <a:t>Moir</a:t>
            </a:r>
            <a:r>
              <a:rPr lang="en-GB" smtClean="0"/>
              <a:t>é</a:t>
            </a:r>
            <a:r>
              <a:rPr lang="sr-Latn-RS" smtClean="0"/>
              <a:t> efekat je vizuelno sličan preklapanju spektra</a:t>
            </a:r>
          </a:p>
          <a:p>
            <a:r>
              <a:rPr lang="sr-Latn-RS" smtClean="0"/>
              <a:t>Nastaje prilikom superpozicije dva identična uzorka </a:t>
            </a:r>
          </a:p>
          <a:p>
            <a:r>
              <a:rPr lang="sr-Latn-RS" smtClean="0"/>
              <a:t>Rezultat je pojava novog uzorka različitog od polaznih</a:t>
            </a:r>
            <a:endParaRPr lang="en-GB"/>
          </a:p>
        </p:txBody>
      </p:sp>
      <p:pic>
        <p:nvPicPr>
          <p:cNvPr id="5" name="Picture 4" descr="200px-Moiré_grid.svg.png"/>
          <p:cNvPicPr>
            <a:picLocks noChangeAspect="1"/>
          </p:cNvPicPr>
          <p:nvPr/>
        </p:nvPicPr>
        <p:blipFill>
          <a:blip r:embed="rId2"/>
          <a:stretch>
            <a:fillRect/>
          </a:stretch>
        </p:blipFill>
        <p:spPr>
          <a:xfrm>
            <a:off x="5857884" y="1714488"/>
            <a:ext cx="1905000" cy="381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Analogni i digitalni signali</a:t>
            </a:r>
            <a:br>
              <a:rPr lang="sr-Latn-BA" smtClean="0"/>
            </a:br>
            <a:r>
              <a:rPr lang="sr-Latn-BA" smtClean="0"/>
              <a:t>(nastavak)</a:t>
            </a:r>
            <a:endParaRPr lang="en-US"/>
          </a:p>
        </p:txBody>
      </p:sp>
      <p:sp>
        <p:nvSpPr>
          <p:cNvPr id="3" name="Content Placeholder 2"/>
          <p:cNvSpPr>
            <a:spLocks noGrp="1"/>
          </p:cNvSpPr>
          <p:nvPr>
            <p:ph idx="1"/>
          </p:nvPr>
        </p:nvSpPr>
        <p:spPr/>
        <p:txBody>
          <a:bodyPr>
            <a:normAutofit lnSpcReduction="10000"/>
          </a:bodyPr>
          <a:lstStyle/>
          <a:p>
            <a:r>
              <a:rPr lang="en-US" smtClean="0"/>
              <a:t>Mnogi signali sa kojima se susre</a:t>
            </a:r>
            <a:r>
              <a:rPr lang="sr-Latn-BA" smtClean="0"/>
              <a:t>ćemo imaju analognu prirodu </a:t>
            </a:r>
          </a:p>
          <a:p>
            <a:pPr lvl="1"/>
            <a:r>
              <a:rPr lang="sr-Latn-BA" smtClean="0"/>
              <a:t>temperatura, zvuk, intenzitet/boja svjetlosti</a:t>
            </a:r>
          </a:p>
          <a:p>
            <a:r>
              <a:rPr lang="sr-Latn-BA" smtClean="0"/>
              <a:t>Električni senzori pretvaraju medije na svom ulazu u električne signale</a:t>
            </a:r>
          </a:p>
          <a:p>
            <a:pPr lvl="1"/>
            <a:r>
              <a:rPr lang="sr-Latn-BA" smtClean="0"/>
              <a:t>npr. senzori temperature: termoparovi, transdjuseri</a:t>
            </a:r>
          </a:p>
          <a:p>
            <a:pPr lvl="1"/>
            <a:r>
              <a:rPr lang="sr-Latn-BA" smtClean="0"/>
              <a:t>akustični senzori: mikrofoni</a:t>
            </a:r>
          </a:p>
          <a:p>
            <a:pPr lvl="1"/>
            <a:r>
              <a:rPr lang="sr-Latn-BA" smtClean="0"/>
              <a:t>senzori svjetlosti: kamere</a:t>
            </a: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Blok dijagram sistema za digitalnu obradu analognog signala</a:t>
            </a:r>
            <a:endParaRPr lang="en-GB"/>
          </a:p>
        </p:txBody>
      </p:sp>
      <p:sp>
        <p:nvSpPr>
          <p:cNvPr id="3" name="Content Placeholder 2"/>
          <p:cNvSpPr>
            <a:spLocks noGrp="1"/>
          </p:cNvSpPr>
          <p:nvPr>
            <p:ph idx="1"/>
          </p:nvPr>
        </p:nvSpPr>
        <p:spPr/>
        <p:txBody>
          <a:bodyPr/>
          <a:lstStyle/>
          <a:p>
            <a:endParaRPr lang="sr-Latn-RS" smtClean="0"/>
          </a:p>
          <a:p>
            <a:endParaRPr lang="sr-Latn-RS"/>
          </a:p>
          <a:p>
            <a:endParaRPr lang="sr-Latn-RS" smtClean="0"/>
          </a:p>
          <a:p>
            <a:r>
              <a:rPr lang="sr-Latn-RS" smtClean="0"/>
              <a:t>ADC je analogno/digitalni konvertor</a:t>
            </a:r>
          </a:p>
          <a:p>
            <a:r>
              <a:rPr lang="sr-Latn-RS" smtClean="0"/>
              <a:t>DAFX je blok koji označava digitalnu obradu signala</a:t>
            </a:r>
          </a:p>
          <a:p>
            <a:r>
              <a:rPr lang="sr-Latn-RS" smtClean="0"/>
              <a:t>DAC je digitalno/analogni konvertor</a:t>
            </a:r>
            <a:endParaRPr lang="en-GB"/>
          </a:p>
        </p:txBody>
      </p:sp>
      <p:pic>
        <p:nvPicPr>
          <p:cNvPr id="21506" name="Picture 2"/>
          <p:cNvPicPr>
            <a:picLocks noChangeAspect="1" noChangeArrowheads="1"/>
          </p:cNvPicPr>
          <p:nvPr/>
        </p:nvPicPr>
        <p:blipFill>
          <a:blip r:embed="rId2"/>
          <a:srcRect/>
          <a:stretch>
            <a:fillRect/>
          </a:stretch>
        </p:blipFill>
        <p:spPr bwMode="auto">
          <a:xfrm>
            <a:off x="857224" y="1714488"/>
            <a:ext cx="7302372" cy="150019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Analogno/digitalna konverzija</a:t>
            </a:r>
            <a:endParaRPr lang="en-GB"/>
          </a:p>
        </p:txBody>
      </p:sp>
      <p:pic>
        <p:nvPicPr>
          <p:cNvPr id="22530" name="Picture 2"/>
          <p:cNvPicPr>
            <a:picLocks noGrp="1" noChangeAspect="1" noChangeArrowheads="1"/>
          </p:cNvPicPr>
          <p:nvPr>
            <p:ph idx="1"/>
          </p:nvPr>
        </p:nvPicPr>
        <p:blipFill>
          <a:blip r:embed="rId2"/>
          <a:stretch>
            <a:fillRect/>
          </a:stretch>
        </p:blipFill>
        <p:spPr bwMode="auto">
          <a:xfrm>
            <a:off x="1357290" y="1643050"/>
            <a:ext cx="6217651" cy="1328906"/>
          </a:xfrm>
          <a:prstGeom prst="rect">
            <a:avLst/>
          </a:prstGeom>
          <a:noFill/>
          <a:ln w="9525">
            <a:noFill/>
            <a:miter lim="800000"/>
            <a:headEnd/>
            <a:tailEnd/>
          </a:ln>
        </p:spPr>
      </p:pic>
      <p:sp>
        <p:nvSpPr>
          <p:cNvPr id="5" name="TextBox 4"/>
          <p:cNvSpPr txBox="1"/>
          <p:nvPr/>
        </p:nvSpPr>
        <p:spPr>
          <a:xfrm>
            <a:off x="928662" y="3357562"/>
            <a:ext cx="7143800" cy="2246769"/>
          </a:xfrm>
          <a:prstGeom prst="rect">
            <a:avLst/>
          </a:prstGeom>
          <a:noFill/>
        </p:spPr>
        <p:txBody>
          <a:bodyPr wrap="square" rtlCol="0">
            <a:spAutoFit/>
          </a:bodyPr>
          <a:lstStyle/>
          <a:p>
            <a:r>
              <a:rPr lang="sr-Latn-RS" sz="2000" smtClean="0"/>
              <a:t>Kako bi se izbjeglo preklapanje spektra, prije same analogno/digitalne konverzije potrebno je niskopropusnim filtrom ukloniti komponente ulaznog signala čija je frekvencija veća od polovine frekvencije odmjeravanja.</a:t>
            </a:r>
          </a:p>
          <a:p>
            <a:endParaRPr lang="sr-Latn-RS" sz="2000" smtClean="0"/>
          </a:p>
          <a:p>
            <a:r>
              <a:rPr lang="sr-Latn-RS" sz="2000" smtClean="0"/>
              <a:t>Niskopropusno filtriranje je potrebno i kod promjene brzine odmjeravanja – npr. promjene veličine slike.</a:t>
            </a:r>
            <a:endParaRPr lang="en-GB"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pPr lvl="1"/>
            <a:endParaRPr lang="sr-Latn-RS" smtClean="0"/>
          </a:p>
          <a:p>
            <a:pPr lvl="1"/>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mtClean="0"/>
              <a:t>Kvantizacija intenziteta piksela</a:t>
            </a:r>
            <a:endParaRPr lang="en-GB"/>
          </a:p>
        </p:txBody>
      </p:sp>
      <p:sp>
        <p:nvSpPr>
          <p:cNvPr id="3" name="Text Placeholder 2"/>
          <p:cNvSpPr>
            <a:spLocks noGrp="1"/>
          </p:cNvSpPr>
          <p:nvPr>
            <p:ph type="body" idx="1"/>
          </p:nvPr>
        </p:nvSpPr>
        <p:spPr>
          <a:xfrm>
            <a:off x="457200" y="1600200"/>
            <a:ext cx="4186238" cy="4525963"/>
          </a:xfrm>
        </p:spPr>
        <p:txBody>
          <a:bodyPr>
            <a:normAutofit fontScale="70000" lnSpcReduction="20000"/>
          </a:bodyPr>
          <a:lstStyle/>
          <a:p>
            <a:r>
              <a:rPr lang="sr-Latn-RS" smtClean="0"/>
              <a:t>Kvantizacija vrijednosti intenziteta piksela na slici sa različitim brojem kvantizacionih nivoa – 2, 4, 8, 16, 32, 64, 128, 256 (odozdo prema gore)</a:t>
            </a:r>
          </a:p>
          <a:p>
            <a:r>
              <a:rPr lang="sr-Latn-RS" smtClean="0"/>
              <a:t>Pri malom broju nivoa vidljivi su prelazi između nijansi sive – </a:t>
            </a:r>
            <a:r>
              <a:rPr lang="sr-Latn-RS" smtClean="0">
                <a:solidFill>
                  <a:schemeClr val="tx2"/>
                </a:solidFill>
              </a:rPr>
              <a:t>banding</a:t>
            </a:r>
          </a:p>
          <a:p>
            <a:r>
              <a:rPr lang="sr-Latn-RS" smtClean="0"/>
              <a:t>Sa povećanjem broja nivoa dobija se utisak kontinuirane promjene intenziteta zato što ljudsko oko nije u stanju da razlikuje više od oko 200 različitih nijansi jedne boje</a:t>
            </a:r>
            <a:endParaRPr lang="sr-Latn-RS"/>
          </a:p>
        </p:txBody>
      </p:sp>
      <p:pic>
        <p:nvPicPr>
          <p:cNvPr id="23554" name="Picture 2"/>
          <p:cNvPicPr>
            <a:picLocks noChangeAspect="1" noChangeArrowheads="1"/>
          </p:cNvPicPr>
          <p:nvPr/>
        </p:nvPicPr>
        <p:blipFill>
          <a:blip r:embed="rId3"/>
          <a:srcRect/>
          <a:stretch>
            <a:fillRect/>
          </a:stretch>
        </p:blipFill>
        <p:spPr bwMode="auto">
          <a:xfrm>
            <a:off x="4857752" y="1357298"/>
            <a:ext cx="4152900" cy="481965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Posterizacija</a:t>
            </a:r>
            <a:endParaRPr lang="en-GB"/>
          </a:p>
        </p:txBody>
      </p:sp>
      <p:sp>
        <p:nvSpPr>
          <p:cNvPr id="3" name="Text Placeholder 2"/>
          <p:cNvSpPr>
            <a:spLocks noGrp="1"/>
          </p:cNvSpPr>
          <p:nvPr>
            <p:ph type="body" idx="1"/>
          </p:nvPr>
        </p:nvSpPr>
        <p:spPr>
          <a:xfrm>
            <a:off x="457200" y="1600200"/>
            <a:ext cx="4186238" cy="4525963"/>
          </a:xfrm>
        </p:spPr>
        <p:txBody>
          <a:bodyPr>
            <a:normAutofit fontScale="92500" lnSpcReduction="10000"/>
          </a:bodyPr>
          <a:lstStyle/>
          <a:p>
            <a:r>
              <a:rPr lang="sr-Latn-RS" smtClean="0"/>
              <a:t>Smanjenjem broja kvantizacionih nivoa u reprezentaciji slike dobija se efekat poznat kao </a:t>
            </a:r>
            <a:r>
              <a:rPr lang="sr-Latn-RS" smtClean="0">
                <a:solidFill>
                  <a:schemeClr val="tx2"/>
                </a:solidFill>
              </a:rPr>
              <a:t>posterizacija</a:t>
            </a:r>
          </a:p>
          <a:p>
            <a:pPr lvl="1"/>
            <a:r>
              <a:rPr lang="sr-Latn-RS" smtClean="0"/>
              <a:t>Neželjena posterizacija – banding</a:t>
            </a:r>
          </a:p>
          <a:p>
            <a:pPr lvl="1"/>
            <a:r>
              <a:rPr lang="sr-Latn-RS" smtClean="0"/>
              <a:t>Posterizacija kao fotografski efekat – prisutna u softveru za obradu slike</a:t>
            </a:r>
            <a:endParaRPr lang="en-GB"/>
          </a:p>
        </p:txBody>
      </p:sp>
      <p:pic>
        <p:nvPicPr>
          <p:cNvPr id="5" name="Picture 4" descr="Posterization_example.jpg"/>
          <p:cNvPicPr>
            <a:picLocks noChangeAspect="1"/>
          </p:cNvPicPr>
          <p:nvPr/>
        </p:nvPicPr>
        <p:blipFill>
          <a:blip r:embed="rId2"/>
          <a:stretch>
            <a:fillRect/>
          </a:stretch>
        </p:blipFill>
        <p:spPr>
          <a:xfrm>
            <a:off x="5072066" y="1214422"/>
            <a:ext cx="3626094" cy="4929222"/>
          </a:xfrm>
          <a:prstGeom prst="rect">
            <a:avLst/>
          </a:prstGeom>
        </p:spPr>
      </p:pic>
      <p:sp>
        <p:nvSpPr>
          <p:cNvPr id="6" name="TextBox 5"/>
          <p:cNvSpPr txBox="1"/>
          <p:nvPr/>
        </p:nvSpPr>
        <p:spPr>
          <a:xfrm>
            <a:off x="5072066" y="6357958"/>
            <a:ext cx="3643338" cy="369332"/>
          </a:xfrm>
          <a:prstGeom prst="rect">
            <a:avLst/>
          </a:prstGeom>
          <a:noFill/>
        </p:spPr>
        <p:txBody>
          <a:bodyPr wrap="square" rtlCol="0">
            <a:spAutoFit/>
          </a:bodyPr>
          <a:lstStyle/>
          <a:p>
            <a:r>
              <a:rPr lang="sr-Latn-RS" smtClean="0"/>
              <a:t>Izvor: Wikipedia</a:t>
            </a:r>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signal</a:t>
            </a:r>
            <a:endParaRPr lang="en-GB"/>
          </a:p>
        </p:txBody>
      </p:sp>
      <p:sp>
        <p:nvSpPr>
          <p:cNvPr id="3" name="Content Placeholder 2"/>
          <p:cNvSpPr>
            <a:spLocks noGrp="1"/>
          </p:cNvSpPr>
          <p:nvPr>
            <p:ph idx="1"/>
          </p:nvPr>
        </p:nvSpPr>
        <p:spPr/>
        <p:txBody>
          <a:bodyPr/>
          <a:lstStyle/>
          <a:p>
            <a:r>
              <a:rPr lang="sr-Latn-RS" smtClean="0"/>
              <a:t>Ako je signal </a:t>
            </a:r>
            <a:r>
              <a:rPr lang="sr-Latn-RS" i="1" smtClean="0"/>
              <a:t>kontinualan</a:t>
            </a:r>
            <a:r>
              <a:rPr lang="sr-Latn-RS" smtClean="0"/>
              <a:t> u vremenu/prostoru i uz to su njegove vrijednosti kontinualne govorimo o </a:t>
            </a:r>
            <a:r>
              <a:rPr lang="sr-Latn-RS" b="1" smtClean="0"/>
              <a:t>analognom signalu</a:t>
            </a:r>
          </a:p>
          <a:p>
            <a:endParaRPr lang="en-GB"/>
          </a:p>
        </p:txBody>
      </p:sp>
      <p:pic>
        <p:nvPicPr>
          <p:cNvPr id="1027" name="Picture 3"/>
          <p:cNvPicPr>
            <a:picLocks noChangeAspect="1" noChangeArrowheads="1"/>
          </p:cNvPicPr>
          <p:nvPr/>
        </p:nvPicPr>
        <p:blipFill>
          <a:blip r:embed="rId4"/>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fontScale="92500" lnSpcReduction="20000"/>
          </a:bodyPr>
          <a:lstStyle/>
          <a:p>
            <a:r>
              <a:rPr lang="sr-Latn-RS" smtClean="0"/>
              <a:t>Osnovna jedinica podataka u digitalnom računaru je </a:t>
            </a:r>
            <a:r>
              <a:rPr lang="sr-Latn-RS" b="1" smtClean="0"/>
              <a:t>bit</a:t>
            </a:r>
          </a:p>
          <a:p>
            <a:r>
              <a:rPr lang="sr-Latn-RS" smtClean="0"/>
              <a:t>Bit može imati jednu od dvije vrijednosti (obično se smatra da su to 0 i 1)</a:t>
            </a:r>
          </a:p>
          <a:p>
            <a:r>
              <a:rPr lang="sr-Latn-RS" smtClean="0"/>
              <a:t>Jedan </a:t>
            </a:r>
            <a:r>
              <a:rPr lang="sr-Latn-RS" b="1" smtClean="0"/>
              <a:t>bajt</a:t>
            </a:r>
            <a:r>
              <a:rPr lang="sr-Latn-RS" smtClean="0"/>
              <a:t> je grupa od </a:t>
            </a:r>
            <a:r>
              <a:rPr lang="sr-Latn-RS" i="1" smtClean="0"/>
              <a:t>osam bita</a:t>
            </a:r>
          </a:p>
          <a:p>
            <a:r>
              <a:rPr lang="sr-Latn-RS" smtClean="0"/>
              <a:t>Memorija današnjih računara je konačna – može se čuvati samo konačan broj elemenata niza + vrijednosti elemenata moraju biti iz konačnog  skupa diskretnih vrijednosti</a:t>
            </a:r>
          </a:p>
          <a:p>
            <a:r>
              <a:rPr lang="sr-Latn-RS" smtClean="0"/>
              <a:t>Pomoću </a:t>
            </a:r>
            <a:r>
              <a:rPr lang="sr-Latn-RS" i="1" smtClean="0"/>
              <a:t>n </a:t>
            </a:r>
            <a:r>
              <a:rPr lang="sr-Latn-RS" smtClean="0"/>
              <a:t>bita moguće je predstaviti 2</a:t>
            </a:r>
            <a:r>
              <a:rPr lang="sr-Latn-RS" i="1" baseline="30000" smtClean="0"/>
              <a:t>n</a:t>
            </a:r>
            <a:r>
              <a:rPr lang="sr-Latn-RS" baseline="30000" smtClean="0"/>
              <a:t> </a:t>
            </a:r>
            <a:r>
              <a:rPr lang="sr-Latn-RS" smtClean="0"/>
              <a:t>različitih vrijednosti</a:t>
            </a:r>
          </a:p>
          <a:p>
            <a:endParaRPr lang="en-GB"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Diskretni signal</a:t>
            </a:r>
            <a:endParaRPr lang="en-GB"/>
          </a:p>
        </p:txBody>
      </p:sp>
      <p:sp>
        <p:nvSpPr>
          <p:cNvPr id="3" name="Content Placeholder 2"/>
          <p:cNvSpPr>
            <a:spLocks noGrp="1"/>
          </p:cNvSpPr>
          <p:nvPr>
            <p:ph idx="1"/>
          </p:nvPr>
        </p:nvSpPr>
        <p:spPr/>
        <p:txBody>
          <a:bodyPr>
            <a:normAutofit/>
          </a:bodyPr>
          <a:lstStyle/>
          <a:p>
            <a:r>
              <a:rPr lang="sr-Latn-RS" sz="2800" b="1" smtClean="0"/>
              <a:t>Diskretni signal </a:t>
            </a:r>
            <a:r>
              <a:rPr lang="sr-Latn-RS" sz="2800" smtClean="0"/>
              <a:t>je definisan samo u određenim (diskretnim) vremenskim trenucima, a njegova vrijednost može biti kontinualna</a:t>
            </a:r>
            <a:endParaRPr lang="en-GB" sz="2800"/>
          </a:p>
        </p:txBody>
      </p:sp>
      <p:pic>
        <p:nvPicPr>
          <p:cNvPr id="2052" name="Picture 4"/>
          <p:cNvPicPr>
            <a:picLocks noChangeAspect="1" noChangeArrowheads="1"/>
          </p:cNvPicPr>
          <p:nvPr/>
        </p:nvPicPr>
        <p:blipFill>
          <a:blip r:embed="rId3"/>
          <a:srcRect/>
          <a:stretch>
            <a:fillRect/>
          </a:stretch>
        </p:blipFill>
        <p:spPr bwMode="auto">
          <a:xfrm>
            <a:off x="1905000" y="2857524"/>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signal</a:t>
            </a:r>
            <a:endParaRPr lang="en-GB"/>
          </a:p>
        </p:txBody>
      </p:sp>
      <p:sp>
        <p:nvSpPr>
          <p:cNvPr id="3" name="Content Placeholder 2"/>
          <p:cNvSpPr>
            <a:spLocks noGrp="1"/>
          </p:cNvSpPr>
          <p:nvPr>
            <p:ph idx="1"/>
          </p:nvPr>
        </p:nvSpPr>
        <p:spPr/>
        <p:txBody>
          <a:bodyPr>
            <a:normAutofit/>
          </a:bodyPr>
          <a:lstStyle/>
          <a:p>
            <a:r>
              <a:rPr lang="sr-Latn-RS" sz="2800" b="1" smtClean="0"/>
              <a:t>Digitalni signal </a:t>
            </a:r>
            <a:r>
              <a:rPr lang="sr-Latn-RS" sz="2800" smtClean="0"/>
              <a:t>je definisan samo u određenim (diskretnim) vremenskim trenucima i može poprimiti vrijednosti samo iz konačnog skupa diskretnih vrijednosti</a:t>
            </a:r>
            <a:endParaRPr lang="en-GB" sz="2800" b="1"/>
          </a:p>
        </p:txBody>
      </p:sp>
      <p:pic>
        <p:nvPicPr>
          <p:cNvPr id="3075" name="Picture 3"/>
          <p:cNvPicPr>
            <a:picLocks noChangeAspect="1" noChangeArrowheads="1"/>
          </p:cNvPicPr>
          <p:nvPr/>
        </p:nvPicPr>
        <p:blipFill>
          <a:blip r:embed="rId4"/>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right)$&#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 + \phi \righ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5765</TotalTime>
  <Words>2314</Words>
  <Application>Microsoft Office PowerPoint</Application>
  <PresentationFormat>On-screen Show (4:3)</PresentationFormat>
  <Paragraphs>242</Paragraphs>
  <Slides>59</Slides>
  <Notes>21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Digitalizacija</vt:lpstr>
      <vt:lpstr>Digitalna multimedija</vt:lpstr>
      <vt:lpstr>Analogni i digitalni podaci</vt:lpstr>
      <vt:lpstr>Analogni i digitalni signali</vt:lpstr>
      <vt:lpstr>Analogni i digitalni signali (nastavak)</vt:lpstr>
      <vt:lpstr>Analogni signal</vt:lpstr>
      <vt:lpstr>Digitalni podaci</vt:lpstr>
      <vt:lpstr>Diskretni signal</vt:lpstr>
      <vt:lpstr>Digitalni signal</vt:lpstr>
      <vt:lpstr>Digitalni podaci</vt:lpstr>
      <vt:lpstr>Digitalni podaci</vt:lpstr>
      <vt:lpstr>Digitalni podaci</vt:lpstr>
      <vt:lpstr>Digitalni podaci</vt:lpstr>
      <vt:lpstr>Digitalizacija</vt:lpstr>
      <vt:lpstr>Digitalizacija</vt:lpstr>
      <vt:lpstr>Odmjeravanje signala</vt:lpstr>
      <vt:lpstr>Kvantizacija signala</vt:lpstr>
      <vt:lpstr>Digitalizacija signala</vt:lpstr>
      <vt:lpstr>Digitalizacija signala</vt:lpstr>
      <vt:lpstr>Digitalno/analogna konverzija</vt:lpstr>
      <vt:lpstr>Ali...</vt:lpstr>
      <vt:lpstr>Ali...</vt:lpstr>
      <vt:lpstr>Sinusoida</vt:lpstr>
      <vt:lpstr>Parametri sinusoide Amplituda</vt:lpstr>
      <vt:lpstr>Parametri sinusoide Frekvencija</vt:lpstr>
      <vt:lpstr>Parametri sinusoide Frekvencija</vt:lpstr>
      <vt:lpstr>Parametri sinusoide Početna faza</vt:lpstr>
      <vt:lpstr>Odmjeravanje sinusoide</vt:lpstr>
      <vt:lpstr>Odmjeravanje sinusoide</vt:lpstr>
      <vt:lpstr>Odmjeravanje sinusoide (nastavak)</vt:lpstr>
      <vt:lpstr>Odmjeravanje sinusoide (nastavak)</vt:lpstr>
      <vt:lpstr>Kriterijum za odmjeravanje sinusoide</vt:lpstr>
      <vt:lpstr>Šta ako promašimo?</vt:lpstr>
      <vt:lpstr>Dobar primjer na neočekivanom mjestu </vt:lpstr>
      <vt:lpstr>Odmjeravanje okretanja točka 1</vt:lpstr>
      <vt:lpstr>Odmjeravanje okretanja točka 2</vt:lpstr>
      <vt:lpstr>Šta sa signalima iz stvarnog svijeta?</vt:lpstr>
      <vt:lpstr>Frekvencijska reprezentacija signala</vt:lpstr>
      <vt:lpstr>Frekvencijska reprezentacija signala</vt:lpstr>
      <vt:lpstr>Frekvencijska reprezentacija signala (nastavak)</vt:lpstr>
      <vt:lpstr>Frekvencijska reprezentacija signala (nastavak)</vt:lpstr>
      <vt:lpstr>Furijeov red</vt:lpstr>
      <vt:lpstr>Frekvencijska analiza signala (Spektar signala)</vt:lpstr>
      <vt:lpstr>Furijeova analiza signala</vt:lpstr>
      <vt:lpstr>Teorema o odmjeravanju</vt:lpstr>
      <vt:lpstr>Preklapanje spektra</vt:lpstr>
      <vt:lpstr>Efekat preklapanja spektra kod slike</vt:lpstr>
      <vt:lpstr>Kako izbjeći preklapanje spektra?</vt:lpstr>
      <vt:lpstr>Moiré efekat</vt:lpstr>
      <vt:lpstr>Blok dijagram sistema za digitalnu obradu analognog signala</vt:lpstr>
      <vt:lpstr>Analogno/digitalna konverzija</vt:lpstr>
      <vt:lpstr>Kvantizacija signala</vt:lpstr>
      <vt:lpstr>Uticaj kvantizacije na količinu podataka i kvalitet signala</vt:lpstr>
      <vt:lpstr>Uticaj kvantizacije na količinu podataka i kvalitet signala</vt:lpstr>
      <vt:lpstr>Uticaj kvantizacije na količinu podataka i kvalitet signala</vt:lpstr>
      <vt:lpstr>Uticaj kvantizacije na količinu podataka i kvalitet signala</vt:lpstr>
      <vt:lpstr>Kvantizacija intenziteta piksela</vt:lpstr>
      <vt:lpstr>Posterizacija</vt:lpstr>
      <vt:lpstr>Digitalizacija signala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vlador</dc:creator>
  <cp:lastModifiedBy>Vladimir Risojevic</cp:lastModifiedBy>
  <cp:revision>72</cp:revision>
  <dcterms:created xsi:type="dcterms:W3CDTF">2014-10-08T13:01:11Z</dcterms:created>
  <dcterms:modified xsi:type="dcterms:W3CDTF">2015-10-19T07:05:34Z</dcterms:modified>
</cp:coreProperties>
</file>