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24.xml" ContentType="application/vnd.openxmlformats-officedocument.presentationml.tags+xml"/>
  <Override PartName="/ppt/slides/slide89.xml" ContentType="application/vnd.openxmlformats-officedocument.presentationml.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slides/slide79.xml" ContentType="application/vnd.openxmlformats-officedocument.presentationml.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tags/tag19.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6" r:id="rId2"/>
    <p:sldId id="257" r:id="rId3"/>
    <p:sldId id="258" r:id="rId4"/>
    <p:sldId id="259" r:id="rId5"/>
    <p:sldId id="260" r:id="rId6"/>
    <p:sldId id="262" r:id="rId7"/>
    <p:sldId id="261" r:id="rId8"/>
    <p:sldId id="263" r:id="rId9"/>
    <p:sldId id="264" r:id="rId10"/>
    <p:sldId id="265" r:id="rId11"/>
    <p:sldId id="266" r:id="rId12"/>
    <p:sldId id="296" r:id="rId13"/>
    <p:sldId id="297" r:id="rId14"/>
    <p:sldId id="298" r:id="rId15"/>
    <p:sldId id="299" r:id="rId16"/>
    <p:sldId id="267" r:id="rId17"/>
    <p:sldId id="268" r:id="rId18"/>
    <p:sldId id="269" r:id="rId19"/>
    <p:sldId id="309" r:id="rId20"/>
    <p:sldId id="270" r:id="rId21"/>
    <p:sldId id="271" r:id="rId22"/>
    <p:sldId id="272" r:id="rId23"/>
    <p:sldId id="273" r:id="rId24"/>
    <p:sldId id="274" r:id="rId25"/>
    <p:sldId id="275" r:id="rId26"/>
    <p:sldId id="276" r:id="rId27"/>
    <p:sldId id="277" r:id="rId28"/>
    <p:sldId id="279" r:id="rId29"/>
    <p:sldId id="278" r:id="rId30"/>
    <p:sldId id="280" r:id="rId31"/>
    <p:sldId id="281" r:id="rId32"/>
    <p:sldId id="282" r:id="rId33"/>
    <p:sldId id="283" r:id="rId34"/>
    <p:sldId id="289" r:id="rId35"/>
    <p:sldId id="284" r:id="rId36"/>
    <p:sldId id="290" r:id="rId37"/>
    <p:sldId id="286" r:id="rId38"/>
    <p:sldId id="291" r:id="rId39"/>
    <p:sldId id="292" r:id="rId40"/>
    <p:sldId id="293" r:id="rId41"/>
    <p:sldId id="294" r:id="rId42"/>
    <p:sldId id="295" r:id="rId43"/>
    <p:sldId id="287" r:id="rId44"/>
    <p:sldId id="285" r:id="rId45"/>
    <p:sldId id="300" r:id="rId46"/>
    <p:sldId id="301" r:id="rId47"/>
    <p:sldId id="302" r:id="rId48"/>
    <p:sldId id="303" r:id="rId49"/>
    <p:sldId id="304" r:id="rId50"/>
    <p:sldId id="305" r:id="rId51"/>
    <p:sldId id="306" r:id="rId52"/>
    <p:sldId id="307" r:id="rId53"/>
    <p:sldId id="308" r:id="rId54"/>
    <p:sldId id="318" r:id="rId55"/>
    <p:sldId id="319" r:id="rId56"/>
    <p:sldId id="310" r:id="rId57"/>
    <p:sldId id="311" r:id="rId58"/>
    <p:sldId id="312" r:id="rId59"/>
    <p:sldId id="313" r:id="rId60"/>
    <p:sldId id="314" r:id="rId61"/>
    <p:sldId id="315" r:id="rId62"/>
    <p:sldId id="316" r:id="rId63"/>
    <p:sldId id="317"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748" autoAdjust="0"/>
  </p:normalViewPr>
  <p:slideViewPr>
    <p:cSldViewPr>
      <p:cViewPr varScale="1">
        <p:scale>
          <a:sx n="71" d="100"/>
          <a:sy n="71" d="100"/>
        </p:scale>
        <p:origin x="-90" y="-4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46E712-3722-47B8-9656-97521CBC52D6}" type="datetimeFigureOut">
              <a:rPr lang="en-US" smtClean="0"/>
              <a:pPr/>
              <a:t>11/4/2015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01265-9314-477F-8011-292123EB307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Stacionarno</a:t>
            </a:r>
            <a:r>
              <a:rPr lang="sr-Latn-RS" baseline="0" smtClean="0"/>
              <a:t> stanje je stanje mirovanja, ravnoteže.</a:t>
            </a:r>
            <a:endParaRPr lang="en-GB"/>
          </a:p>
        </p:txBody>
      </p:sp>
      <p:sp>
        <p:nvSpPr>
          <p:cNvPr id="4" name="Slide Number Placeholder 3"/>
          <p:cNvSpPr>
            <a:spLocks noGrp="1"/>
          </p:cNvSpPr>
          <p:nvPr>
            <p:ph type="sldNum" sz="quarter" idx="10"/>
          </p:nvPr>
        </p:nvSpPr>
        <p:spPr/>
        <p:txBody>
          <a:bodyPr/>
          <a:lstStyle/>
          <a:p>
            <a:fld id="{1A001265-9314-477F-8011-292123EB3079}" type="slidenum">
              <a:rPr lang="en-GB" smtClean="0"/>
              <a:pPr/>
              <a:t>5</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Primjeri</a:t>
            </a:r>
            <a:r>
              <a:rPr lang="sr-Latn-RS" baseline="0" smtClean="0"/>
              <a:t> signala odmjerenih različitim frekvencijama odmjeravanja. Nema preklapanja spektra.</a:t>
            </a:r>
          </a:p>
          <a:p>
            <a:r>
              <a:rPr lang="sr-Latn-RS" baseline="0" smtClean="0"/>
              <a:t>Opisati razlike između ovih signala.</a:t>
            </a:r>
            <a:endParaRPr lang="en-GB"/>
          </a:p>
        </p:txBody>
      </p:sp>
      <p:sp>
        <p:nvSpPr>
          <p:cNvPr id="4" name="Slide Number Placeholder 3"/>
          <p:cNvSpPr>
            <a:spLocks noGrp="1"/>
          </p:cNvSpPr>
          <p:nvPr>
            <p:ph type="sldNum" sz="quarter" idx="10"/>
          </p:nvPr>
        </p:nvSpPr>
        <p:spPr/>
        <p:txBody>
          <a:bodyPr/>
          <a:lstStyle/>
          <a:p>
            <a:fld id="{1A001265-9314-477F-8011-292123EB3079}" type="slidenum">
              <a:rPr lang="en-GB" smtClean="0"/>
              <a:pPr/>
              <a:t>28</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Aliasing</a:t>
            </a:r>
            <a:r>
              <a:rPr lang="sr-Latn-RS" baseline="0" smtClean="0"/>
              <a:t> može da se javi i prilikom promjene frekvencije odmjeravanja.</a:t>
            </a:r>
          </a:p>
          <a:p>
            <a:endParaRPr lang="en-GB"/>
          </a:p>
        </p:txBody>
      </p:sp>
      <p:sp>
        <p:nvSpPr>
          <p:cNvPr id="4" name="Slide Number Placeholder 3"/>
          <p:cNvSpPr>
            <a:spLocks noGrp="1"/>
          </p:cNvSpPr>
          <p:nvPr>
            <p:ph type="sldNum" sz="quarter" idx="10"/>
          </p:nvPr>
        </p:nvSpPr>
        <p:spPr/>
        <p:txBody>
          <a:bodyPr/>
          <a:lstStyle/>
          <a:p>
            <a:fld id="{1A001265-9314-477F-8011-292123EB3079}" type="slidenum">
              <a:rPr lang="en-GB" smtClean="0"/>
              <a:pPr/>
              <a:t>29</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Izvesti famoznih 6</a:t>
            </a:r>
            <a:r>
              <a:rPr lang="sr-Latn-BA" baseline="0" smtClean="0"/>
              <a:t> dB/bit.</a:t>
            </a:r>
            <a:endParaRPr lang="en-US" baseline="0" smtClean="0"/>
          </a:p>
        </p:txBody>
      </p:sp>
      <p:sp>
        <p:nvSpPr>
          <p:cNvPr id="4" name="Slide Number Placeholder 3"/>
          <p:cNvSpPr>
            <a:spLocks noGrp="1"/>
          </p:cNvSpPr>
          <p:nvPr>
            <p:ph type="sldNum" sz="quarter" idx="10"/>
          </p:nvPr>
        </p:nvSpPr>
        <p:spPr/>
        <p:txBody>
          <a:bodyPr/>
          <a:lstStyle/>
          <a:p>
            <a:fld id="{1A001265-9314-477F-8011-292123EB3079}" type="slidenum">
              <a:rPr lang="en-GB" smtClean="0"/>
              <a:pPr/>
              <a:t>33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Uraditi na tabli primjer</a:t>
            </a:r>
            <a:r>
              <a:rPr lang="sr-Latn-BA" baseline="0" smtClean="0"/>
              <a:t> za CD</a:t>
            </a:r>
            <a:endParaRPr lang="en-US" baseline="0" smtClean="0"/>
          </a:p>
          <a:p>
            <a:r>
              <a:rPr lang="en-US" baseline="0" smtClean="0"/>
              <a:t>1 min audio CD kvaliteta: </a:t>
            </a:r>
            <a:r>
              <a:rPr lang="sr-Latn-BA" baseline="0" smtClean="0"/>
              <a:t>60 * 44100 * 16 * 2 / 8 /</a:t>
            </a:r>
            <a:r>
              <a:rPr lang="en-US" baseline="0" smtClean="0"/>
              <a:t> </a:t>
            </a:r>
            <a:r>
              <a:rPr lang="sr-Latn-BA" baseline="0" smtClean="0"/>
              <a:t>1024 /</a:t>
            </a:r>
            <a:r>
              <a:rPr lang="en-US" baseline="0" smtClean="0"/>
              <a:t> </a:t>
            </a:r>
            <a:r>
              <a:rPr lang="sr-Latn-BA" baseline="0" smtClean="0"/>
              <a:t>1024</a:t>
            </a:r>
            <a:r>
              <a:rPr lang="en-US" baseline="0" smtClean="0"/>
              <a:t> = 10,1 MB</a:t>
            </a:r>
          </a:p>
          <a:p>
            <a:r>
              <a:rPr lang="en-US" baseline="0" smtClean="0"/>
              <a:t>bit rate: 44100 * 16 * 2 / 8 / 1000 = 176,4 kB/s (za bit rate se koristi SI prefiks k = 1000)</a:t>
            </a:r>
          </a:p>
          <a:p>
            <a:endParaRPr lang="en-US" baseline="0" smtClean="0"/>
          </a:p>
          <a:p>
            <a:endParaRPr lang="sr-Latn-BA" baseline="0" smtClean="0"/>
          </a:p>
          <a:p>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35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37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38</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Symbol"/>
              <a:buChar char="m"/>
            </a:pPr>
            <a:r>
              <a:rPr lang="sr-Latn-BA" smtClean="0">
                <a:sym typeface="Symbol"/>
              </a:rPr>
              <a:t>= 255 </a:t>
            </a:r>
            <a:r>
              <a:rPr lang="sr-Latn-BA" baseline="0" smtClean="0">
                <a:sym typeface="Symbol"/>
              </a:rPr>
              <a:t>za 8 bita</a:t>
            </a:r>
          </a:p>
          <a:p>
            <a:pPr>
              <a:buFont typeface="Symbol"/>
              <a:buNone/>
            </a:pPr>
            <a:r>
              <a:rPr lang="sr-Latn-BA" baseline="0" smtClean="0">
                <a:sym typeface="Symbol"/>
              </a:rPr>
              <a:t>A = 87,7</a:t>
            </a:r>
          </a:p>
          <a:p>
            <a:pPr>
              <a:buFont typeface="Symbol"/>
              <a:buNone/>
            </a:pPr>
            <a:r>
              <a:rPr lang="sr-Latn-BA" smtClean="0"/>
              <a:t>Realizacija ovih kodovanja</a:t>
            </a:r>
            <a:r>
              <a:rPr lang="sr-Latn-BA" baseline="0" smtClean="0"/>
              <a:t> može biti pomoću analogne elektronike, nakon čega se koristi uniformno kvantovanje, pomoću neuniformnog koraka kvantovanja ili softverski u digitalnom domenu kao što je propisano standardom G.711 .</a:t>
            </a:r>
          </a:p>
          <a:p>
            <a:pPr>
              <a:buFont typeface="Symbol"/>
              <a:buNone/>
            </a:pPr>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41</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Dodavanjem većeg broja članova Furijeovog reda aproksimacija je sve</a:t>
            </a:r>
            <a:r>
              <a:rPr lang="sr-Latn-BA" baseline="0" smtClean="0"/>
              <a:t> bolja. granična vrijednost reda je polazni signal (u ovom slučaju pravougaoni). </a:t>
            </a:r>
          </a:p>
          <a:p>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47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Reprezentacija spektra</a:t>
            </a:r>
            <a:r>
              <a:rPr lang="sr-Latn-BA" baseline="0" smtClean="0"/>
              <a:t> signala.</a:t>
            </a:r>
            <a:endParaRPr lang="sr-Latn-BA" smtClean="0"/>
          </a:p>
          <a:p>
            <a:r>
              <a:rPr lang="sr-Latn-BA" smtClean="0"/>
              <a:t>Prikazane su relative veličine harmonika.</a:t>
            </a:r>
          </a:p>
          <a:p>
            <a:r>
              <a:rPr lang="sr-Latn-BA" smtClean="0"/>
              <a:t>Koriste</a:t>
            </a:r>
            <a:r>
              <a:rPr lang="sr-Latn-BA" baseline="0" smtClean="0"/>
              <a:t> se i termini </a:t>
            </a:r>
            <a:r>
              <a:rPr lang="sr-Latn-BA" b="0" i="1" baseline="0" smtClean="0"/>
              <a:t>Spektralna analiza signala</a:t>
            </a:r>
            <a:r>
              <a:rPr lang="sr-Latn-BA" b="0" i="0" baseline="0" smtClean="0"/>
              <a:t> i </a:t>
            </a:r>
            <a:r>
              <a:rPr lang="sr-Latn-BA" b="0" i="1" baseline="0" smtClean="0"/>
              <a:t>Furijeova analiza</a:t>
            </a:r>
            <a:endParaRPr lang="sr-Latn-BA" smtClean="0"/>
          </a:p>
          <a:p>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49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50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Talasna</a:t>
            </a:r>
            <a:r>
              <a:rPr lang="sr-Latn-BA" baseline="0" smtClean="0"/>
              <a:t> dužina zvuka je udaljenost koju zvučni talas prelazi u jednom periodu.</a:t>
            </a:r>
          </a:p>
          <a:p>
            <a:r>
              <a:rPr lang="sr-Latn-BA" baseline="0" smtClean="0"/>
              <a:t>Brzina prostiranja zvuka u vazduhu je oko 340 m/s. Ton od 1 Hz ima talasnu dužinu od 340 m.</a:t>
            </a:r>
          </a:p>
          <a:p>
            <a:r>
              <a:rPr lang="en-GB" sz="1200" kern="1200" smtClean="0">
                <a:solidFill>
                  <a:schemeClr val="tx1"/>
                </a:solidFill>
                <a:latin typeface="+mn-lt"/>
                <a:ea typeface="+mn-ea"/>
                <a:cs typeface="+mn-cs"/>
              </a:rPr>
              <a:t>Multimedijalni sistemi koriste zvukove iz opsega koji čovjek može da čuje. U daljnjem razmatranju ćemo zvukove iz tog opsega nazivati </a:t>
            </a:r>
            <a:r>
              <a:rPr lang="en-GB" sz="1200" i="1" kern="1200" smtClean="0">
                <a:solidFill>
                  <a:schemeClr val="tx1"/>
                </a:solidFill>
                <a:latin typeface="+mn-lt"/>
                <a:ea typeface="+mn-ea"/>
                <a:cs typeface="+mn-cs"/>
              </a:rPr>
              <a:t>audio</a:t>
            </a:r>
            <a:r>
              <a:rPr lang="en-GB" sz="1200" kern="1200" smtClean="0">
                <a:solidFill>
                  <a:schemeClr val="tx1"/>
                </a:solidFill>
                <a:latin typeface="+mn-lt"/>
                <a:ea typeface="+mn-ea"/>
                <a:cs typeface="+mn-cs"/>
              </a:rPr>
              <a:t> a odgovarajaće talasne oblike </a:t>
            </a:r>
            <a:r>
              <a:rPr lang="en-GB" sz="1200" i="1" kern="1200" smtClean="0">
                <a:solidFill>
                  <a:schemeClr val="tx1"/>
                </a:solidFill>
                <a:latin typeface="+mn-lt"/>
                <a:ea typeface="+mn-ea"/>
                <a:cs typeface="+mn-cs"/>
              </a:rPr>
              <a:t>audio signalima</a:t>
            </a:r>
            <a:r>
              <a:rPr lang="en-GB" sz="1200" kern="1200" smtClean="0">
                <a:solidFill>
                  <a:schemeClr val="tx1"/>
                </a:solidFill>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10</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59</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Potrebna</a:t>
            </a:r>
            <a:r>
              <a:rPr lang="sr-Latn-RS" baseline="0" smtClean="0"/>
              <a:t> je pažnja u slučaju da je kašnjenje necjelobrojno. U tom slučaju se obično koristi interpolacija, npr.</a:t>
            </a:r>
          </a:p>
          <a:p>
            <a:r>
              <a:rPr lang="sr-Latn-RS" baseline="0" smtClean="0"/>
              <a:t>N = floor(beta);</a:t>
            </a:r>
          </a:p>
          <a:p>
            <a:r>
              <a:rPr lang="sr-Latn-RS" baseline="0" smtClean="0"/>
              <a:t>frac = beta – N;</a:t>
            </a:r>
          </a:p>
          <a:p>
            <a:r>
              <a:rPr lang="sr-Latn-RS" baseline="0" smtClean="0"/>
              <a:t>y(n) = x(N+1)*frac + x(N)*(1-frac)</a:t>
            </a:r>
          </a:p>
          <a:p>
            <a:endParaRPr lang="en-GB"/>
          </a:p>
        </p:txBody>
      </p:sp>
      <p:sp>
        <p:nvSpPr>
          <p:cNvPr id="4" name="Slide Number Placeholder 3"/>
          <p:cNvSpPr>
            <a:spLocks noGrp="1"/>
          </p:cNvSpPr>
          <p:nvPr>
            <p:ph type="sldNum" sz="quarter" idx="10"/>
          </p:nvPr>
        </p:nvSpPr>
        <p:spPr/>
        <p:txBody>
          <a:bodyPr/>
          <a:lstStyle/>
          <a:p>
            <a:fld id="{DE7E69FD-D296-4F3C-A4B6-3CD365F69466}" type="slidenum">
              <a:rPr lang="en-US" smtClean="0"/>
              <a:pPr/>
              <a:t>68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E69FD-D296-4F3C-A4B6-3CD365F69466}" type="slidenum">
              <a:rPr lang="en-US" smtClean="0"/>
              <a:pPr/>
              <a:t>77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Referentne vrijednosti</a:t>
            </a:r>
            <a:r>
              <a:rPr lang="sr-Latn-BA" baseline="0" smtClean="0"/>
              <a:t> predstavljaju prag čujnosti, tj. minimalnu vrijednost promjene pritiska koja se može registrovati, odnosno, minimalni intenzitet zvučnog talasa.</a:t>
            </a:r>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16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18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Frekvencijsko maskiranje nastaje kada</a:t>
            </a:r>
            <a:r>
              <a:rPr lang="sr-Latn-BA" baseline="0" smtClean="0"/>
              <a:t> jak ton određene frekvencije maskira slabije tonove bliskih frekvencija koji se reprodukuju istovremeno. Npr. jak ton frekvencije 1 kHz može spriječiti da se čuje istovremeni slabiji ton frekvencije 1,1 kHz.</a:t>
            </a:r>
          </a:p>
          <a:p>
            <a:r>
              <a:rPr lang="sr-Latn-BA" baseline="0" smtClean="0"/>
              <a:t>Vremensko maskiranje nastaje kada jak ton maskira slabije tonove koji se reprodukuju neposredno poslije njega.</a:t>
            </a:r>
          </a:p>
          <a:p>
            <a:r>
              <a:rPr lang="sr-Latn-BA" baseline="0" smtClean="0"/>
              <a:t>Iznos maskiranja je razlika između dva praga čujnosti nekog zvuka u odsustvu i prisustvu maskirajućeg zvuka.</a:t>
            </a:r>
          </a:p>
          <a:p>
            <a:r>
              <a:rPr lang="sr-Latn-BA" baseline="0" smtClean="0"/>
              <a:t>Iznos maskiranja zavisi od zvukova koji su u igri kao i od slušaoca.</a:t>
            </a:r>
          </a:p>
          <a:p>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22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Budući da se radi o mehaničkim</a:t>
            </a:r>
            <a:r>
              <a:rPr lang="sr-Latn-BA" baseline="0" smtClean="0"/>
              <a:t> talasima i kod prostiranja zvučnih talasa se mogu primjetiti uobičajene talasne pojave.</a:t>
            </a:r>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23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Koje faktore treba uzeti u obzir?</a:t>
            </a:r>
            <a:endParaRPr lang="en-GB"/>
          </a:p>
        </p:txBody>
      </p:sp>
      <p:sp>
        <p:nvSpPr>
          <p:cNvPr id="4" name="Slide Number Placeholder 3"/>
          <p:cNvSpPr>
            <a:spLocks noGrp="1"/>
          </p:cNvSpPr>
          <p:nvPr>
            <p:ph type="sldNum" sz="quarter" idx="10"/>
          </p:nvPr>
        </p:nvSpPr>
        <p:spPr/>
        <p:txBody>
          <a:bodyPr/>
          <a:lstStyle/>
          <a:p>
            <a:fld id="{1A001265-9314-477F-8011-292123EB3079}" type="slidenum">
              <a:rPr lang="en-GB" smtClean="0"/>
              <a:pPr/>
              <a:t>25</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Koje faktore treba uzeti u obzir?</a:t>
            </a:r>
            <a:endParaRPr lang="en-GB"/>
          </a:p>
        </p:txBody>
      </p:sp>
      <p:sp>
        <p:nvSpPr>
          <p:cNvPr id="4" name="Slide Number Placeholder 3"/>
          <p:cNvSpPr>
            <a:spLocks noGrp="1"/>
          </p:cNvSpPr>
          <p:nvPr>
            <p:ph type="sldNum" sz="quarter" idx="10"/>
          </p:nvPr>
        </p:nvSpPr>
        <p:spPr/>
        <p:txBody>
          <a:bodyPr/>
          <a:lstStyle/>
          <a:p>
            <a:fld id="{1A001265-9314-477F-8011-292123EB3079}" type="slidenum">
              <a:rPr lang="en-GB" smtClean="0"/>
              <a:pPr/>
              <a:t>26</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U industriji</a:t>
            </a:r>
            <a:r>
              <a:rPr lang="en-US" baseline="0" smtClean="0"/>
              <a:t> se sve </a:t>
            </a:r>
            <a:r>
              <a:rPr lang="sr-Latn-BA" baseline="0" smtClean="0"/>
              <a:t>češće sreću v</a:t>
            </a:r>
            <a:r>
              <a:rPr lang="sr-Latn-RS" smtClean="0"/>
              <a:t>isoke frekvencije</a:t>
            </a:r>
            <a:r>
              <a:rPr lang="sr-Latn-RS" baseline="0" smtClean="0"/>
              <a:t> odmjeravanja od, npr. 96 kHz ili 192 kHz. Međutim, laboratorijski eksperimenti nisu pokazali prednost po pitanju kvaliteta u odnosu na brzine odmjeravanja od 44,1 kHz ili 48 kHz. Pošto čovjek ne može da čuje ultrazvuk, instrumenti i ljudski glas ne generišu zvukove čije su frekvencije iznad 20 kHz, a frekvencijski opseg mikrofona takođe ne prelazi 20 kHz, sa perceptualnog stanovišta ne postoji razlog za korištenje vrlo visokih frekvencija odmjeravanja. Štaviše, previsoka frekvencija odmjeravanja, kao što je npr. 192 kHz može da rezultuje intermodulacionom distorzijom, odnosno pojavom signala unutar čujnog opsega čije frekvencije su zbir i razlika frekvencija signala iz ultrazvučnog opsega.</a:t>
            </a:r>
          </a:p>
          <a:p>
            <a:endParaRPr lang="sr-Latn-RS" baseline="0" smtClean="0"/>
          </a:p>
          <a:p>
            <a:r>
              <a:rPr lang="sr-Latn-RS" baseline="0" smtClean="0"/>
              <a:t>Validan razlog za korištenje više frekvencije odmjeravanja je lakše projektovanje filtara u A/D i D/A konvertorima. Međutim, ovaj problem se danas rješava tako što konvertori interno koriste višu frekvenciju odmjeravanja, a na izlaz daju decimiran signal. </a:t>
            </a:r>
          </a:p>
          <a:p>
            <a:endParaRPr lang="sr-Latn-RS" baseline="0" smtClean="0"/>
          </a:p>
          <a:p>
            <a:endParaRPr lang="sr-Latn-RS" baseline="0" smtClean="0"/>
          </a:p>
        </p:txBody>
      </p:sp>
      <p:sp>
        <p:nvSpPr>
          <p:cNvPr id="4" name="Slide Number Placeholder 3"/>
          <p:cNvSpPr>
            <a:spLocks noGrp="1"/>
          </p:cNvSpPr>
          <p:nvPr>
            <p:ph type="sldNum" sz="quarter" idx="10"/>
          </p:nvPr>
        </p:nvSpPr>
        <p:spPr/>
        <p:txBody>
          <a:bodyPr/>
          <a:lstStyle/>
          <a:p>
            <a:fld id="{1A001265-9314-477F-8011-292123EB3079}" type="slidenum">
              <a:rPr lang="en-GB" smtClean="0"/>
              <a:pPr/>
              <a:t>27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80CF4E9-DDCD-4A9E-B629-51FAEC61322D}" type="datetimeFigureOut">
              <a:rPr lang="en-US" smtClean="0"/>
              <a:pPr/>
              <a:t>11/4/2015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0CF4E9-DDCD-4A9E-B629-51FAEC61322D}" type="datetimeFigureOut">
              <a:rPr lang="en-US" smtClean="0"/>
              <a:pPr/>
              <a:t>11/4/2015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0CF4E9-DDCD-4A9E-B629-51FAEC61322D}" type="datetimeFigureOut">
              <a:rPr lang="en-US" smtClean="0"/>
              <a:pPr/>
              <a:t>11/4/2015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7A39BF-46A5-4D32-85C6-B66CD6639B5F}" type="datetimeFigureOut">
              <a:rPr lang="en-US" smtClean="0"/>
              <a:pPr/>
              <a:t>11/4/2015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0CF4E9-DDCD-4A9E-B629-51FAEC61322D}" type="datetimeFigureOut">
              <a:rPr lang="en-US" smtClean="0"/>
              <a:pPr/>
              <a:t>11/4/2015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0CF4E9-DDCD-4A9E-B629-51FAEC61322D}" type="datetimeFigureOut">
              <a:rPr lang="en-US" smtClean="0"/>
              <a:pPr/>
              <a:t>11/4/2015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0CF4E9-DDCD-4A9E-B629-51FAEC61322D}" type="datetimeFigureOut">
              <a:rPr lang="en-US" smtClean="0"/>
              <a:pPr/>
              <a:t>11/4/2015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80CF4E9-DDCD-4A9E-B629-51FAEC61322D}" type="datetimeFigureOut">
              <a:rPr lang="en-US" smtClean="0"/>
              <a:pPr/>
              <a:t>11/4/2015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0CF4E9-DDCD-4A9E-B629-51FAEC61322D}" type="datetimeFigureOut">
              <a:rPr lang="en-US" smtClean="0"/>
              <a:pPr/>
              <a:t>11/4/2015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CF4E9-DDCD-4A9E-B629-51FAEC61322D}" type="datetimeFigureOut">
              <a:rPr lang="en-US" smtClean="0"/>
              <a:pPr/>
              <a:t>11/4/2015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CF4E9-DDCD-4A9E-B629-51FAEC61322D}" type="datetimeFigureOut">
              <a:rPr lang="en-US" smtClean="0"/>
              <a:pPr/>
              <a:t>11/4/2015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CF4E9-DDCD-4A9E-B629-51FAEC61322D}" type="datetimeFigureOut">
              <a:rPr lang="en-US" smtClean="0"/>
              <a:pPr/>
              <a:t>11/4/2015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CF4E9-DDCD-4A9E-B629-51FAEC61322D}" type="datetimeFigureOut">
              <a:rPr lang="en-US" smtClean="0"/>
              <a:pPr/>
              <a:t>11/4/2015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95AD9-FB3D-45A5-A103-FA21A4BE96D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5.xml"/><Relationship Id="rId7" Type="http://schemas.openxmlformats.org/officeDocument/2006/relationships/image" Target="../media/image1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andel44100.wa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andel11025.wav" TargetMode="External"/><Relationship Id="rId4" Type="http://schemas.openxmlformats.org/officeDocument/2006/relationships/hyperlink" Target="handel22050.wav"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5.wav"/><Relationship Id="rId1" Type="http://schemas.openxmlformats.org/officeDocument/2006/relationships/audio" Target="../media/audio4.wav"/><Relationship Id="rId6" Type="http://schemas.openxmlformats.org/officeDocument/2006/relationships/hyperlink" Target="aliasing_piano.wav" TargetMode="External"/><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44k-8bit.wav" TargetMode="External"/><Relationship Id="rId2" Type="http://schemas.openxmlformats.org/officeDocument/2006/relationships/hyperlink" Target="44k-16bit.wav" TargetMode="External"/><Relationship Id="rId1" Type="http://schemas.openxmlformats.org/officeDocument/2006/relationships/slideLayout" Target="../slideLayouts/slideLayout12.xml"/><Relationship Id="rId6" Type="http://schemas.openxmlformats.org/officeDocument/2006/relationships/hyperlink" Target="11k-8bit.wav" TargetMode="External"/><Relationship Id="rId5" Type="http://schemas.openxmlformats.org/officeDocument/2006/relationships/hyperlink" Target="22k-8bit.wav" TargetMode="External"/><Relationship Id="rId4" Type="http://schemas.openxmlformats.org/officeDocument/2006/relationships/hyperlink" Target="22k-16bit.wav"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3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16.xml"/></Relationships>
</file>

<file path=ppt/slides/_rels/slide4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8.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31.png"/><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37.emf"/><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40.emf"/><Relationship Id="rId4" Type="http://schemas.openxmlformats.org/officeDocument/2006/relationships/image" Target="../media/image39.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42.png"/><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6" Type="http://schemas.openxmlformats.org/officeDocument/2006/relationships/hyperlink" Target="acoustic.wav" TargetMode="External"/><Relationship Id="rId5" Type="http://schemas.openxmlformats.org/officeDocument/2006/relationships/hyperlink" Target="out_trebleshelf.wav" TargetMode="External"/><Relationship Id="rId4" Type="http://schemas.openxmlformats.org/officeDocument/2006/relationships/hyperlink" Target="out_bassshelf.wav" TargetMode="Externa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hyperlink" Target="out_vibrato.wav" TargetMode="External"/><Relationship Id="rId5" Type="http://schemas.openxmlformats.org/officeDocument/2006/relationships/hyperlink" Target="acoustic.wav" TargetMode="External"/><Relationship Id="rId4" Type="http://schemas.openxmlformats.org/officeDocument/2006/relationships/oleObject" Target="../embeddings/oleObject3.bin"/></Relationships>
</file>

<file path=ppt/slides/_rels/slide69.xml.rels><?xml version="1.0" encoding="UTF-8" standalone="yes"?>
<Relationships xmlns="http://schemas.openxmlformats.org/package/2006/relationships"><Relationship Id="rId3" Type="http://schemas.openxmlformats.org/officeDocument/2006/relationships/hyperlink" Target="out_wahwah.wav" TargetMode="External"/><Relationship Id="rId2" Type="http://schemas.openxmlformats.org/officeDocument/2006/relationships/image" Target="../media/image50.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hyperlink" Target="out_fuzz.wav" TargetMode="External"/><Relationship Id="rId4" Type="http://schemas.openxmlformats.org/officeDocument/2006/relationships/image" Target="../media/image52.emf"/></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7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58.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24.xml"/><Relationship Id="rId7" Type="http://schemas.openxmlformats.org/officeDocument/2006/relationships/image" Target="../media/image59.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22.xml"/><Relationship Id="rId5" Type="http://schemas.openxmlformats.org/officeDocument/2006/relationships/slideLayout" Target="../slideLayouts/slideLayout2.xml"/><Relationship Id="rId10" Type="http://schemas.openxmlformats.org/officeDocument/2006/relationships/image" Target="../media/image62.png"/><Relationship Id="rId4" Type="http://schemas.openxmlformats.org/officeDocument/2006/relationships/tags" Target="../tags/tag25.xml"/><Relationship Id="rId9" Type="http://schemas.openxmlformats.org/officeDocument/2006/relationships/image" Target="../media/image61.png"/></Relationships>
</file>

<file path=ppt/slides/_rels/slide7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7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8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8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8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8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60.png"/><Relationship Id="rId4" Type="http://schemas.openxmlformats.org/officeDocument/2006/relationships/image" Target="../media/image59.png"/></Relationships>
</file>

<file path=ppt/slides/_rels/slide8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 Id="rId5" Type="http://schemas.openxmlformats.org/officeDocument/2006/relationships/hyperlink" Target="out_convreverb_room.wav" TargetMode="External"/><Relationship Id="rId4" Type="http://schemas.openxmlformats.org/officeDocument/2006/relationships/hyperlink" Target="impulse_room.wav"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 Id="rId5" Type="http://schemas.openxmlformats.org/officeDocument/2006/relationships/hyperlink" Target="out_convreverb_bathroom.wav" TargetMode="External"/><Relationship Id="rId4" Type="http://schemas.openxmlformats.org/officeDocument/2006/relationships/hyperlink" Target="impulse_bathroom.wav"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2.xml"/><Relationship Id="rId5" Type="http://schemas.openxmlformats.org/officeDocument/2006/relationships/hyperlink" Target="out_convreverb_cathedral.wav" TargetMode="External"/><Relationship Id="rId4" Type="http://schemas.openxmlformats.org/officeDocument/2006/relationships/hyperlink" Target="impulse_cathedral.wa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2.xml"/><Relationship Id="rId6" Type="http://schemas.openxmlformats.org/officeDocument/2006/relationships/hyperlink" Target="dnb_banjo.wav" TargetMode="External"/><Relationship Id="rId5" Type="http://schemas.openxmlformats.org/officeDocument/2006/relationships/hyperlink" Target="dnb5.wav" TargetMode="External"/><Relationship Id="rId4" Type="http://schemas.openxmlformats.org/officeDocument/2006/relationships/hyperlink" Target="banjo.wav"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www.pianoteq.com/" TargetMode="External"/><Relationship Id="rId2" Type="http://schemas.openxmlformats.org/officeDocument/2006/relationships/hyperlink" Target="http://www.audioease.com/Pages/Altiverb/" TargetMode="External"/><Relationship Id="rId1" Type="http://schemas.openxmlformats.org/officeDocument/2006/relationships/slideLayout" Target="../slideLayouts/slideLayout4.xml"/><Relationship Id="rId4"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Uvod u digitalni audio</a:t>
            </a:r>
            <a:endParaRPr lang="en-GB"/>
          </a:p>
        </p:txBody>
      </p:sp>
      <p:sp>
        <p:nvSpPr>
          <p:cNvPr id="3" name="Subtitle 2"/>
          <p:cNvSpPr>
            <a:spLocks noGrp="1"/>
          </p:cNvSpPr>
          <p:nvPr>
            <p:ph type="subTitle" idx="1"/>
          </p:nvPr>
        </p:nvSpPr>
        <p:spPr/>
        <p:txBody>
          <a:bodyPr/>
          <a:lstStyle/>
          <a:p>
            <a:r>
              <a:rPr lang="en-US" smtClean="0"/>
              <a:t>Multimediji</a:t>
            </a:r>
          </a:p>
          <a:p>
            <a:r>
              <a:rPr lang="sr-Latn-BA" smtClean="0"/>
              <a:t>Tehnološki</a:t>
            </a:r>
            <a:r>
              <a:rPr lang="sr-Latn-RS" smtClean="0"/>
              <a:t> fakultet</a:t>
            </a:r>
          </a:p>
          <a:p>
            <a:r>
              <a:rPr lang="sr-Latn-RS" smtClean="0"/>
              <a:t>Univerzitet u Banjoj Luci</a:t>
            </a: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Objektivne karakteristike zvuka</a:t>
            </a:r>
            <a:br>
              <a:rPr lang="sr-Latn-BA" smtClean="0"/>
            </a:br>
            <a:r>
              <a:rPr lang="sr-Latn-BA" smtClean="0"/>
              <a:t>Osnovna frekvencija</a:t>
            </a:r>
            <a:endParaRPr lang="en-US"/>
          </a:p>
        </p:txBody>
      </p:sp>
      <p:sp>
        <p:nvSpPr>
          <p:cNvPr id="3" name="Content Placeholder 2"/>
          <p:cNvSpPr>
            <a:spLocks noGrp="1"/>
          </p:cNvSpPr>
          <p:nvPr>
            <p:ph idx="1"/>
          </p:nvPr>
        </p:nvSpPr>
        <p:spPr/>
        <p:txBody>
          <a:bodyPr>
            <a:normAutofit fontScale="85000" lnSpcReduction="20000"/>
          </a:bodyPr>
          <a:lstStyle/>
          <a:p>
            <a:r>
              <a:rPr lang="sr-Latn-BA" smtClean="0"/>
              <a:t>Brzina oscilovanja čestica sredine kroz koju se zvuk prenosi</a:t>
            </a:r>
          </a:p>
          <a:p>
            <a:r>
              <a:rPr lang="sr-Latn-BA" smtClean="0"/>
              <a:t>Povezana sa talasnom dužinom zvuka</a:t>
            </a:r>
          </a:p>
          <a:p>
            <a:endParaRPr lang="sr-Latn-BA" smtClean="0"/>
          </a:p>
          <a:p>
            <a:r>
              <a:rPr lang="sr-Latn-BA" smtClean="0"/>
              <a:t>Od talasne dužine zavisi potrebna veličina prostorije za reprodukciju zvuka – bar polovina talasne dužine</a:t>
            </a:r>
          </a:p>
          <a:p>
            <a:r>
              <a:rPr lang="sr-Latn-BA" smtClean="0"/>
              <a:t>Podjela zvukova prema frekvencijskom opsegu</a:t>
            </a:r>
          </a:p>
          <a:p>
            <a:pPr lvl="1"/>
            <a:r>
              <a:rPr lang="sr-Latn-BA" smtClean="0"/>
              <a:t>Infrazvuk: 0-20 Hz</a:t>
            </a:r>
          </a:p>
          <a:p>
            <a:pPr lvl="1"/>
            <a:r>
              <a:rPr lang="sr-Latn-BA" smtClean="0"/>
              <a:t>Zvuk iz čujnog opsega: 20 Hz – 20 kHz</a:t>
            </a:r>
          </a:p>
          <a:p>
            <a:pPr lvl="1"/>
            <a:r>
              <a:rPr lang="sr-Latn-BA" smtClean="0"/>
              <a:t>Ultrazvuk: 20 kHz – 1 GHz</a:t>
            </a:r>
          </a:p>
          <a:p>
            <a:pPr lvl="1"/>
            <a:r>
              <a:rPr lang="sr-Latn-BA" smtClean="0"/>
              <a:t>Hiperzvuk: 1 GHz – 10 THz</a:t>
            </a:r>
          </a:p>
          <a:p>
            <a:endParaRPr lang="en-US"/>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 name="Object 1"/>
          <p:cNvGraphicFramePr>
            <a:graphicFrameLocks noChangeAspect="1"/>
          </p:cNvGraphicFramePr>
          <p:nvPr/>
        </p:nvGraphicFramePr>
        <p:xfrm>
          <a:off x="6215074" y="2071678"/>
          <a:ext cx="928694" cy="951911"/>
        </p:xfrm>
        <a:graphic>
          <a:graphicData uri="http://schemas.openxmlformats.org/presentationml/2006/ole">
            <p:oleObj spid="_x0000_s3073" name="Equation" r:id="rId4" imgW="380835" imgH="393529" progId="Equation.DSMT4">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Objektivne karakteristike zvuka</a:t>
            </a:r>
            <a:br>
              <a:rPr lang="sr-Latn-BA" smtClean="0"/>
            </a:br>
            <a:r>
              <a:rPr lang="sr-Latn-BA" smtClean="0"/>
              <a:t>Oblik zvučnog spektra</a:t>
            </a:r>
            <a:endParaRPr lang="en-US"/>
          </a:p>
        </p:txBody>
      </p:sp>
      <p:sp>
        <p:nvSpPr>
          <p:cNvPr id="3" name="Content Placeholder 2"/>
          <p:cNvSpPr>
            <a:spLocks noGrp="1"/>
          </p:cNvSpPr>
          <p:nvPr>
            <p:ph idx="1"/>
          </p:nvPr>
        </p:nvSpPr>
        <p:spPr/>
        <p:txBody>
          <a:bodyPr>
            <a:normAutofit fontScale="92500" lnSpcReduction="20000"/>
          </a:bodyPr>
          <a:lstStyle/>
          <a:p>
            <a:r>
              <a:rPr lang="sr-Latn-BA" smtClean="0"/>
              <a:t>Tonovi</a:t>
            </a:r>
          </a:p>
          <a:p>
            <a:pPr lvl="1"/>
            <a:r>
              <a:rPr lang="sr-Latn-BA" smtClean="0"/>
              <a:t>Periodične promjene pritiska</a:t>
            </a:r>
          </a:p>
          <a:p>
            <a:pPr lvl="1"/>
            <a:r>
              <a:rPr lang="sr-Latn-BA" smtClean="0"/>
              <a:t>Čisti tonovi – sinusoidalne oscilacije</a:t>
            </a:r>
          </a:p>
          <a:p>
            <a:pPr lvl="1"/>
            <a:r>
              <a:rPr lang="sr-Latn-BA" smtClean="0"/>
              <a:t>Složeni tonovi – harmonijska veza između frekvencija komponenata</a:t>
            </a:r>
          </a:p>
          <a:p>
            <a:pPr lvl="1"/>
            <a:r>
              <a:rPr lang="sr-Latn-BA" smtClean="0"/>
              <a:t>Koriste se u muzici – muzički tonovi</a:t>
            </a:r>
          </a:p>
          <a:p>
            <a:r>
              <a:rPr lang="sr-Latn-BA" smtClean="0"/>
              <a:t>Šum (buka)</a:t>
            </a:r>
          </a:p>
          <a:p>
            <a:pPr lvl="1"/>
            <a:r>
              <a:rPr lang="sr-Latn-BA" smtClean="0"/>
              <a:t>Frekvencije komponenata nisu u harmonijskoj vezi</a:t>
            </a:r>
          </a:p>
          <a:p>
            <a:pPr lvl="1"/>
            <a:r>
              <a:rPr lang="sr-Latn-BA" smtClean="0"/>
              <a:t>Mogu da se koriste u muzici (udaraljke)</a:t>
            </a:r>
          </a:p>
          <a:p>
            <a:pPr lvl="1"/>
            <a:r>
              <a:rPr lang="sr-Latn-BA" smtClean="0"/>
              <a:t>Često neželjena pojava koja može da utiče na oštećenje sluha</a:t>
            </a:r>
            <a:endParaRPr lang="en-US"/>
          </a:p>
        </p:txBody>
      </p:sp>
      <p:pic>
        <p:nvPicPr>
          <p:cNvPr id="4" name="pure_tone.wav">
            <a:hlinkClick r:id="" action="ppaction://media"/>
          </p:cNvPr>
          <p:cNvPicPr>
            <a:picLocks noRot="1" noChangeAspect="1"/>
          </p:cNvPicPr>
          <p:nvPr>
            <a:wavAudioFile r:embed="rId1" name="pure_tone.wav"/>
          </p:nvPr>
        </p:nvPicPr>
        <p:blipFill>
          <a:blip r:embed="rId5" cstate="print"/>
          <a:stretch>
            <a:fillRect/>
          </a:stretch>
        </p:blipFill>
        <p:spPr>
          <a:xfrm>
            <a:off x="6500826" y="2500306"/>
            <a:ext cx="304800" cy="304800"/>
          </a:xfrm>
          <a:prstGeom prst="rect">
            <a:avLst/>
          </a:prstGeom>
        </p:spPr>
      </p:pic>
      <p:pic>
        <p:nvPicPr>
          <p:cNvPr id="5" name="complex_tone.wav">
            <a:hlinkClick r:id="" action="ppaction://media"/>
          </p:cNvPr>
          <p:cNvPicPr>
            <a:picLocks noRot="1" noChangeAspect="1"/>
          </p:cNvPicPr>
          <p:nvPr>
            <a:wavAudioFile r:embed="rId2" name="complex_tone.wav"/>
          </p:nvPr>
        </p:nvPicPr>
        <p:blipFill>
          <a:blip r:embed="rId6" cstate="print"/>
          <a:stretch>
            <a:fillRect/>
          </a:stretch>
        </p:blipFill>
        <p:spPr>
          <a:xfrm>
            <a:off x="8429652" y="2909886"/>
            <a:ext cx="304800" cy="304800"/>
          </a:xfrm>
          <a:prstGeom prst="rect">
            <a:avLst/>
          </a:prstGeom>
        </p:spPr>
      </p:pic>
      <p:pic>
        <p:nvPicPr>
          <p:cNvPr id="6" name="noise.wav">
            <a:hlinkClick r:id="" action="ppaction://media"/>
          </p:cNvPr>
          <p:cNvPicPr>
            <a:picLocks noRot="1" noChangeAspect="1"/>
          </p:cNvPicPr>
          <p:nvPr>
            <a:wavAudioFile r:embed="rId3" name="noise.wav"/>
          </p:nvPr>
        </p:nvPicPr>
        <p:blipFill>
          <a:blip r:embed="rId7" cstate="print"/>
          <a:stretch>
            <a:fillRect/>
          </a:stretch>
        </p:blipFill>
        <p:spPr>
          <a:xfrm>
            <a:off x="8215338" y="450057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01"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01" fill="hold"/>
                                        <p:tgtEl>
                                          <p:spTgt spid="6"/>
                                        </p:tgtEl>
                                      </p:cBhvr>
                                    </p:cmd>
                                  </p:childTnLst>
                                </p:cTn>
                              </p:par>
                            </p:childTnLst>
                          </p:cTn>
                        </p:par>
                      </p:childTnLst>
                    </p:cTn>
                  </p:par>
                </p:childTnLst>
              </p:cTn>
              <p:nextCondLst>
                <p:cond evt="onClick" delay="0">
                  <p:tgtEl>
                    <p:spTgt spid="6"/>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Decibeli</a:t>
            </a:r>
            <a:endParaRPr lang="en-GB"/>
          </a:p>
        </p:txBody>
      </p:sp>
      <p:sp>
        <p:nvSpPr>
          <p:cNvPr id="3" name="Content Placeholder 2"/>
          <p:cNvSpPr>
            <a:spLocks noGrp="1"/>
          </p:cNvSpPr>
          <p:nvPr>
            <p:ph idx="1"/>
          </p:nvPr>
        </p:nvSpPr>
        <p:spPr/>
        <p:txBody>
          <a:bodyPr>
            <a:normAutofit fontScale="92500" lnSpcReduction="20000"/>
          </a:bodyPr>
          <a:lstStyle/>
          <a:p>
            <a:r>
              <a:rPr lang="sr-Latn-RS" smtClean="0"/>
              <a:t>Vrijednosti snage ili intenziteta je često pogodno izraziti relativno u odnosu na neku referentnu vrijednost</a:t>
            </a:r>
          </a:p>
          <a:p>
            <a:r>
              <a:rPr lang="sr-Latn-RS" smtClean="0"/>
              <a:t>Ukoliko veličina ima prirodu snage njena vrijednost u decibelima je</a:t>
            </a:r>
          </a:p>
          <a:p>
            <a:pPr lvl="1"/>
            <a:endParaRPr lang="sr-Latn-RS" i="1" smtClean="0"/>
          </a:p>
          <a:p>
            <a:pPr lvl="1"/>
            <a:r>
              <a:rPr lang="sr-Latn-RS" i="1" smtClean="0"/>
              <a:t>P</a:t>
            </a:r>
            <a:r>
              <a:rPr lang="sr-Latn-RS" smtClean="0"/>
              <a:t> je vrijednost veličine koja se mjeri</a:t>
            </a:r>
          </a:p>
          <a:p>
            <a:pPr lvl="1"/>
            <a:r>
              <a:rPr lang="sr-Latn-RS" i="1" smtClean="0"/>
              <a:t>P</a:t>
            </a:r>
            <a:r>
              <a:rPr lang="sr-Latn-RS" baseline="-25000" smtClean="0"/>
              <a:t>0</a:t>
            </a:r>
            <a:r>
              <a:rPr lang="sr-Latn-RS" smtClean="0"/>
              <a:t> je referentna vrijednost</a:t>
            </a:r>
          </a:p>
          <a:p>
            <a:pPr lvl="1"/>
            <a:r>
              <a:rPr lang="sr-Latn-RS" i="1" smtClean="0"/>
              <a:t>P</a:t>
            </a:r>
            <a:r>
              <a:rPr lang="sr-Latn-RS" i="1" baseline="-25000" smtClean="0"/>
              <a:t>dB </a:t>
            </a:r>
            <a:r>
              <a:rPr lang="sr-Latn-RS" smtClean="0"/>
              <a:t>je veličina izražena u dB, relativno u odnosu na </a:t>
            </a:r>
            <a:r>
              <a:rPr lang="sr-Latn-RS" i="1" smtClean="0"/>
              <a:t>P</a:t>
            </a:r>
            <a:r>
              <a:rPr lang="sr-Latn-RS" baseline="-25000" smtClean="0"/>
              <a:t>0</a:t>
            </a:r>
          </a:p>
          <a:p>
            <a:pPr lvl="1"/>
            <a:r>
              <a:rPr lang="sr-Latn-RS" i="1" smtClean="0"/>
              <a:t>P</a:t>
            </a:r>
            <a:r>
              <a:rPr lang="sr-Latn-RS" smtClean="0"/>
              <a:t> i </a:t>
            </a:r>
            <a:r>
              <a:rPr lang="sr-Latn-RS" i="1" smtClean="0"/>
              <a:t>P</a:t>
            </a:r>
            <a:r>
              <a:rPr lang="sr-Latn-RS" baseline="-25000" smtClean="0"/>
              <a:t>0</a:t>
            </a:r>
            <a:r>
              <a:rPr lang="sr-Latn-RS" smtClean="0"/>
              <a:t> moraju imati iste dimenzije</a:t>
            </a:r>
          </a:p>
          <a:p>
            <a:pPr lvl="1"/>
            <a:r>
              <a:rPr lang="sr-Latn-RS" smtClean="0"/>
              <a:t>Referentna vrijednost odgovara 0 dB</a:t>
            </a:r>
          </a:p>
          <a:p>
            <a:pPr>
              <a:buNone/>
            </a:pPr>
            <a:endParaRPr lang="sr-Latn-RS" smtClean="0"/>
          </a:p>
          <a:p>
            <a:endParaRPr lang="en-GB"/>
          </a:p>
        </p:txBody>
      </p:sp>
      <p:pic>
        <p:nvPicPr>
          <p:cNvPr id="6" name="Picture 5" descr="addin_tmp.png"/>
          <p:cNvPicPr>
            <a:picLocks noChangeAspect="1"/>
          </p:cNvPicPr>
          <p:nvPr>
            <p:custDataLst>
              <p:tags r:id="rId1"/>
            </p:custDataLst>
          </p:nvPr>
        </p:nvPicPr>
        <p:blipFill>
          <a:blip r:embed="rId3" cstate="print"/>
          <a:stretch>
            <a:fillRect/>
          </a:stretch>
        </p:blipFill>
        <p:spPr>
          <a:xfrm>
            <a:off x="3286116" y="3643314"/>
            <a:ext cx="1693164" cy="33680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Šta se dobija korištenjem decibela?</a:t>
            </a:r>
            <a:endParaRPr lang="en-GB"/>
          </a:p>
        </p:txBody>
      </p:sp>
      <p:sp>
        <p:nvSpPr>
          <p:cNvPr id="3" name="Content Placeholder 2"/>
          <p:cNvSpPr>
            <a:spLocks noGrp="1"/>
          </p:cNvSpPr>
          <p:nvPr>
            <p:ph idx="1"/>
          </p:nvPr>
        </p:nvSpPr>
        <p:spPr/>
        <p:txBody>
          <a:bodyPr>
            <a:normAutofit fontScale="92500" lnSpcReduction="20000"/>
          </a:bodyPr>
          <a:lstStyle/>
          <a:p>
            <a:r>
              <a:rPr lang="sr-Latn-RS" sz="3000" smtClean="0"/>
              <a:t>Logaritmovanjem se smanjuje dinamički opseg vrijednosti mjerene veličine</a:t>
            </a:r>
          </a:p>
          <a:p>
            <a:pPr lvl="1"/>
            <a:r>
              <a:rPr lang="sr-Latn-RS" sz="2600" smtClean="0"/>
              <a:t>Pogodno npr. kada se posmatra veliki opseg frekvencija ili vrijednosti pojačanja</a:t>
            </a:r>
          </a:p>
          <a:p>
            <a:r>
              <a:rPr lang="sr-Latn-RS" sz="3000" smtClean="0"/>
              <a:t>Ako je </a:t>
            </a:r>
            <a:r>
              <a:rPr lang="sr-Latn-RS" sz="3000" i="1" smtClean="0"/>
              <a:t>P</a:t>
            </a:r>
            <a:r>
              <a:rPr lang="sr-Latn-RS" sz="3000" smtClean="0"/>
              <a:t> veće od </a:t>
            </a:r>
            <a:r>
              <a:rPr lang="sr-Latn-RS" sz="3000" i="1" smtClean="0"/>
              <a:t>P</a:t>
            </a:r>
            <a:r>
              <a:rPr lang="sr-Latn-RS" sz="3000" baseline="-25000" smtClean="0"/>
              <a:t>0 </a:t>
            </a:r>
            <a:r>
              <a:rPr lang="sr-Latn-RS" sz="3000" smtClean="0"/>
              <a:t>onda je </a:t>
            </a:r>
            <a:r>
              <a:rPr lang="sr-Latn-RS" sz="3000" i="1" smtClean="0"/>
              <a:t>P</a:t>
            </a:r>
            <a:r>
              <a:rPr lang="sr-Latn-RS" sz="3000" i="1" baseline="-25000" smtClean="0"/>
              <a:t>dB</a:t>
            </a:r>
            <a:r>
              <a:rPr lang="sr-Latn-RS" sz="3000" i="1" smtClean="0"/>
              <a:t> </a:t>
            </a:r>
            <a:r>
              <a:rPr lang="sr-Latn-RS" sz="3000" smtClean="0"/>
              <a:t>pozitivno (porast snage)</a:t>
            </a:r>
          </a:p>
          <a:p>
            <a:r>
              <a:rPr lang="sr-Latn-RS" sz="3000" smtClean="0"/>
              <a:t>Ako je </a:t>
            </a:r>
            <a:r>
              <a:rPr lang="sr-Latn-RS" sz="3000" i="1" smtClean="0"/>
              <a:t>P</a:t>
            </a:r>
            <a:r>
              <a:rPr lang="sr-Latn-RS" sz="3000" smtClean="0"/>
              <a:t> manje od </a:t>
            </a:r>
            <a:r>
              <a:rPr lang="sr-Latn-RS" sz="3000" i="1" smtClean="0"/>
              <a:t>P</a:t>
            </a:r>
            <a:r>
              <a:rPr lang="sr-Latn-RS" sz="3000" baseline="-25000" smtClean="0"/>
              <a:t>0 </a:t>
            </a:r>
            <a:r>
              <a:rPr lang="sr-Latn-RS" sz="3000" smtClean="0"/>
              <a:t>onda je </a:t>
            </a:r>
            <a:r>
              <a:rPr lang="sr-Latn-RS" sz="3000" i="1" smtClean="0"/>
              <a:t>P</a:t>
            </a:r>
            <a:r>
              <a:rPr lang="sr-Latn-RS" sz="3000" i="1" baseline="-25000" smtClean="0"/>
              <a:t>dB</a:t>
            </a:r>
            <a:r>
              <a:rPr lang="sr-Latn-RS" sz="3000" i="1" smtClean="0"/>
              <a:t> </a:t>
            </a:r>
            <a:r>
              <a:rPr lang="sr-Latn-RS" sz="3000" smtClean="0"/>
              <a:t>pozitivno (smanjenje snage)</a:t>
            </a:r>
          </a:p>
          <a:p>
            <a:r>
              <a:rPr lang="sr-Latn-RS" sz="3000" smtClean="0"/>
              <a:t>Multiplikativna veza između veličina postaje aditivna</a:t>
            </a:r>
          </a:p>
          <a:p>
            <a:r>
              <a:rPr lang="sr-Latn-RS" sz="3000" smtClean="0"/>
              <a:t>Snaga je proporcionalna kvadratu vrijednosti fizičke veličine (npr. napona) pa je </a:t>
            </a:r>
          </a:p>
          <a:p>
            <a:endParaRPr lang="sr-Latn-RS" smtClean="0"/>
          </a:p>
        </p:txBody>
      </p:sp>
      <p:pic>
        <p:nvPicPr>
          <p:cNvPr id="4" name="Picture 3" descr="addin_tmp.png"/>
          <p:cNvPicPr>
            <a:picLocks noChangeAspect="1"/>
          </p:cNvPicPr>
          <p:nvPr>
            <p:custDataLst>
              <p:tags r:id="rId1"/>
            </p:custDataLst>
          </p:nvPr>
        </p:nvPicPr>
        <p:blipFill>
          <a:blip r:embed="rId3" cstate="print"/>
          <a:stretch>
            <a:fillRect/>
          </a:stretch>
        </p:blipFill>
        <p:spPr>
          <a:xfrm>
            <a:off x="3500430" y="5857892"/>
            <a:ext cx="1780032" cy="3368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Primjene decibela</a:t>
            </a:r>
            <a:endParaRPr lang="en-GB"/>
          </a:p>
        </p:txBody>
      </p:sp>
      <p:sp>
        <p:nvSpPr>
          <p:cNvPr id="3" name="Content Placeholder 2"/>
          <p:cNvSpPr>
            <a:spLocks noGrp="1"/>
          </p:cNvSpPr>
          <p:nvPr>
            <p:ph idx="1"/>
          </p:nvPr>
        </p:nvSpPr>
        <p:spPr>
          <a:xfrm>
            <a:off x="457200" y="1600200"/>
            <a:ext cx="4114800" cy="4525963"/>
          </a:xfrm>
        </p:spPr>
        <p:txBody>
          <a:bodyPr>
            <a:normAutofit lnSpcReduction="10000"/>
          </a:bodyPr>
          <a:lstStyle/>
          <a:p>
            <a:r>
              <a:rPr lang="sr-Latn-RS" smtClean="0"/>
              <a:t>Scovilleova skala ljutine papričica (i druge začinjene hrane)</a:t>
            </a:r>
          </a:p>
          <a:p>
            <a:r>
              <a:rPr lang="sr-Latn-RS" smtClean="0"/>
              <a:t>Jedinica: SHU (Scoville heat unit)</a:t>
            </a:r>
          </a:p>
          <a:p>
            <a:r>
              <a:rPr lang="sr-Latn-RS" smtClean="0"/>
              <a:t>Funkcija koncentracije </a:t>
            </a:r>
            <a:r>
              <a:rPr lang="sr-Latn-RS" smtClean="0">
                <a:solidFill>
                  <a:srgbClr val="FF0000"/>
                </a:solidFill>
              </a:rPr>
              <a:t>kapsaicina</a:t>
            </a:r>
            <a:endParaRPr lang="en-GB">
              <a:solidFill>
                <a:srgbClr val="FF0000"/>
              </a:solidFill>
            </a:endParaRPr>
          </a:p>
        </p:txBody>
      </p:sp>
      <p:pic>
        <p:nvPicPr>
          <p:cNvPr id="4" name="Picture 3" descr="chiliheatmap1.jpg"/>
          <p:cNvPicPr>
            <a:picLocks noChangeAspect="1"/>
          </p:cNvPicPr>
          <p:nvPr/>
        </p:nvPicPr>
        <p:blipFill>
          <a:blip r:embed="rId2" cstate="print"/>
          <a:stretch>
            <a:fillRect/>
          </a:stretch>
        </p:blipFill>
        <p:spPr>
          <a:xfrm>
            <a:off x="4917742" y="1214422"/>
            <a:ext cx="3804073" cy="5357850"/>
          </a:xfrm>
          <a:prstGeom prst="rect">
            <a:avLst/>
          </a:prstGeom>
        </p:spPr>
      </p:pic>
      <p:sp>
        <p:nvSpPr>
          <p:cNvPr id="5" name="TextBox 4"/>
          <p:cNvSpPr txBox="1"/>
          <p:nvPr/>
        </p:nvSpPr>
        <p:spPr>
          <a:xfrm>
            <a:off x="5072066" y="6488692"/>
            <a:ext cx="4071934" cy="369332"/>
          </a:xfrm>
          <a:prstGeom prst="rect">
            <a:avLst/>
          </a:prstGeom>
          <a:noFill/>
        </p:spPr>
        <p:txBody>
          <a:bodyPr wrap="square" rtlCol="0">
            <a:spAutoFit/>
          </a:bodyPr>
          <a:lstStyle/>
          <a:p>
            <a:r>
              <a:rPr lang="sr-Latn-RS" smtClean="0"/>
              <a:t>Izvor: </a:t>
            </a:r>
            <a:r>
              <a:rPr lang="en-GB" smtClean="0"/>
              <a:t>Mark Biegert and Math Encounters</a:t>
            </a: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Primjene decibela</a:t>
            </a:r>
            <a:endParaRPr lang="en-GB"/>
          </a:p>
        </p:txBody>
      </p:sp>
      <p:sp>
        <p:nvSpPr>
          <p:cNvPr id="3" name="Content Placeholder 2"/>
          <p:cNvSpPr>
            <a:spLocks noGrp="1"/>
          </p:cNvSpPr>
          <p:nvPr>
            <p:ph idx="1"/>
          </p:nvPr>
        </p:nvSpPr>
        <p:spPr>
          <a:xfrm>
            <a:off x="457200" y="1600200"/>
            <a:ext cx="4114800" cy="4525963"/>
          </a:xfrm>
        </p:spPr>
        <p:txBody>
          <a:bodyPr>
            <a:normAutofit lnSpcReduction="10000"/>
          </a:bodyPr>
          <a:lstStyle/>
          <a:p>
            <a:r>
              <a:rPr lang="sr-Latn-RS" smtClean="0"/>
              <a:t>Scovilleova skala ljutine papričica (i druge začinjene hrane)</a:t>
            </a:r>
          </a:p>
          <a:p>
            <a:r>
              <a:rPr lang="sr-Latn-RS" smtClean="0"/>
              <a:t>Jedinica: SHU (Scoville heat unit)</a:t>
            </a:r>
          </a:p>
          <a:p>
            <a:r>
              <a:rPr lang="sr-Latn-RS" smtClean="0"/>
              <a:t>Funkcija koncentracije </a:t>
            </a:r>
            <a:r>
              <a:rPr lang="sr-Latn-RS" smtClean="0">
                <a:solidFill>
                  <a:srgbClr val="FF0000"/>
                </a:solidFill>
              </a:rPr>
              <a:t>kapsaicina</a:t>
            </a:r>
            <a:endParaRPr lang="en-GB">
              <a:solidFill>
                <a:srgbClr val="FF0000"/>
              </a:solidFill>
            </a:endParaRPr>
          </a:p>
        </p:txBody>
      </p:sp>
      <p:pic>
        <p:nvPicPr>
          <p:cNvPr id="5" name="Picture 4" descr="db8.png"/>
          <p:cNvPicPr>
            <a:picLocks noChangeAspect="1"/>
          </p:cNvPicPr>
          <p:nvPr/>
        </p:nvPicPr>
        <p:blipFill>
          <a:blip r:embed="rId2" cstate="print"/>
          <a:stretch>
            <a:fillRect/>
          </a:stretch>
        </p:blipFill>
        <p:spPr>
          <a:xfrm>
            <a:off x="4917916" y="1214422"/>
            <a:ext cx="3807347" cy="5357850"/>
          </a:xfrm>
          <a:prstGeom prst="rect">
            <a:avLst/>
          </a:prstGeom>
        </p:spPr>
      </p:pic>
      <p:sp>
        <p:nvSpPr>
          <p:cNvPr id="6" name="TextBox 5"/>
          <p:cNvSpPr txBox="1"/>
          <p:nvPr/>
        </p:nvSpPr>
        <p:spPr>
          <a:xfrm>
            <a:off x="5072066" y="6488692"/>
            <a:ext cx="4071934" cy="369332"/>
          </a:xfrm>
          <a:prstGeom prst="rect">
            <a:avLst/>
          </a:prstGeom>
          <a:noFill/>
        </p:spPr>
        <p:txBody>
          <a:bodyPr wrap="square" rtlCol="0">
            <a:spAutoFit/>
          </a:bodyPr>
          <a:lstStyle/>
          <a:p>
            <a:r>
              <a:rPr lang="sr-Latn-RS" smtClean="0"/>
              <a:t>Izvor: </a:t>
            </a:r>
            <a:r>
              <a:rPr lang="en-GB" smtClean="0"/>
              <a:t>Mark Biegert and Math Encounters</a:t>
            </a: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Objektivne karakteristike zvuka</a:t>
            </a:r>
            <a:br>
              <a:rPr lang="sr-Latn-BA" smtClean="0"/>
            </a:br>
            <a:r>
              <a:rPr lang="sr-Latn-BA" smtClean="0"/>
              <a:t>Intenzitet zvuka</a:t>
            </a:r>
            <a:endParaRPr lang="en-US"/>
          </a:p>
        </p:txBody>
      </p:sp>
      <p:sp>
        <p:nvSpPr>
          <p:cNvPr id="3" name="Content Placeholder 2"/>
          <p:cNvSpPr>
            <a:spLocks noGrp="1"/>
          </p:cNvSpPr>
          <p:nvPr>
            <p:ph idx="1"/>
          </p:nvPr>
        </p:nvSpPr>
        <p:spPr/>
        <p:txBody>
          <a:bodyPr>
            <a:normAutofit fontScale="92500" lnSpcReduction="20000"/>
          </a:bodyPr>
          <a:lstStyle/>
          <a:p>
            <a:r>
              <a:rPr lang="sr-Latn-BA" smtClean="0"/>
              <a:t>Zvuk se opaža kao varijacije pritiska</a:t>
            </a:r>
          </a:p>
          <a:p>
            <a:r>
              <a:rPr lang="sr-Latn-BA" smtClean="0"/>
              <a:t>Mjeri se zvučni pritisak (sound pressure level)</a:t>
            </a:r>
          </a:p>
          <a:p>
            <a:r>
              <a:rPr lang="sr-Latn-BA" smtClean="0"/>
              <a:t>Računa se relativno u odnosu na referentnu vrijednost od </a:t>
            </a:r>
            <a:r>
              <a:rPr lang="sr-Latn-BA" i="1" smtClean="0"/>
              <a:t>p</a:t>
            </a:r>
            <a:r>
              <a:rPr lang="sr-Latn-BA" baseline="-25000" smtClean="0"/>
              <a:t>0</a:t>
            </a:r>
            <a:r>
              <a:rPr lang="sr-Latn-BA" smtClean="0"/>
              <a:t>=20</a:t>
            </a:r>
            <a:r>
              <a:rPr lang="sr-Latn-BA" smtClean="0">
                <a:latin typeface="Symbol" pitchFamily="18" charset="2"/>
              </a:rPr>
              <a:t>m</a:t>
            </a:r>
            <a:r>
              <a:rPr lang="sr-Latn-BA" smtClean="0"/>
              <a:t>Pa i izražava u decibelima (dB SPL)</a:t>
            </a:r>
          </a:p>
          <a:p>
            <a:r>
              <a:rPr lang="sr-Latn-BA" smtClean="0"/>
              <a:t>Intenzitet zvučnog talasa</a:t>
            </a:r>
          </a:p>
          <a:p>
            <a:r>
              <a:rPr lang="sr-Latn-BA" smtClean="0"/>
              <a:t>Računa se relativno u odnosu na referentnu vrijednost </a:t>
            </a:r>
            <a:r>
              <a:rPr lang="sr-Latn-BA" i="1" smtClean="0"/>
              <a:t>I</a:t>
            </a:r>
            <a:r>
              <a:rPr lang="sr-Latn-BA" baseline="-25000" smtClean="0"/>
              <a:t>0</a:t>
            </a:r>
            <a:r>
              <a:rPr lang="sr-Latn-BA" smtClean="0"/>
              <a:t>=10</a:t>
            </a:r>
            <a:r>
              <a:rPr lang="sr-Latn-BA" baseline="30000" smtClean="0"/>
              <a:t>-12</a:t>
            </a:r>
            <a:r>
              <a:rPr lang="sr-Latn-BA" smtClean="0"/>
              <a:t>W/m</a:t>
            </a:r>
            <a:r>
              <a:rPr lang="sr-Latn-BA" baseline="30000" smtClean="0"/>
              <a:t>2</a:t>
            </a:r>
          </a:p>
          <a:p>
            <a:r>
              <a:rPr lang="sr-Latn-BA" smtClean="0"/>
              <a:t>Referentne vrijednosti su izabrane tako da su vrijednosti </a:t>
            </a:r>
            <a:r>
              <a:rPr lang="sr-Latn-BA" i="1" smtClean="0"/>
              <a:t>L</a:t>
            </a:r>
            <a:r>
              <a:rPr lang="sr-Latn-BA" i="1" baseline="-25000" smtClean="0"/>
              <a:t>p</a:t>
            </a:r>
            <a:r>
              <a:rPr lang="sr-Latn-BA" smtClean="0"/>
              <a:t> i </a:t>
            </a:r>
            <a:r>
              <a:rPr lang="sr-Latn-BA" i="1" smtClean="0"/>
              <a:t>L</a:t>
            </a:r>
            <a:r>
              <a:rPr lang="sr-Latn-BA" i="1" baseline="-25000" smtClean="0"/>
              <a:t>w</a:t>
            </a:r>
            <a:r>
              <a:rPr lang="sr-Latn-BA" smtClean="0"/>
              <a:t> jednake</a:t>
            </a:r>
          </a:p>
          <a:p>
            <a:endParaRPr lang="en-US" baseline="30000"/>
          </a:p>
        </p:txBody>
      </p:sp>
      <p:pic>
        <p:nvPicPr>
          <p:cNvPr id="4" name="Picture 3" descr="addin_tmp.png"/>
          <p:cNvPicPr>
            <a:picLocks noChangeAspect="1"/>
          </p:cNvPicPr>
          <p:nvPr>
            <p:custDataLst>
              <p:tags r:id="rId1"/>
            </p:custDataLst>
          </p:nvPr>
        </p:nvPicPr>
        <p:blipFill>
          <a:blip r:embed="rId6" cstate="print"/>
          <a:stretch>
            <a:fillRect/>
          </a:stretch>
        </p:blipFill>
        <p:spPr>
          <a:xfrm>
            <a:off x="2357422" y="3286124"/>
            <a:ext cx="2428892" cy="500425"/>
          </a:xfrm>
          <a:prstGeom prst="rect">
            <a:avLst/>
          </a:prstGeom>
        </p:spPr>
      </p:pic>
      <p:pic>
        <p:nvPicPr>
          <p:cNvPr id="7" name="Picture 6" descr="addin_tmp.png"/>
          <p:cNvPicPr>
            <a:picLocks noChangeAspect="1"/>
          </p:cNvPicPr>
          <p:nvPr>
            <p:custDataLst>
              <p:tags r:id="rId2"/>
            </p:custDataLst>
          </p:nvPr>
        </p:nvPicPr>
        <p:blipFill>
          <a:blip r:embed="rId7" cstate="print"/>
          <a:stretch>
            <a:fillRect/>
          </a:stretch>
        </p:blipFill>
        <p:spPr>
          <a:xfrm>
            <a:off x="5022749" y="3714752"/>
            <a:ext cx="1049449" cy="403861"/>
          </a:xfrm>
          <a:prstGeom prst="rect">
            <a:avLst/>
          </a:prstGeom>
        </p:spPr>
      </p:pic>
      <p:pic>
        <p:nvPicPr>
          <p:cNvPr id="8" name="Picture 7" descr="addin_tmp.png"/>
          <p:cNvPicPr>
            <a:picLocks noChangeAspect="1"/>
          </p:cNvPicPr>
          <p:nvPr>
            <p:custDataLst>
              <p:tags r:id="rId3"/>
            </p:custDataLst>
          </p:nvPr>
        </p:nvPicPr>
        <p:blipFill>
          <a:blip r:embed="rId8" cstate="print"/>
          <a:stretch>
            <a:fillRect/>
          </a:stretch>
        </p:blipFill>
        <p:spPr>
          <a:xfrm>
            <a:off x="4643438" y="4572008"/>
            <a:ext cx="2406568" cy="50006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Percepcija zvuka</a:t>
            </a:r>
            <a:endParaRPr lang="en-US"/>
          </a:p>
        </p:txBody>
      </p:sp>
      <p:sp>
        <p:nvSpPr>
          <p:cNvPr id="3" name="Content Placeholder 2"/>
          <p:cNvSpPr>
            <a:spLocks noGrp="1"/>
          </p:cNvSpPr>
          <p:nvPr>
            <p:ph idx="1"/>
          </p:nvPr>
        </p:nvSpPr>
        <p:spPr/>
        <p:txBody>
          <a:bodyPr>
            <a:normAutofit fontScale="92500"/>
          </a:bodyPr>
          <a:lstStyle/>
          <a:p>
            <a:r>
              <a:rPr lang="en-US" smtClean="0"/>
              <a:t>Auditorni sistem detektuje promjene va</a:t>
            </a:r>
            <a:r>
              <a:rPr lang="sr-Latn-BA" smtClean="0"/>
              <a:t>zdušnog pritiska</a:t>
            </a:r>
          </a:p>
          <a:p>
            <a:r>
              <a:rPr lang="sr-Latn-BA" smtClean="0"/>
              <a:t>Percepcija zvuka sa određenim objektivnim karakteristikama je subjektivna – zavisi od slušaoca</a:t>
            </a:r>
          </a:p>
          <a:p>
            <a:r>
              <a:rPr lang="sr-Latn-BA" smtClean="0"/>
              <a:t>Subjektivne psihoakustičke karakteristike zvuka:</a:t>
            </a:r>
          </a:p>
          <a:p>
            <a:pPr lvl="1"/>
            <a:r>
              <a:rPr lang="sr-Latn-BA" smtClean="0"/>
              <a:t>Visina tona</a:t>
            </a:r>
          </a:p>
          <a:p>
            <a:pPr lvl="1"/>
            <a:r>
              <a:rPr lang="sr-Latn-BA" smtClean="0"/>
              <a:t>Boja zvuka</a:t>
            </a:r>
          </a:p>
          <a:p>
            <a:pPr lvl="1"/>
            <a:r>
              <a:rPr lang="sr-Latn-BA" smtClean="0"/>
              <a:t>Glasnoća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Percepcija zvuka</a:t>
            </a:r>
            <a:br>
              <a:rPr lang="sr-Latn-BA" smtClean="0"/>
            </a:br>
            <a:r>
              <a:rPr lang="sr-Latn-BA" smtClean="0"/>
              <a:t>Visina tona</a:t>
            </a:r>
            <a:endParaRPr lang="en-US"/>
          </a:p>
        </p:txBody>
      </p:sp>
      <p:sp>
        <p:nvSpPr>
          <p:cNvPr id="3" name="Content Placeholder 2"/>
          <p:cNvSpPr>
            <a:spLocks noGrp="1"/>
          </p:cNvSpPr>
          <p:nvPr>
            <p:ph idx="1"/>
          </p:nvPr>
        </p:nvSpPr>
        <p:spPr/>
        <p:txBody>
          <a:bodyPr>
            <a:normAutofit fontScale="92500" lnSpcReduction="10000"/>
          </a:bodyPr>
          <a:lstStyle/>
          <a:p>
            <a:r>
              <a:rPr lang="sr-Latn-BA" sz="2800" smtClean="0"/>
              <a:t>Perceptualna osobina zvuka koja omogućava uređenje muzičkih tonova na skali povezanoj sa frekvencijom</a:t>
            </a:r>
          </a:p>
          <a:p>
            <a:r>
              <a:rPr lang="sr-Latn-BA" sz="2800" smtClean="0"/>
              <a:t>Visine tonova se mogu označiti:</a:t>
            </a:r>
          </a:p>
          <a:p>
            <a:pPr lvl="1"/>
            <a:r>
              <a:rPr lang="sr-Latn-BA" sz="2400" smtClean="0"/>
              <a:t>slovima – Helmholtzova notacija (C, D, E, F, G, A, H)</a:t>
            </a:r>
          </a:p>
          <a:p>
            <a:pPr lvl="1"/>
            <a:r>
              <a:rPr lang="sr-Latn-BA" sz="2400" smtClean="0"/>
              <a:t>slovima i brojevima – naučna notacija (slovo i broj koji označava oktavu)</a:t>
            </a:r>
          </a:p>
          <a:p>
            <a:pPr lvl="1"/>
            <a:r>
              <a:rPr lang="sr-Latn-BA" sz="2400" smtClean="0"/>
              <a:t>brojevima koji predstavljaju frekvencije u Hz ili MIDI standard</a:t>
            </a:r>
          </a:p>
          <a:p>
            <a:pPr lvl="1"/>
            <a:endParaRPr lang="sr-Latn-BA" sz="2400" smtClean="0"/>
          </a:p>
          <a:p>
            <a:endParaRPr lang="sr-Latn-BA" sz="2600" smtClean="0"/>
          </a:p>
          <a:p>
            <a:r>
              <a:rPr lang="sr-Latn-BA" sz="2800" smtClean="0"/>
              <a:t>Oktava – interval visina tonova koji odgovara udvostručenju frekvencije</a:t>
            </a:r>
          </a:p>
        </p:txBody>
      </p:sp>
      <p:pic>
        <p:nvPicPr>
          <p:cNvPr id="4" name="Picture 3" descr="addin_tmp.png"/>
          <p:cNvPicPr>
            <a:picLocks noChangeAspect="1"/>
          </p:cNvPicPr>
          <p:nvPr>
            <p:custDataLst>
              <p:tags r:id="rId1"/>
            </p:custDataLst>
          </p:nvPr>
        </p:nvPicPr>
        <p:blipFill>
          <a:blip r:embed="rId4" cstate="print"/>
          <a:stretch>
            <a:fillRect/>
          </a:stretch>
        </p:blipFill>
        <p:spPr>
          <a:xfrm>
            <a:off x="2607455" y="4357694"/>
            <a:ext cx="3929090" cy="66035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Visina tona</a:t>
            </a:r>
            <a:br>
              <a:rPr lang="en-US" smtClean="0"/>
            </a:br>
            <a:r>
              <a:rPr lang="en-US" smtClean="0"/>
              <a:t>Frekvencije tonova</a:t>
            </a:r>
            <a:endParaRPr lang="en-US"/>
          </a:p>
        </p:txBody>
      </p:sp>
      <p:sp>
        <p:nvSpPr>
          <p:cNvPr id="3" name="Content Placeholder 2"/>
          <p:cNvSpPr>
            <a:spLocks noGrp="1"/>
          </p:cNvSpPr>
          <p:nvPr>
            <p:ph idx="1"/>
          </p:nvPr>
        </p:nvSpPr>
        <p:spPr/>
        <p:txBody>
          <a:bodyPr/>
          <a:lstStyle/>
          <a:p>
            <a:r>
              <a:rPr lang="en-US" smtClean="0"/>
              <a:t>Na klaviru na</a:t>
            </a:r>
            <a:r>
              <a:rPr lang="sr-Latn-BA" smtClean="0"/>
              <a:t>štimovanom po </a:t>
            </a:r>
            <a:r>
              <a:rPr lang="sr-Latn-BA" smtClean="0">
                <a:solidFill>
                  <a:schemeClr val="tx2"/>
                </a:solidFill>
              </a:rPr>
              <a:t>temperovanom sistemu</a:t>
            </a:r>
            <a:r>
              <a:rPr lang="sr-Latn-BA" smtClean="0"/>
              <a:t> ton A4 ima frekvenciju od 440 Hz</a:t>
            </a:r>
            <a:endParaRPr lang="en-US"/>
          </a:p>
        </p:txBody>
      </p:sp>
      <p:pic>
        <p:nvPicPr>
          <p:cNvPr id="4" name="Picture 3" descr="KeyboardAndFrequencies.gif"/>
          <p:cNvPicPr>
            <a:picLocks noChangeAspect="1"/>
          </p:cNvPicPr>
          <p:nvPr/>
        </p:nvPicPr>
        <p:blipFill>
          <a:blip r:embed="rId2" cstate="print"/>
          <a:stretch>
            <a:fillRect/>
          </a:stretch>
        </p:blipFill>
        <p:spPr>
          <a:xfrm>
            <a:off x="214281" y="2857496"/>
            <a:ext cx="8722463" cy="20002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Zvuk</a:t>
            </a:r>
            <a:endParaRPr lang="en-GB"/>
          </a:p>
        </p:txBody>
      </p:sp>
      <p:sp>
        <p:nvSpPr>
          <p:cNvPr id="3" name="Content Placeholder 2"/>
          <p:cNvSpPr>
            <a:spLocks noGrp="1"/>
          </p:cNvSpPr>
          <p:nvPr>
            <p:ph idx="1"/>
          </p:nvPr>
        </p:nvSpPr>
        <p:spPr/>
        <p:txBody>
          <a:bodyPr/>
          <a:lstStyle/>
          <a:p>
            <a:r>
              <a:rPr lang="sr-Latn-RS" smtClean="0"/>
              <a:t>Šta je zvuk?</a:t>
            </a:r>
          </a:p>
          <a:p>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Percepcija zvuka</a:t>
            </a:r>
            <a:br>
              <a:rPr lang="sr-Latn-BA" smtClean="0"/>
            </a:br>
            <a:r>
              <a:rPr lang="sr-Latn-BA" smtClean="0"/>
              <a:t>Boja tona</a:t>
            </a:r>
            <a:endParaRPr lang="en-US"/>
          </a:p>
        </p:txBody>
      </p:sp>
      <p:sp>
        <p:nvSpPr>
          <p:cNvPr id="3" name="Content Placeholder 2"/>
          <p:cNvSpPr>
            <a:spLocks noGrp="1"/>
          </p:cNvSpPr>
          <p:nvPr>
            <p:ph idx="1"/>
          </p:nvPr>
        </p:nvSpPr>
        <p:spPr/>
        <p:txBody>
          <a:bodyPr/>
          <a:lstStyle/>
          <a:p>
            <a:r>
              <a:rPr lang="sr-Latn-BA" smtClean="0"/>
              <a:t>Boja tona je perceptualna osobina zvuka koja omogućava razlikovanje zvukova koji potiču iz različitih izvora, a imaju jednake visine i glasnoće</a:t>
            </a:r>
          </a:p>
          <a:p>
            <a:r>
              <a:rPr lang="sr-Latn-BA" smtClean="0"/>
              <a:t>Omogućava razlikovanje govora, vrsta muzičkih instrumenata (duvački, gudački,...)</a:t>
            </a:r>
          </a:p>
          <a:p>
            <a:r>
              <a:rPr lang="sr-Latn-BA" smtClean="0"/>
              <a:t>Boja tona je povezana sa spektrom zvučnog signala (objektivna karakteristika)</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Percepcija zvuka</a:t>
            </a:r>
            <a:br>
              <a:rPr lang="sr-Latn-BA" smtClean="0"/>
            </a:br>
            <a:r>
              <a:rPr lang="sr-Latn-BA" smtClean="0"/>
              <a:t>Glasnoća</a:t>
            </a:r>
            <a:endParaRPr lang="en-US"/>
          </a:p>
        </p:txBody>
      </p:sp>
      <p:sp>
        <p:nvSpPr>
          <p:cNvPr id="3" name="Content Placeholder 2"/>
          <p:cNvSpPr>
            <a:spLocks noGrp="1"/>
          </p:cNvSpPr>
          <p:nvPr>
            <p:ph sz="half" idx="1"/>
          </p:nvPr>
        </p:nvSpPr>
        <p:spPr/>
        <p:txBody>
          <a:bodyPr>
            <a:normAutofit fontScale="70000" lnSpcReduction="20000"/>
          </a:bodyPr>
          <a:lstStyle/>
          <a:p>
            <a:r>
              <a:rPr lang="sr-Latn-BA" smtClean="0"/>
              <a:t>Glasnoća (jedinica </a:t>
            </a:r>
            <a:r>
              <a:rPr lang="sr-Latn-BA" smtClean="0">
                <a:solidFill>
                  <a:srgbClr val="FF0000"/>
                </a:solidFill>
              </a:rPr>
              <a:t>fon</a:t>
            </a:r>
            <a:r>
              <a:rPr lang="sr-Latn-BA" smtClean="0"/>
              <a:t>) je perceptualna osobina zvuka koja opisuje subjektivni osjećaj jačine zvuka</a:t>
            </a:r>
          </a:p>
          <a:p>
            <a:r>
              <a:rPr lang="sr-Latn-BA" smtClean="0"/>
              <a:t>Glasnoća zavisi od zvučnog pritiska, frekvencije, spektralnog sadržaja, drugih tonova, slušaoca, itd.</a:t>
            </a:r>
          </a:p>
          <a:p>
            <a:r>
              <a:rPr lang="sr-Latn-BA" smtClean="0"/>
              <a:t>Izofonske krive – vrijednosti zvučnog pritiska u funkciji frekvencije za tonove koje čovjek opaža kao jednako glasne</a:t>
            </a:r>
          </a:p>
          <a:p>
            <a:r>
              <a:rPr lang="sr-Latn-BA" smtClean="0"/>
              <a:t>Weber-Fechnerov zakon – linearna promjena pobude (zvučnog pritiska) rezultuje logaritamskom promjenom subjektivnog osjećaja glasnoće</a:t>
            </a:r>
            <a:endParaRPr lang="en-US"/>
          </a:p>
        </p:txBody>
      </p:sp>
      <p:sp>
        <p:nvSpPr>
          <p:cNvPr id="4" name="Content Placeholder 3"/>
          <p:cNvSpPr>
            <a:spLocks noGrp="1"/>
          </p:cNvSpPr>
          <p:nvPr>
            <p:ph sz="half" idx="2"/>
          </p:nvPr>
        </p:nvSpPr>
        <p:spPr/>
        <p:txBody>
          <a:bodyPr>
            <a:normAutofit fontScale="70000" lnSpcReduction="20000"/>
          </a:bodyPr>
          <a:lstStyle/>
          <a:p>
            <a:endParaRPr lang="en-US"/>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5" name="Object 3"/>
          <p:cNvGraphicFramePr>
            <a:graphicFrameLocks noChangeAspect="1"/>
          </p:cNvGraphicFramePr>
          <p:nvPr/>
        </p:nvGraphicFramePr>
        <p:xfrm>
          <a:off x="4500562" y="1571612"/>
          <a:ext cx="4554876" cy="2928958"/>
        </p:xfrm>
        <a:graphic>
          <a:graphicData uri="http://schemas.openxmlformats.org/presentationml/2006/ole">
            <p:oleObj spid="_x0000_s28675" r:id="rId3" imgW="8507589" imgH="5470526" progId="">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Percepcija zvuka</a:t>
            </a:r>
            <a:br>
              <a:rPr lang="sr-Latn-BA" smtClean="0"/>
            </a:br>
            <a:r>
              <a:rPr lang="sr-Latn-BA" smtClean="0"/>
              <a:t>Audio maskiranje</a:t>
            </a:r>
            <a:endParaRPr lang="en-US"/>
          </a:p>
        </p:txBody>
      </p:sp>
      <p:sp>
        <p:nvSpPr>
          <p:cNvPr id="7" name="Content Placeholder 6"/>
          <p:cNvSpPr>
            <a:spLocks noGrp="1"/>
          </p:cNvSpPr>
          <p:nvPr>
            <p:ph sz="half" idx="1"/>
          </p:nvPr>
        </p:nvSpPr>
        <p:spPr/>
        <p:txBody>
          <a:bodyPr/>
          <a:lstStyle/>
          <a:p>
            <a:r>
              <a:rPr lang="sr-Latn-BA" smtClean="0"/>
              <a:t>Na percepciju zvuka utiče prisustvo drugih zvukova</a:t>
            </a:r>
          </a:p>
          <a:p>
            <a:pPr lvl="1"/>
            <a:r>
              <a:rPr lang="sr-Latn-BA" smtClean="0"/>
              <a:t>frekvencijsko maskiranje</a:t>
            </a:r>
          </a:p>
          <a:p>
            <a:pPr lvl="1"/>
            <a:r>
              <a:rPr lang="sr-Latn-BA" smtClean="0"/>
              <a:t>vremensko maskiranje</a:t>
            </a:r>
          </a:p>
        </p:txBody>
      </p:sp>
      <p:sp>
        <p:nvSpPr>
          <p:cNvPr id="8" name="Content Placeholder 7"/>
          <p:cNvSpPr>
            <a:spLocks noGrp="1"/>
          </p:cNvSpPr>
          <p:nvPr>
            <p:ph sz="half" idx="2"/>
          </p:nvPr>
        </p:nvSpPr>
        <p:spPr/>
        <p:txBody>
          <a:bodyPr/>
          <a:lstStyle/>
          <a:p>
            <a:r>
              <a:rPr lang="sr-Latn-BA" smtClean="0"/>
              <a:t>Maskiranje se koristi u MP3 kompresiji – manje bita se alocira za maskirane tonove</a:t>
            </a:r>
            <a:endParaRPr lang="en-US" smtClean="0"/>
          </a:p>
        </p:txBody>
      </p:sp>
      <p:pic>
        <p:nvPicPr>
          <p:cNvPr id="27649" name="Picture 1"/>
          <p:cNvPicPr>
            <a:picLocks noChangeAspect="1" noChangeArrowheads="1"/>
          </p:cNvPicPr>
          <p:nvPr/>
        </p:nvPicPr>
        <p:blipFill>
          <a:blip r:embed="rId3" cstate="print"/>
          <a:srcRect/>
          <a:stretch>
            <a:fillRect/>
          </a:stretch>
        </p:blipFill>
        <p:spPr bwMode="auto">
          <a:xfrm>
            <a:off x="3200400" y="3852862"/>
            <a:ext cx="5943600" cy="30051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sr-Latn-BA" smtClean="0"/>
              <a:t>Prostiranje zvučnih talasa u prostoru</a:t>
            </a:r>
            <a:endParaRPr lang="en-US"/>
          </a:p>
        </p:txBody>
      </p:sp>
      <p:sp>
        <p:nvSpPr>
          <p:cNvPr id="6" name="Content Placeholder 5"/>
          <p:cNvSpPr>
            <a:spLocks noGrp="1"/>
          </p:cNvSpPr>
          <p:nvPr>
            <p:ph idx="1"/>
          </p:nvPr>
        </p:nvSpPr>
        <p:spPr/>
        <p:txBody>
          <a:bodyPr>
            <a:normAutofit/>
          </a:bodyPr>
          <a:lstStyle/>
          <a:p>
            <a:r>
              <a:rPr lang="sr-Latn-BA" smtClean="0"/>
              <a:t>Refleksija (eho, reverberacije)</a:t>
            </a:r>
          </a:p>
          <a:p>
            <a:r>
              <a:rPr lang="sr-Latn-BA" smtClean="0"/>
              <a:t>Difrakcija (savijanje zvuka oko prepreke)</a:t>
            </a:r>
          </a:p>
          <a:p>
            <a:r>
              <a:rPr lang="sr-Latn-BA" smtClean="0"/>
              <a:t>Refrakcija (prelamanje zvučnih talasa)</a:t>
            </a:r>
          </a:p>
          <a:p>
            <a:r>
              <a:rPr lang="sr-Latn-BA" smtClean="0"/>
              <a:t>Apsorpcija (upijanje zvuka)</a:t>
            </a:r>
          </a:p>
          <a:p>
            <a:r>
              <a:rPr lang="sr-Latn-BA" smtClean="0"/>
              <a:t>Doplerov efekat (promjena visine tona zbog kretanja izvora/slušaoca)</a:t>
            </a:r>
          </a:p>
          <a:p>
            <a:r>
              <a:rPr lang="sr-Latn-BA" smtClean="0"/>
              <a:t>Interferencija (superpozicija zvučnih talasa)</a:t>
            </a:r>
          </a:p>
          <a:p>
            <a:pPr lvl="1"/>
            <a:r>
              <a:rPr lang="sr-Latn-BA" smtClean="0"/>
              <a:t>Stojeći talas (poništavanje ili pojačavanje talasa)</a:t>
            </a:r>
          </a:p>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Digitalizacija audio signala</a:t>
            </a:r>
            <a:endParaRPr lang="en-US"/>
          </a:p>
        </p:txBody>
      </p:sp>
      <p:sp>
        <p:nvSpPr>
          <p:cNvPr id="3" name="Content Placeholder 2"/>
          <p:cNvSpPr>
            <a:spLocks noGrp="1"/>
          </p:cNvSpPr>
          <p:nvPr>
            <p:ph idx="1"/>
          </p:nvPr>
        </p:nvSpPr>
        <p:spPr>
          <a:xfrm>
            <a:off x="457200" y="1600200"/>
            <a:ext cx="4114800" cy="4525963"/>
          </a:xfrm>
        </p:spPr>
        <p:txBody>
          <a:bodyPr>
            <a:normAutofit lnSpcReduction="10000"/>
          </a:bodyPr>
          <a:lstStyle/>
          <a:p>
            <a:r>
              <a:rPr lang="sr-Latn-BA" smtClean="0"/>
              <a:t>Zvučni pritisak – analogni signal</a:t>
            </a:r>
          </a:p>
          <a:p>
            <a:r>
              <a:rPr lang="sr-Latn-BA" smtClean="0"/>
              <a:t>Konverzija u električni signal – mikrofon</a:t>
            </a:r>
          </a:p>
          <a:p>
            <a:r>
              <a:rPr lang="sr-Latn-BA" smtClean="0"/>
              <a:t>A/D konverzija</a:t>
            </a:r>
          </a:p>
          <a:p>
            <a:pPr lvl="1"/>
            <a:r>
              <a:rPr lang="sr-Latn-BA" smtClean="0"/>
              <a:t>odmjeravanje</a:t>
            </a:r>
          </a:p>
          <a:p>
            <a:pPr lvl="1"/>
            <a:r>
              <a:rPr lang="sr-Latn-BA" smtClean="0"/>
              <a:t>Kvantizacija</a:t>
            </a:r>
            <a:endParaRPr lang="en-US" smtClean="0"/>
          </a:p>
          <a:p>
            <a:r>
              <a:rPr lang="en-US" smtClean="0"/>
              <a:t>Kodovanje signala</a:t>
            </a:r>
            <a:endParaRPr lang="en-US"/>
          </a:p>
        </p:txBody>
      </p:sp>
      <p:sp>
        <p:nvSpPr>
          <p:cNvPr id="6" name="Arc 5"/>
          <p:cNvSpPr/>
          <p:nvPr/>
        </p:nvSpPr>
        <p:spPr>
          <a:xfrm>
            <a:off x="4500562" y="1857364"/>
            <a:ext cx="428628" cy="714380"/>
          </a:xfrm>
          <a:prstGeom prst="arc">
            <a:avLst>
              <a:gd name="adj1" fmla="val 16200000"/>
              <a:gd name="adj2" fmla="val 5115706"/>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Arc 8"/>
          <p:cNvSpPr/>
          <p:nvPr/>
        </p:nvSpPr>
        <p:spPr>
          <a:xfrm>
            <a:off x="4214810" y="2009764"/>
            <a:ext cx="428628" cy="357190"/>
          </a:xfrm>
          <a:prstGeom prst="arc">
            <a:avLst>
              <a:gd name="adj1" fmla="val 16200000"/>
              <a:gd name="adj2" fmla="val 5115706"/>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9"/>
          <p:cNvSpPr/>
          <p:nvPr/>
        </p:nvSpPr>
        <p:spPr>
          <a:xfrm>
            <a:off x="4357686" y="1928802"/>
            <a:ext cx="428628" cy="535785"/>
          </a:xfrm>
          <a:prstGeom prst="arc">
            <a:avLst>
              <a:gd name="adj1" fmla="val 16200000"/>
              <a:gd name="adj2" fmla="val 5115706"/>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1" name="Picture 10" descr="AKG_C214_condenser_microphone_with_H85_shock_mount.jpg"/>
          <p:cNvPicPr>
            <a:picLocks noChangeAspect="1"/>
          </p:cNvPicPr>
          <p:nvPr/>
        </p:nvPicPr>
        <p:blipFill>
          <a:blip r:embed="rId2" cstate="print"/>
          <a:stretch>
            <a:fillRect/>
          </a:stretch>
        </p:blipFill>
        <p:spPr>
          <a:xfrm>
            <a:off x="5002948" y="1714488"/>
            <a:ext cx="1212126" cy="1714512"/>
          </a:xfrm>
          <a:prstGeom prst="rect">
            <a:avLst/>
          </a:prstGeom>
        </p:spPr>
      </p:pic>
      <p:pic>
        <p:nvPicPr>
          <p:cNvPr id="12" name="Picture 11" descr="KL_Creative_Labs_Soundblaster_Live_Value_CT4670_(cropped_and_transparent).png"/>
          <p:cNvPicPr>
            <a:picLocks noChangeAspect="1"/>
          </p:cNvPicPr>
          <p:nvPr/>
        </p:nvPicPr>
        <p:blipFill>
          <a:blip r:embed="rId3" cstate="print"/>
          <a:stretch>
            <a:fillRect/>
          </a:stretch>
        </p:blipFill>
        <p:spPr>
          <a:xfrm rot="16200000" flipH="1">
            <a:off x="4794023" y="3349853"/>
            <a:ext cx="2214578" cy="1944244"/>
          </a:xfrm>
          <a:prstGeom prst="rect">
            <a:avLst/>
          </a:prstGeom>
        </p:spPr>
      </p:pic>
      <p:sp>
        <p:nvSpPr>
          <p:cNvPr id="13" name="Right Arrow 12"/>
          <p:cNvSpPr/>
          <p:nvPr/>
        </p:nvSpPr>
        <p:spPr>
          <a:xfrm>
            <a:off x="6572264" y="4357694"/>
            <a:ext cx="785818"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429520" y="4286256"/>
            <a:ext cx="1571636" cy="646331"/>
          </a:xfrm>
          <a:prstGeom prst="rect">
            <a:avLst/>
          </a:prstGeom>
          <a:noFill/>
        </p:spPr>
        <p:txBody>
          <a:bodyPr wrap="square" rtlCol="0">
            <a:spAutoFit/>
          </a:bodyPr>
          <a:lstStyle/>
          <a:p>
            <a:r>
              <a:rPr lang="en-US" smtClean="0"/>
              <a:t>0101000111000101101100</a:t>
            </a: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Izbor frekvencije odmjeravanja</a:t>
            </a:r>
            <a:endParaRPr lang="en-GB"/>
          </a:p>
        </p:txBody>
      </p:sp>
      <p:sp>
        <p:nvSpPr>
          <p:cNvPr id="3" name="Content Placeholder 2"/>
          <p:cNvSpPr>
            <a:spLocks noGrp="1"/>
          </p:cNvSpPr>
          <p:nvPr>
            <p:ph idx="1"/>
          </p:nvPr>
        </p:nvSpPr>
        <p:spPr/>
        <p:txBody>
          <a:bodyPr/>
          <a:lstStyle/>
          <a:p>
            <a:r>
              <a:rPr lang="en-US" smtClean="0"/>
              <a:t>Kako i</a:t>
            </a:r>
            <a:r>
              <a:rPr lang="sr-Latn-RS" smtClean="0"/>
              <a:t>zabrati frekvenciju odmjeravanja audio signala?</a:t>
            </a:r>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Izbor frekvencije odmjeravanja</a:t>
            </a:r>
            <a:endParaRPr lang="en-GB"/>
          </a:p>
        </p:txBody>
      </p:sp>
      <p:sp>
        <p:nvSpPr>
          <p:cNvPr id="3" name="Content Placeholder 2"/>
          <p:cNvSpPr>
            <a:spLocks noGrp="1"/>
          </p:cNvSpPr>
          <p:nvPr>
            <p:ph idx="1"/>
          </p:nvPr>
        </p:nvSpPr>
        <p:spPr/>
        <p:txBody>
          <a:bodyPr>
            <a:normAutofit/>
          </a:bodyPr>
          <a:lstStyle/>
          <a:p>
            <a:r>
              <a:rPr lang="en-US" smtClean="0"/>
              <a:t>Kako i</a:t>
            </a:r>
            <a:r>
              <a:rPr lang="sr-Latn-RS" smtClean="0"/>
              <a:t>zabrati frekvenciju odmjeravanja audio signala?</a:t>
            </a:r>
          </a:p>
          <a:p>
            <a:pPr lvl="1"/>
            <a:r>
              <a:rPr lang="sr-Latn-RS" smtClean="0"/>
              <a:t>Frekvencijski opseg audio signala: 20 Hz – 20 kHz</a:t>
            </a:r>
          </a:p>
          <a:p>
            <a:pPr lvl="1"/>
            <a:r>
              <a:rPr lang="sr-Latn-RS" smtClean="0"/>
              <a:t>Raspoloživa memorija/brzina komunikacione veze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Izbor frekvencije odmjeravanja</a:t>
            </a:r>
            <a:endParaRPr lang="en-GB"/>
          </a:p>
        </p:txBody>
      </p:sp>
      <p:sp>
        <p:nvSpPr>
          <p:cNvPr id="3" name="Content Placeholder 2"/>
          <p:cNvSpPr>
            <a:spLocks noGrp="1"/>
          </p:cNvSpPr>
          <p:nvPr>
            <p:ph idx="1"/>
          </p:nvPr>
        </p:nvSpPr>
        <p:spPr/>
        <p:txBody>
          <a:bodyPr>
            <a:normAutofit fontScale="92500" lnSpcReduction="10000"/>
          </a:bodyPr>
          <a:lstStyle/>
          <a:p>
            <a:r>
              <a:rPr lang="en-US" smtClean="0"/>
              <a:t>Kako i</a:t>
            </a:r>
            <a:r>
              <a:rPr lang="sr-Latn-RS" smtClean="0"/>
              <a:t>zabrati frekvenciju odmjeravanja audio signala?</a:t>
            </a:r>
          </a:p>
          <a:p>
            <a:pPr lvl="1"/>
            <a:r>
              <a:rPr lang="sr-Latn-RS" smtClean="0"/>
              <a:t>Frekvencijski opseg audio signala: 20 Hz – 20 kHz</a:t>
            </a:r>
          </a:p>
          <a:p>
            <a:pPr lvl="1"/>
            <a:r>
              <a:rPr lang="sr-Latn-RS" smtClean="0"/>
              <a:t>Raspoloživa memorija/brzina komunikacione veze</a:t>
            </a:r>
          </a:p>
          <a:p>
            <a:r>
              <a:rPr lang="sr-Latn-RS" smtClean="0"/>
              <a:t>Zavisi od aplikacije</a:t>
            </a:r>
          </a:p>
          <a:p>
            <a:pPr lvl="1"/>
            <a:r>
              <a:rPr lang="sr-Latn-RS" smtClean="0"/>
              <a:t>Telefoni, bežični mikrofoni – 8 kHz</a:t>
            </a:r>
          </a:p>
          <a:p>
            <a:pPr lvl="1"/>
            <a:r>
              <a:rPr lang="sr-Latn-RS" smtClean="0"/>
              <a:t>G.722 VoIP – 16 kHz</a:t>
            </a:r>
          </a:p>
          <a:p>
            <a:pPr lvl="1"/>
            <a:r>
              <a:rPr lang="sr-Latn-RS" smtClean="0"/>
              <a:t>CD kvalitet, MP3 – 44,1 kHz</a:t>
            </a:r>
          </a:p>
          <a:p>
            <a:pPr lvl="1"/>
            <a:r>
              <a:rPr lang="en-GB" smtClean="0"/>
              <a:t>P</a:t>
            </a:r>
            <a:r>
              <a:rPr lang="sr-Latn-RS" smtClean="0"/>
              <a:t>rofesionalna audio oprema (npr. DAT) – 48 kHz</a:t>
            </a:r>
          </a:p>
          <a:p>
            <a:pPr lvl="1"/>
            <a:r>
              <a:rPr lang="sr-Latn-RS" smtClean="0"/>
              <a:t>DVD audio, Blu-ray – do 192 kHz</a:t>
            </a:r>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Primjeri</a:t>
            </a:r>
            <a:endParaRPr lang="en-GB"/>
          </a:p>
        </p:txBody>
      </p:sp>
      <p:graphicFrame>
        <p:nvGraphicFramePr>
          <p:cNvPr id="4" name="Content Placeholder 3"/>
          <p:cNvGraphicFramePr>
            <a:graphicFrameLocks noGrp="1"/>
          </p:cNvGraphicFramePr>
          <p:nvPr>
            <p:ph idx="1"/>
          </p:nvPr>
        </p:nvGraphicFramePr>
        <p:xfrm>
          <a:off x="2071670" y="1600200"/>
          <a:ext cx="4714908" cy="1483360"/>
        </p:xfrm>
        <a:graphic>
          <a:graphicData uri="http://schemas.openxmlformats.org/drawingml/2006/table">
            <a:tbl>
              <a:tblPr firstRow="1" bandRow="1">
                <a:tableStyleId>{5C22544A-7EE6-4342-B048-85BDC9FD1C3A}</a:tableStyleId>
              </a:tblPr>
              <a:tblGrid>
                <a:gridCol w="2643206"/>
                <a:gridCol w="2071702"/>
              </a:tblGrid>
              <a:tr h="370840">
                <a:tc>
                  <a:txBody>
                    <a:bodyPr/>
                    <a:lstStyle/>
                    <a:p>
                      <a:r>
                        <a:rPr lang="sr-Latn-RS" smtClean="0"/>
                        <a:t>Frekvencija odmjeravanja</a:t>
                      </a:r>
                      <a:endParaRPr lang="en-GB"/>
                    </a:p>
                  </a:txBody>
                  <a:tcPr/>
                </a:tc>
                <a:tc>
                  <a:txBody>
                    <a:bodyPr/>
                    <a:lstStyle/>
                    <a:p>
                      <a:r>
                        <a:rPr lang="sr-Latn-RS" smtClean="0"/>
                        <a:t>Audio fajl</a:t>
                      </a:r>
                      <a:endParaRPr lang="en-GB"/>
                    </a:p>
                  </a:txBody>
                  <a:tcPr/>
                </a:tc>
              </a:tr>
              <a:tr h="370840">
                <a:tc>
                  <a:txBody>
                    <a:bodyPr/>
                    <a:lstStyle/>
                    <a:p>
                      <a:r>
                        <a:rPr lang="sr-Latn-RS" smtClean="0"/>
                        <a:t>44</a:t>
                      </a:r>
                      <a:r>
                        <a:rPr lang="sr-Latn-RS" baseline="0" smtClean="0"/>
                        <a:t>100 Hz</a:t>
                      </a:r>
                      <a:endParaRPr lang="en-GB"/>
                    </a:p>
                  </a:txBody>
                  <a:tcPr/>
                </a:tc>
                <a:tc>
                  <a:txBody>
                    <a:bodyPr/>
                    <a:lstStyle/>
                    <a:p>
                      <a:r>
                        <a:rPr lang="en-GB" smtClean="0">
                          <a:hlinkClick r:id="rId3" action="ppaction://hlinkfile"/>
                        </a:rPr>
                        <a:t>handel44100.wav</a:t>
                      </a:r>
                      <a:endParaRPr lang="en-GB"/>
                    </a:p>
                  </a:txBody>
                  <a:tcPr/>
                </a:tc>
              </a:tr>
              <a:tr h="370840">
                <a:tc>
                  <a:txBody>
                    <a:bodyPr/>
                    <a:lstStyle/>
                    <a:p>
                      <a:r>
                        <a:rPr lang="sr-Latn-RS" smtClean="0"/>
                        <a:t>22050 Hz</a:t>
                      </a:r>
                      <a:endParaRPr lang="en-GB"/>
                    </a:p>
                  </a:txBody>
                  <a:tcPr/>
                </a:tc>
                <a:tc>
                  <a:txBody>
                    <a:bodyPr/>
                    <a:lstStyle/>
                    <a:p>
                      <a:r>
                        <a:rPr lang="en-GB" smtClean="0">
                          <a:hlinkClick r:id="rId4" action="ppaction://hlinkfile"/>
                        </a:rPr>
                        <a:t>handel22050.wav</a:t>
                      </a:r>
                      <a:endParaRPr lang="en-GB"/>
                    </a:p>
                  </a:txBody>
                  <a:tcPr/>
                </a:tc>
              </a:tr>
              <a:tr h="370840">
                <a:tc>
                  <a:txBody>
                    <a:bodyPr/>
                    <a:lstStyle/>
                    <a:p>
                      <a:r>
                        <a:rPr lang="sr-Latn-RS" smtClean="0"/>
                        <a:t>11025 Hz</a:t>
                      </a:r>
                      <a:endParaRPr lang="en-GB"/>
                    </a:p>
                  </a:txBody>
                  <a:tcPr/>
                </a:tc>
                <a:tc>
                  <a:txBody>
                    <a:bodyPr/>
                    <a:lstStyle/>
                    <a:p>
                      <a:r>
                        <a:rPr lang="en-GB" smtClean="0">
                          <a:hlinkClick r:id="rId5" action="ppaction://hlinkfile"/>
                        </a:rPr>
                        <a:t>handel11025.wav</a:t>
                      </a:r>
                      <a:endParaRPr lang="en-GB"/>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Šta ako promašimo frekvenciju odmjeravanja?</a:t>
            </a:r>
            <a:endParaRPr lang="en-GB"/>
          </a:p>
        </p:txBody>
      </p:sp>
      <p:sp>
        <p:nvSpPr>
          <p:cNvPr id="3" name="Content Placeholder 2"/>
          <p:cNvSpPr>
            <a:spLocks noGrp="1"/>
          </p:cNvSpPr>
          <p:nvPr>
            <p:ph idx="1"/>
          </p:nvPr>
        </p:nvSpPr>
        <p:spPr/>
        <p:txBody>
          <a:bodyPr/>
          <a:lstStyle/>
          <a:p>
            <a:r>
              <a:rPr lang="sr-Latn-RS" smtClean="0"/>
              <a:t>Ako je frekvencija odmjeravanja nepravilno izabrana (ili predfiltar ne radi svoj posao ispravno)</a:t>
            </a:r>
            <a:endParaRPr lang="en-GB"/>
          </a:p>
        </p:txBody>
      </p:sp>
      <p:sp>
        <p:nvSpPr>
          <p:cNvPr id="5" name="TextBox 4"/>
          <p:cNvSpPr txBox="1"/>
          <p:nvPr/>
        </p:nvSpPr>
        <p:spPr>
          <a:xfrm>
            <a:off x="2714612" y="5653102"/>
            <a:ext cx="3714776" cy="369332"/>
          </a:xfrm>
          <a:prstGeom prst="rect">
            <a:avLst/>
          </a:prstGeom>
          <a:noFill/>
        </p:spPr>
        <p:txBody>
          <a:bodyPr wrap="square" rtlCol="0">
            <a:spAutoFit/>
          </a:bodyPr>
          <a:lstStyle/>
          <a:p>
            <a:r>
              <a:rPr lang="sr-Latn-RS" smtClean="0"/>
              <a:t>Audio: Dave Marshall &amp; Kirill Sidorov</a:t>
            </a:r>
            <a:endParaRPr lang="en-GB"/>
          </a:p>
        </p:txBody>
      </p:sp>
      <p:pic>
        <p:nvPicPr>
          <p:cNvPr id="6" name="cos5k.wav">
            <a:hlinkClick r:id="" action="ppaction://media"/>
          </p:cNvPr>
          <p:cNvPicPr>
            <a:picLocks noRot="1" noChangeAspect="1"/>
          </p:cNvPicPr>
          <p:nvPr>
            <a:wavAudioFile r:embed="rId1" name="cos5k.wav"/>
          </p:nvPr>
        </p:nvPicPr>
        <p:blipFill>
          <a:blip r:embed="rId5" cstate="print"/>
          <a:stretch>
            <a:fillRect/>
          </a:stretch>
        </p:blipFill>
        <p:spPr>
          <a:xfrm>
            <a:off x="2357422" y="3429000"/>
            <a:ext cx="304800" cy="304800"/>
          </a:xfrm>
          <a:prstGeom prst="rect">
            <a:avLst/>
          </a:prstGeom>
        </p:spPr>
      </p:pic>
      <p:pic>
        <p:nvPicPr>
          <p:cNvPr id="7" name="cos5k_aliased.wav">
            <a:hlinkClick r:id="" action="ppaction://media"/>
          </p:cNvPr>
          <p:cNvPicPr>
            <a:picLocks noRot="1" noChangeAspect="1"/>
          </p:cNvPicPr>
          <p:nvPr>
            <a:wavAudioFile r:embed="rId2" name="cos5k_aliased.wav"/>
          </p:nvPr>
        </p:nvPicPr>
        <p:blipFill>
          <a:blip r:embed="rId5" cstate="print"/>
          <a:stretch>
            <a:fillRect/>
          </a:stretch>
        </p:blipFill>
        <p:spPr>
          <a:xfrm>
            <a:off x="6215074" y="3429000"/>
            <a:ext cx="304800" cy="304800"/>
          </a:xfrm>
          <a:prstGeom prst="rect">
            <a:avLst/>
          </a:prstGeom>
        </p:spPr>
      </p:pic>
      <p:sp>
        <p:nvSpPr>
          <p:cNvPr id="8" name="TextBox 7"/>
          <p:cNvSpPr txBox="1"/>
          <p:nvPr/>
        </p:nvSpPr>
        <p:spPr>
          <a:xfrm>
            <a:off x="1500166" y="3857628"/>
            <a:ext cx="1928826" cy="369332"/>
          </a:xfrm>
          <a:prstGeom prst="rect">
            <a:avLst/>
          </a:prstGeom>
          <a:noFill/>
        </p:spPr>
        <p:txBody>
          <a:bodyPr wrap="square" rtlCol="0">
            <a:spAutoFit/>
          </a:bodyPr>
          <a:lstStyle/>
          <a:p>
            <a:r>
              <a:rPr lang="en-US" smtClean="0"/>
              <a:t>5 kHz @ 44100 Hz</a:t>
            </a:r>
            <a:endParaRPr lang="en-US"/>
          </a:p>
        </p:txBody>
      </p:sp>
      <p:sp>
        <p:nvSpPr>
          <p:cNvPr id="9" name="TextBox 8"/>
          <p:cNvSpPr txBox="1"/>
          <p:nvPr/>
        </p:nvSpPr>
        <p:spPr>
          <a:xfrm>
            <a:off x="5429256" y="3857628"/>
            <a:ext cx="1785950" cy="369332"/>
          </a:xfrm>
          <a:prstGeom prst="rect">
            <a:avLst/>
          </a:prstGeom>
          <a:noFill/>
        </p:spPr>
        <p:txBody>
          <a:bodyPr wrap="square" rtlCol="0">
            <a:spAutoFit/>
          </a:bodyPr>
          <a:lstStyle/>
          <a:p>
            <a:r>
              <a:rPr lang="en-US" smtClean="0"/>
              <a:t>5 kHz @ 8000 Hz</a:t>
            </a:r>
            <a:endParaRPr lang="en-US"/>
          </a:p>
        </p:txBody>
      </p:sp>
      <p:sp>
        <p:nvSpPr>
          <p:cNvPr id="10" name="TextBox 9"/>
          <p:cNvSpPr txBox="1"/>
          <p:nvPr/>
        </p:nvSpPr>
        <p:spPr>
          <a:xfrm>
            <a:off x="3571868" y="4643446"/>
            <a:ext cx="2000264" cy="923330"/>
          </a:xfrm>
          <a:prstGeom prst="rect">
            <a:avLst/>
          </a:prstGeom>
          <a:noFill/>
        </p:spPr>
        <p:txBody>
          <a:bodyPr wrap="square" rtlCol="0">
            <a:spAutoFit/>
          </a:bodyPr>
          <a:lstStyle/>
          <a:p>
            <a:r>
              <a:rPr lang="en-US" smtClean="0"/>
              <a:t>Klavir sa aliasingom</a:t>
            </a:r>
          </a:p>
          <a:p>
            <a:endParaRPr lang="en-US" smtClean="0"/>
          </a:p>
          <a:p>
            <a:pPr algn="ctr"/>
            <a:r>
              <a:rPr lang="en-US" smtClean="0">
                <a:hlinkClick r:id="rId6" action="ppaction://hlinkfile"/>
              </a:rPr>
              <a:t>aliasing_piano.wav</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01"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Zvuk</a:t>
            </a:r>
            <a:endParaRPr lang="en-GB"/>
          </a:p>
        </p:txBody>
      </p:sp>
      <p:sp>
        <p:nvSpPr>
          <p:cNvPr id="3" name="Content Placeholder 2"/>
          <p:cNvSpPr>
            <a:spLocks noGrp="1"/>
          </p:cNvSpPr>
          <p:nvPr>
            <p:ph idx="1"/>
          </p:nvPr>
        </p:nvSpPr>
        <p:spPr/>
        <p:txBody>
          <a:bodyPr/>
          <a:lstStyle/>
          <a:p>
            <a:r>
              <a:rPr lang="sr-Latn-RS" smtClean="0"/>
              <a:t>Šta je zvuk?</a:t>
            </a:r>
          </a:p>
          <a:p>
            <a:pPr lvl="1"/>
            <a:r>
              <a:rPr lang="sr-Latn-RS" smtClean="0"/>
              <a:t>Zvuk je </a:t>
            </a:r>
            <a:r>
              <a:rPr lang="en-US" smtClean="0"/>
              <a:t>vremenski promjenljiva </a:t>
            </a:r>
            <a:r>
              <a:rPr lang="sr-Latn-RS" smtClean="0"/>
              <a:t>mehanička deformacija u elastičnoj sredini</a:t>
            </a:r>
          </a:p>
          <a:p>
            <a:r>
              <a:rPr lang="sr-Latn-RS" smtClean="0"/>
              <a:t>Kako nastaje zvuk?</a:t>
            </a: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Uticaj kvantizacije na količinu podataka i kvalitet signala</a:t>
            </a:r>
            <a:endParaRPr lang="en-GB"/>
          </a:p>
        </p:txBody>
      </p:sp>
      <p:sp>
        <p:nvSpPr>
          <p:cNvPr id="3" name="Text Placeholder 2"/>
          <p:cNvSpPr>
            <a:spLocks noGrp="1"/>
          </p:cNvSpPr>
          <p:nvPr>
            <p:ph type="body" idx="1"/>
          </p:nvPr>
        </p:nvSpPr>
        <p:spPr/>
        <p:txBody>
          <a:bodyPr>
            <a:normAutofit lnSpcReduction="10000"/>
          </a:bodyPr>
          <a:lstStyle/>
          <a:p>
            <a:r>
              <a:rPr lang="sr-Latn-RS" smtClean="0"/>
              <a:t>Kako kvantizacija utiče na količinu podataka?</a:t>
            </a:r>
          </a:p>
          <a:p>
            <a:pPr lvl="1"/>
            <a:r>
              <a:rPr lang="sr-Latn-RS" smtClean="0"/>
              <a:t>Ako je korak kvantizacije veći signal se kvantuje sa manje nivoa (grublja kvantizacija) pa je potrebno manje bitova za kodovanje odmjeraka – manja količina podataka</a:t>
            </a:r>
          </a:p>
          <a:p>
            <a:r>
              <a:rPr lang="sr-Latn-RS" smtClean="0"/>
              <a:t>Kako kvantizacija utiče na kvalitet signala?</a:t>
            </a:r>
          </a:p>
          <a:p>
            <a:pPr lvl="1"/>
            <a:r>
              <a:rPr lang="sr-Latn-RS" smtClean="0"/>
              <a:t>Kvantizacijom se unosi greška u reprezentaciju signala – </a:t>
            </a:r>
            <a:r>
              <a:rPr lang="sr-Latn-RS" smtClean="0">
                <a:solidFill>
                  <a:schemeClr val="tx2"/>
                </a:solidFill>
              </a:rPr>
              <a:t>šum kvantizacije</a:t>
            </a:r>
          </a:p>
          <a:p>
            <a:pPr lvl="1"/>
            <a:r>
              <a:rPr lang="sr-Latn-RS" smtClean="0"/>
              <a:t>Grublja kvantizacija povlači izraženiji šum kvantizacije čime je kvalitet signala lošiji</a:t>
            </a:r>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BA" smtClean="0"/>
              <a:t>Kvalitet audio signala</a:t>
            </a:r>
            <a:endParaRPr lang="en-US"/>
          </a:p>
        </p:txBody>
      </p:sp>
      <p:sp>
        <p:nvSpPr>
          <p:cNvPr id="3" name="Text Placeholder 2"/>
          <p:cNvSpPr>
            <a:spLocks noGrp="1"/>
          </p:cNvSpPr>
          <p:nvPr>
            <p:ph type="body" idx="1"/>
          </p:nvPr>
        </p:nvSpPr>
        <p:spPr/>
        <p:txBody>
          <a:bodyPr/>
          <a:lstStyle/>
          <a:p>
            <a:r>
              <a:rPr lang="sr-Latn-BA" smtClean="0"/>
              <a:t>Slušaoci ocjenjuju kvalitet signala – subjektivna mjera</a:t>
            </a:r>
          </a:p>
          <a:p>
            <a:pPr lvl="1"/>
            <a:r>
              <a:rPr lang="sr-Latn-BA" smtClean="0"/>
              <a:t>Komplikovano</a:t>
            </a:r>
          </a:p>
          <a:p>
            <a:pPr lvl="1"/>
            <a:r>
              <a:rPr lang="sr-Latn-BA" smtClean="0"/>
              <a:t>Dugotrajno</a:t>
            </a:r>
          </a:p>
          <a:p>
            <a:r>
              <a:rPr lang="sr-Latn-BA" smtClean="0"/>
              <a:t>Može li se definisati objektivna mjera kvaliteta signala koja bi bila u korelaciji sa onim što slušalac opaža?</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BA" smtClean="0"/>
              <a:t>Kvalitet audio signala</a:t>
            </a:r>
            <a:endParaRPr lang="en-US"/>
          </a:p>
        </p:txBody>
      </p:sp>
      <p:sp>
        <p:nvSpPr>
          <p:cNvPr id="3" name="Text Placeholder 2"/>
          <p:cNvSpPr>
            <a:spLocks noGrp="1"/>
          </p:cNvSpPr>
          <p:nvPr>
            <p:ph type="body" idx="1"/>
          </p:nvPr>
        </p:nvSpPr>
        <p:spPr/>
        <p:txBody>
          <a:bodyPr/>
          <a:lstStyle/>
          <a:p>
            <a:r>
              <a:rPr lang="sr-Latn-BA" smtClean="0"/>
              <a:t>Slušaoci ocjenjuju kvalitet signala – subjektivna mjera</a:t>
            </a:r>
          </a:p>
          <a:p>
            <a:r>
              <a:rPr lang="sr-Latn-BA" smtClean="0"/>
              <a:t>Može li se definisati objektivna mjera kvaliteta signala koja bi bila u korelaciji sa onim što slušalac opaža?</a:t>
            </a:r>
          </a:p>
          <a:p>
            <a:r>
              <a:rPr lang="sr-Latn-BA" smtClean="0"/>
              <a:t>Odnos signal-šum (Signal-to-Noise Ratio, SNR)</a:t>
            </a:r>
            <a:endParaRPr lang="en-US"/>
          </a:p>
        </p:txBody>
      </p:sp>
      <p:pic>
        <p:nvPicPr>
          <p:cNvPr id="4" name="Picture 3" descr="addin_tmp.png"/>
          <p:cNvPicPr>
            <a:picLocks noChangeAspect="1"/>
          </p:cNvPicPr>
          <p:nvPr>
            <p:custDataLst>
              <p:tags r:id="rId1"/>
            </p:custDataLst>
          </p:nvPr>
        </p:nvPicPr>
        <p:blipFill>
          <a:blip r:embed="rId3" cstate="print"/>
          <a:stretch>
            <a:fillRect/>
          </a:stretch>
        </p:blipFill>
        <p:spPr>
          <a:xfrm>
            <a:off x="2849594" y="5183206"/>
            <a:ext cx="3222604" cy="460372"/>
          </a:xfrm>
          <a:prstGeom prst="rect">
            <a:avLst/>
          </a:prstGeom>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SNR za uniformno kvantovani signal</a:t>
            </a:r>
            <a:endParaRPr lang="en-US"/>
          </a:p>
        </p:txBody>
      </p:sp>
      <p:sp>
        <p:nvSpPr>
          <p:cNvPr id="3" name="Text Placeholder 2"/>
          <p:cNvSpPr>
            <a:spLocks noGrp="1"/>
          </p:cNvSpPr>
          <p:nvPr>
            <p:ph type="body" idx="1"/>
          </p:nvPr>
        </p:nvSpPr>
        <p:spPr/>
        <p:txBody>
          <a:bodyPr>
            <a:normAutofit fontScale="85000" lnSpcReduction="20000"/>
          </a:bodyPr>
          <a:lstStyle/>
          <a:p>
            <a:r>
              <a:rPr lang="sr-Latn-BA" smtClean="0"/>
              <a:t>Za korak kvantizacije </a:t>
            </a:r>
            <a:r>
              <a:rPr lang="sr-Latn-BA" i="1" smtClean="0"/>
              <a:t>q</a:t>
            </a:r>
            <a:r>
              <a:rPr lang="sr-Latn-BA" smtClean="0"/>
              <a:t>, šum kvantizacije se nalazi u intervalu [-q/2, q/2)</a:t>
            </a:r>
          </a:p>
          <a:p>
            <a:r>
              <a:rPr lang="sr-Latn-BA" smtClean="0"/>
              <a:t>Dodavanje jednog bita udvostručava broj kvantizacionih nivoa – korak kvantizacije se smanjuje dva puta</a:t>
            </a:r>
          </a:p>
          <a:p>
            <a:r>
              <a:rPr lang="sr-Latn-BA" smtClean="0"/>
              <a:t>Efektivna vrijednost šuma kvantizacije se smanjuje dva puta – snaga šuma kvantizacije se smanjuje 4 puta</a:t>
            </a:r>
          </a:p>
          <a:p>
            <a:r>
              <a:rPr lang="sr-Latn-BA" smtClean="0"/>
              <a:t>Odnos signala i šuma kvantizacije SQNR se povećava za 6 dB</a:t>
            </a:r>
          </a:p>
          <a:p>
            <a:r>
              <a:rPr lang="sr-Latn-BA" smtClean="0"/>
              <a:t>SQNR </a:t>
            </a:r>
            <a:r>
              <a:rPr lang="sr-Latn-BA" smtClean="0">
                <a:sym typeface="Symbol"/>
              </a:rPr>
              <a:t> 6</a:t>
            </a:r>
            <a:r>
              <a:rPr lang="sr-Latn-BA" i="1" smtClean="0">
                <a:sym typeface="Symbol"/>
              </a:rPr>
              <a:t>N </a:t>
            </a:r>
            <a:r>
              <a:rPr lang="sr-Latn-BA" smtClean="0">
                <a:sym typeface="Symbol"/>
              </a:rPr>
              <a:t>dB</a:t>
            </a:r>
          </a:p>
          <a:p>
            <a:pPr lvl="1"/>
            <a:r>
              <a:rPr lang="sr-Latn-BA" i="1" smtClean="0">
                <a:sym typeface="Symbol"/>
              </a:rPr>
              <a:t>N</a:t>
            </a:r>
            <a:r>
              <a:rPr lang="sr-Latn-BA" smtClean="0">
                <a:sym typeface="Symbol"/>
              </a:rPr>
              <a:t> = 8 bita: SQNR = 48 dB</a:t>
            </a:r>
          </a:p>
          <a:p>
            <a:pPr lvl="1"/>
            <a:r>
              <a:rPr lang="sr-Latn-BA" i="1" smtClean="0">
                <a:sym typeface="Symbol"/>
              </a:rPr>
              <a:t>N = </a:t>
            </a:r>
            <a:r>
              <a:rPr lang="sr-Latn-BA" smtClean="0">
                <a:sym typeface="Symbol"/>
              </a:rPr>
              <a:t>16 bita: SQNR = 96 dB</a:t>
            </a:r>
            <a:endParaRPr lang="sr-Latn-BA" i="1" smtClean="0"/>
          </a:p>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Uticaj kvantizacije na kvalitet audio signala</a:t>
            </a:r>
            <a:endParaRPr lang="en-US"/>
          </a:p>
        </p:txBody>
      </p:sp>
      <p:graphicFrame>
        <p:nvGraphicFramePr>
          <p:cNvPr id="4" name="Table 3"/>
          <p:cNvGraphicFramePr>
            <a:graphicFrameLocks noGrp="1"/>
          </p:cNvGraphicFramePr>
          <p:nvPr/>
        </p:nvGraphicFramePr>
        <p:xfrm>
          <a:off x="928662" y="1918340"/>
          <a:ext cx="7358114" cy="3153732"/>
        </p:xfrm>
        <a:graphic>
          <a:graphicData uri="http://schemas.openxmlformats.org/drawingml/2006/table">
            <a:tbl>
              <a:tblPr firstRow="1" bandRow="1">
                <a:tableStyleId>{5C22544A-7EE6-4342-B048-85BDC9FD1C3A}</a:tableStyleId>
              </a:tblPr>
              <a:tblGrid>
                <a:gridCol w="4764262"/>
                <a:gridCol w="2593852"/>
              </a:tblGrid>
              <a:tr h="525622">
                <a:tc>
                  <a:txBody>
                    <a:bodyPr/>
                    <a:lstStyle/>
                    <a:p>
                      <a:r>
                        <a:rPr lang="sr-Latn-BA" sz="2800" i="0" baseline="0" smtClean="0"/>
                        <a:t>Brzina odmjeravanja</a:t>
                      </a:r>
                      <a:r>
                        <a:rPr lang="sr-Latn-BA" sz="2800" i="1" baseline="0" smtClean="0"/>
                        <a:t> </a:t>
                      </a:r>
                      <a:r>
                        <a:rPr lang="sr-Latn-BA" sz="2800" i="0" baseline="0" smtClean="0"/>
                        <a:t>i broj bita</a:t>
                      </a:r>
                      <a:endParaRPr lang="en-US" sz="2800" i="0"/>
                    </a:p>
                  </a:txBody>
                  <a:tcPr/>
                </a:tc>
                <a:tc>
                  <a:txBody>
                    <a:bodyPr/>
                    <a:lstStyle/>
                    <a:p>
                      <a:r>
                        <a:rPr lang="sr-Latn-BA" sz="2800" smtClean="0"/>
                        <a:t>Audio fajl</a:t>
                      </a:r>
                      <a:endParaRPr lang="en-US" sz="2800"/>
                    </a:p>
                  </a:txBody>
                  <a:tcPr/>
                </a:tc>
              </a:tr>
              <a:tr h="525622">
                <a:tc>
                  <a:txBody>
                    <a:bodyPr/>
                    <a:lstStyle/>
                    <a:p>
                      <a:r>
                        <a:rPr lang="sr-Latn-BA" sz="2800" smtClean="0"/>
                        <a:t>44100 Hz,</a:t>
                      </a:r>
                      <a:r>
                        <a:rPr lang="sr-Latn-BA" sz="2800" baseline="0" smtClean="0"/>
                        <a:t> 16 bita</a:t>
                      </a:r>
                      <a:endParaRPr lang="en-US" sz="2800"/>
                    </a:p>
                  </a:txBody>
                  <a:tcPr/>
                </a:tc>
                <a:tc>
                  <a:txBody>
                    <a:bodyPr/>
                    <a:lstStyle/>
                    <a:p>
                      <a:r>
                        <a:rPr lang="en-US" sz="2800" smtClean="0">
                          <a:hlinkClick r:id="rId2" action="ppaction://hlinkfile"/>
                        </a:rPr>
                        <a:t>44k_16bit.wav</a:t>
                      </a:r>
                      <a:endParaRPr lang="en-US" sz="2800"/>
                    </a:p>
                  </a:txBody>
                  <a:tcPr/>
                </a:tc>
              </a:tr>
              <a:tr h="525622">
                <a:tc>
                  <a:txBody>
                    <a:bodyPr/>
                    <a:lstStyle/>
                    <a:p>
                      <a:r>
                        <a:rPr lang="sr-Latn-BA" sz="2800" smtClean="0"/>
                        <a:t>44100 Hz, 8 bita</a:t>
                      </a:r>
                      <a:endParaRPr lang="en-US" sz="2800"/>
                    </a:p>
                  </a:txBody>
                  <a:tcPr/>
                </a:tc>
                <a:tc>
                  <a:txBody>
                    <a:bodyPr/>
                    <a:lstStyle/>
                    <a:p>
                      <a:r>
                        <a:rPr lang="en-US" sz="2800" smtClean="0">
                          <a:hlinkClick r:id="rId3" action="ppaction://hlinkfile"/>
                        </a:rPr>
                        <a:t>44k_8bit.wav</a:t>
                      </a:r>
                      <a:endParaRPr lang="en-US" sz="2800"/>
                    </a:p>
                  </a:txBody>
                  <a:tcPr/>
                </a:tc>
              </a:tr>
              <a:tr h="525622">
                <a:tc>
                  <a:txBody>
                    <a:bodyPr/>
                    <a:lstStyle/>
                    <a:p>
                      <a:r>
                        <a:rPr lang="sr-Latn-BA" sz="2800" smtClean="0"/>
                        <a:t>22050</a:t>
                      </a:r>
                      <a:r>
                        <a:rPr lang="sr-Latn-BA" sz="2800" baseline="0" smtClean="0"/>
                        <a:t> Hz, 16 bita</a:t>
                      </a:r>
                      <a:endParaRPr lang="en-US" sz="2800"/>
                    </a:p>
                  </a:txBody>
                  <a:tcPr/>
                </a:tc>
                <a:tc>
                  <a:txBody>
                    <a:bodyPr/>
                    <a:lstStyle/>
                    <a:p>
                      <a:r>
                        <a:rPr lang="en-US" sz="2800" smtClean="0">
                          <a:hlinkClick r:id="rId4" action="ppaction://hlinkfile"/>
                        </a:rPr>
                        <a:t>22k_16bit.wav</a:t>
                      </a:r>
                      <a:endParaRPr lang="en-US" sz="2800"/>
                    </a:p>
                  </a:txBody>
                  <a:tcPr/>
                </a:tc>
              </a:tr>
              <a:tr h="525622">
                <a:tc>
                  <a:txBody>
                    <a:bodyPr/>
                    <a:lstStyle/>
                    <a:p>
                      <a:r>
                        <a:rPr lang="sr-Latn-BA" sz="2800" smtClean="0"/>
                        <a:t>22050 Hz,</a:t>
                      </a:r>
                      <a:r>
                        <a:rPr lang="sr-Latn-BA" sz="2800" baseline="0" smtClean="0"/>
                        <a:t> 8 bita</a:t>
                      </a:r>
                      <a:endParaRPr lang="en-US" sz="2800"/>
                    </a:p>
                  </a:txBody>
                  <a:tcPr/>
                </a:tc>
                <a:tc>
                  <a:txBody>
                    <a:bodyPr/>
                    <a:lstStyle/>
                    <a:p>
                      <a:r>
                        <a:rPr lang="en-US" sz="2800" smtClean="0">
                          <a:hlinkClick r:id="rId5" action="ppaction://hlinkfile"/>
                        </a:rPr>
                        <a:t>22k_8bit.wav</a:t>
                      </a:r>
                      <a:endParaRPr lang="en-US" sz="2800"/>
                    </a:p>
                  </a:txBody>
                  <a:tcPr/>
                </a:tc>
              </a:tr>
              <a:tr h="525622">
                <a:tc>
                  <a:txBody>
                    <a:bodyPr/>
                    <a:lstStyle/>
                    <a:p>
                      <a:r>
                        <a:rPr lang="sr-Latn-BA" sz="2800" smtClean="0"/>
                        <a:t>11025 Hz, 8 bita</a:t>
                      </a:r>
                      <a:endParaRPr lang="en-US" sz="2800"/>
                    </a:p>
                  </a:txBody>
                  <a:tcPr/>
                </a:tc>
                <a:tc>
                  <a:txBody>
                    <a:bodyPr/>
                    <a:lstStyle/>
                    <a:p>
                      <a:r>
                        <a:rPr lang="en-US" sz="2800" smtClean="0">
                          <a:hlinkClick r:id="rId6" action="ppaction://hlinkfile"/>
                        </a:rPr>
                        <a:t>11k_8bit.wav</a:t>
                      </a:r>
                      <a:endParaRPr lang="en-US" sz="2800"/>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Memorijski zahtjevi za digitalni audio</a:t>
            </a:r>
            <a:endParaRPr lang="en-US"/>
          </a:p>
        </p:txBody>
      </p:sp>
      <p:sp>
        <p:nvSpPr>
          <p:cNvPr id="3" name="Text Placeholder 2"/>
          <p:cNvSpPr>
            <a:spLocks noGrp="1"/>
          </p:cNvSpPr>
          <p:nvPr>
            <p:ph type="body" idx="1"/>
          </p:nvPr>
        </p:nvSpPr>
        <p:spPr/>
        <p:txBody>
          <a:bodyPr/>
          <a:lstStyle/>
          <a:p>
            <a:r>
              <a:rPr lang="sr-Latn-BA" smtClean="0"/>
              <a:t>Memorija potrebna za </a:t>
            </a:r>
            <a:r>
              <a:rPr lang="sr-Latn-BA" i="1" smtClean="0"/>
              <a:t>T</a:t>
            </a:r>
            <a:r>
              <a:rPr lang="sr-Latn-BA" smtClean="0"/>
              <a:t> sekundi mono audio signala odmjeravanog sa </a:t>
            </a:r>
            <a:r>
              <a:rPr lang="sr-Latn-BA" i="1" smtClean="0"/>
              <a:t>F</a:t>
            </a:r>
            <a:r>
              <a:rPr lang="sr-Latn-BA" i="1" baseline="-25000" smtClean="0"/>
              <a:t>s</a:t>
            </a:r>
            <a:r>
              <a:rPr lang="sr-Latn-BA" i="1" smtClean="0"/>
              <a:t> </a:t>
            </a:r>
            <a:r>
              <a:rPr lang="sr-Latn-BA" smtClean="0"/>
              <a:t>i kodovanog sa </a:t>
            </a:r>
            <a:r>
              <a:rPr lang="sr-Latn-BA" i="1" smtClean="0"/>
              <a:t>N </a:t>
            </a:r>
            <a:r>
              <a:rPr lang="sr-Latn-BA" smtClean="0"/>
              <a:t>bita = </a:t>
            </a:r>
            <a:r>
              <a:rPr lang="sr-Latn-BA" i="1" smtClean="0"/>
              <a:t>T * F</a:t>
            </a:r>
            <a:r>
              <a:rPr lang="sr-Latn-BA" i="1" baseline="-25000" smtClean="0"/>
              <a:t>s</a:t>
            </a:r>
            <a:r>
              <a:rPr lang="sr-Latn-BA" i="1" smtClean="0"/>
              <a:t> * N </a:t>
            </a:r>
            <a:r>
              <a:rPr lang="sr-Latn-BA" smtClean="0"/>
              <a:t>/ 8 bajtova</a:t>
            </a:r>
          </a:p>
          <a:p>
            <a:r>
              <a:rPr lang="sr-Latn-BA" smtClean="0"/>
              <a:t>Potrebna brzina prenosa = </a:t>
            </a:r>
            <a:r>
              <a:rPr lang="sr-Latn-BA" i="1" smtClean="0"/>
              <a:t>N</a:t>
            </a:r>
            <a:r>
              <a:rPr lang="sr-Latn-BA" smtClean="0"/>
              <a:t> * </a:t>
            </a:r>
            <a:r>
              <a:rPr lang="sr-Latn-BA" i="1" smtClean="0"/>
              <a:t>F</a:t>
            </a:r>
            <a:r>
              <a:rPr lang="sr-Latn-BA" i="1" baseline="-25000" smtClean="0"/>
              <a:t>s</a:t>
            </a:r>
            <a:r>
              <a:rPr lang="sr-Latn-BA" i="1" smtClean="0"/>
              <a:t> </a:t>
            </a:r>
            <a:r>
              <a:rPr lang="sr-Latn-BA" smtClean="0"/>
              <a:t>bit/s</a:t>
            </a:r>
            <a:endParaRPr lang="en-US" smtClean="0"/>
          </a:p>
          <a:p>
            <a:r>
              <a:rPr lang="sr-Latn-BA" smtClean="0"/>
              <a:t>Stereo signal zahtjeva 2 puta više memorije</a:t>
            </a:r>
            <a:r>
              <a:rPr lang="en-US" smtClean="0"/>
              <a:t>, odnosno 2 puta ve</a:t>
            </a:r>
            <a:r>
              <a:rPr lang="sr-Latn-BA" smtClean="0"/>
              <a:t>ću brzinu prenosa</a:t>
            </a:r>
          </a:p>
          <a:p>
            <a:r>
              <a:rPr lang="sr-Latn-BA" smtClean="0"/>
              <a:t>Kompresija omogućava manje zauzeće memorije i veću efektivnu brzinu prenosa</a:t>
            </a:r>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Primjeri</a:t>
            </a:r>
            <a:endParaRPr lang="en-GB"/>
          </a:p>
        </p:txBody>
      </p:sp>
      <p:graphicFrame>
        <p:nvGraphicFramePr>
          <p:cNvPr id="4" name="Content Placeholder 3"/>
          <p:cNvGraphicFramePr>
            <a:graphicFrameLocks noGrp="1"/>
          </p:cNvGraphicFramePr>
          <p:nvPr>
            <p:ph idx="1"/>
          </p:nvPr>
        </p:nvGraphicFramePr>
        <p:xfrm>
          <a:off x="457200" y="1600200"/>
          <a:ext cx="8258202" cy="4829198"/>
        </p:xfrm>
        <a:graphic>
          <a:graphicData uri="http://schemas.openxmlformats.org/drawingml/2006/table">
            <a:tbl>
              <a:tblPr firstRow="1" bandRow="1">
                <a:tableStyleId>{5C22544A-7EE6-4342-B048-85BDC9FD1C3A}</a:tableStyleId>
              </a:tblPr>
              <a:tblGrid>
                <a:gridCol w="1185842"/>
                <a:gridCol w="1143008"/>
                <a:gridCol w="1571636"/>
                <a:gridCol w="1500198"/>
                <a:gridCol w="1481151"/>
                <a:gridCol w="1376367"/>
              </a:tblGrid>
              <a:tr h="1047296">
                <a:tc>
                  <a:txBody>
                    <a:bodyPr/>
                    <a:lstStyle/>
                    <a:p>
                      <a:r>
                        <a:rPr lang="en-US" smtClean="0"/>
                        <a:t>Kvalitet</a:t>
                      </a:r>
                      <a:endParaRPr lang="en-GB"/>
                    </a:p>
                  </a:txBody>
                  <a:tcPr/>
                </a:tc>
                <a:tc>
                  <a:txBody>
                    <a:bodyPr/>
                    <a:lstStyle/>
                    <a:p>
                      <a:r>
                        <a:rPr lang="en-US" i="1" smtClean="0"/>
                        <a:t>F</a:t>
                      </a:r>
                      <a:r>
                        <a:rPr lang="en-US" i="1" baseline="-25000" smtClean="0"/>
                        <a:t>S</a:t>
                      </a:r>
                      <a:endParaRPr lang="en-GB" i="1"/>
                    </a:p>
                  </a:txBody>
                  <a:tcPr/>
                </a:tc>
                <a:tc>
                  <a:txBody>
                    <a:bodyPr/>
                    <a:lstStyle/>
                    <a:p>
                      <a:r>
                        <a:rPr lang="en-US" smtClean="0"/>
                        <a:t>Bit/odmjerku</a:t>
                      </a:r>
                      <a:endParaRPr lang="en-GB"/>
                    </a:p>
                  </a:txBody>
                  <a:tcPr/>
                </a:tc>
                <a:tc>
                  <a:txBody>
                    <a:bodyPr/>
                    <a:lstStyle/>
                    <a:p>
                      <a:r>
                        <a:rPr lang="en-US" smtClean="0"/>
                        <a:t>Mono/stereo</a:t>
                      </a:r>
                      <a:endParaRPr lang="en-GB"/>
                    </a:p>
                  </a:txBody>
                  <a:tcPr/>
                </a:tc>
                <a:tc>
                  <a:txBody>
                    <a:bodyPr/>
                    <a:lstStyle/>
                    <a:p>
                      <a:r>
                        <a:rPr lang="en-US" smtClean="0"/>
                        <a:t>Brzina </a:t>
                      </a:r>
                    </a:p>
                    <a:p>
                      <a:r>
                        <a:rPr lang="en-US" smtClean="0"/>
                        <a:t>(</a:t>
                      </a:r>
                      <a:r>
                        <a:rPr lang="sr-Latn-BA" smtClean="0"/>
                        <a:t>kB/s</a:t>
                      </a:r>
                      <a:r>
                        <a:rPr lang="en-US" baseline="0" smtClean="0"/>
                        <a:t>)</a:t>
                      </a:r>
                      <a:endParaRPr lang="en-GB"/>
                    </a:p>
                  </a:txBody>
                  <a:tcPr/>
                </a:tc>
                <a:tc>
                  <a:txBody>
                    <a:bodyPr/>
                    <a:lstStyle/>
                    <a:p>
                      <a:r>
                        <a:rPr lang="en-US" smtClean="0"/>
                        <a:t>Opseg</a:t>
                      </a:r>
                    </a:p>
                    <a:p>
                      <a:r>
                        <a:rPr lang="en-US" smtClean="0"/>
                        <a:t>frekvencija</a:t>
                      </a:r>
                      <a:endParaRPr lang="en-GB"/>
                    </a:p>
                  </a:txBody>
                  <a:tcPr/>
                </a:tc>
              </a:tr>
              <a:tr h="733107">
                <a:tc>
                  <a:txBody>
                    <a:bodyPr/>
                    <a:lstStyle/>
                    <a:p>
                      <a:r>
                        <a:rPr lang="en-US" smtClean="0"/>
                        <a:t>Telefon</a:t>
                      </a:r>
                      <a:endParaRPr lang="en-GB"/>
                    </a:p>
                  </a:txBody>
                  <a:tcPr/>
                </a:tc>
                <a:tc>
                  <a:txBody>
                    <a:bodyPr/>
                    <a:lstStyle/>
                    <a:p>
                      <a:pPr algn="ctr"/>
                      <a:r>
                        <a:rPr lang="en-US" smtClean="0"/>
                        <a:t>8</a:t>
                      </a:r>
                      <a:endParaRPr lang="en-GB"/>
                    </a:p>
                  </a:txBody>
                  <a:tcPr/>
                </a:tc>
                <a:tc>
                  <a:txBody>
                    <a:bodyPr/>
                    <a:lstStyle/>
                    <a:p>
                      <a:pPr algn="ctr"/>
                      <a:r>
                        <a:rPr lang="en-US" smtClean="0"/>
                        <a:t>8</a:t>
                      </a:r>
                      <a:endParaRPr lang="en-GB"/>
                    </a:p>
                  </a:txBody>
                  <a:tcPr/>
                </a:tc>
                <a:tc>
                  <a:txBody>
                    <a:bodyPr/>
                    <a:lstStyle/>
                    <a:p>
                      <a:r>
                        <a:rPr lang="en-US" smtClean="0"/>
                        <a:t>Mono</a:t>
                      </a:r>
                      <a:endParaRPr lang="en-GB"/>
                    </a:p>
                  </a:txBody>
                  <a:tcPr/>
                </a:tc>
                <a:tc>
                  <a:txBody>
                    <a:bodyPr/>
                    <a:lstStyle/>
                    <a:p>
                      <a:pPr algn="ctr"/>
                      <a:r>
                        <a:rPr lang="en-US" smtClean="0"/>
                        <a:t>8</a:t>
                      </a:r>
                      <a:endParaRPr lang="en-GB"/>
                    </a:p>
                  </a:txBody>
                  <a:tcPr/>
                </a:tc>
                <a:tc>
                  <a:txBody>
                    <a:bodyPr/>
                    <a:lstStyle/>
                    <a:p>
                      <a:pPr algn="ctr"/>
                      <a:r>
                        <a:rPr lang="en-US" smtClean="0"/>
                        <a:t>200-3400</a:t>
                      </a:r>
                      <a:endParaRPr lang="en-GB"/>
                    </a:p>
                  </a:txBody>
                  <a:tcPr/>
                </a:tc>
              </a:tr>
              <a:tr h="733107">
                <a:tc>
                  <a:txBody>
                    <a:bodyPr/>
                    <a:lstStyle/>
                    <a:p>
                      <a:r>
                        <a:rPr lang="en-US" smtClean="0"/>
                        <a:t>AM radio</a:t>
                      </a:r>
                      <a:endParaRPr lang="en-GB"/>
                    </a:p>
                  </a:txBody>
                  <a:tcPr/>
                </a:tc>
                <a:tc>
                  <a:txBody>
                    <a:bodyPr/>
                    <a:lstStyle/>
                    <a:p>
                      <a:pPr algn="ctr"/>
                      <a:r>
                        <a:rPr lang="en-US" smtClean="0"/>
                        <a:t>11,025</a:t>
                      </a:r>
                      <a:endParaRPr lang="en-GB"/>
                    </a:p>
                  </a:txBody>
                  <a:tcPr/>
                </a:tc>
                <a:tc>
                  <a:txBody>
                    <a:bodyPr/>
                    <a:lstStyle/>
                    <a:p>
                      <a:pPr algn="ctr"/>
                      <a:r>
                        <a:rPr lang="en-US" smtClean="0"/>
                        <a:t>8</a:t>
                      </a:r>
                      <a:endParaRPr lang="en-GB"/>
                    </a:p>
                  </a:txBody>
                  <a:tcPr/>
                </a:tc>
                <a:tc>
                  <a:txBody>
                    <a:bodyPr/>
                    <a:lstStyle/>
                    <a:p>
                      <a:r>
                        <a:rPr lang="en-US" smtClean="0"/>
                        <a:t>Mono</a:t>
                      </a:r>
                      <a:endParaRPr lang="en-GB"/>
                    </a:p>
                  </a:txBody>
                  <a:tcPr/>
                </a:tc>
                <a:tc>
                  <a:txBody>
                    <a:bodyPr/>
                    <a:lstStyle/>
                    <a:p>
                      <a:pPr algn="ctr"/>
                      <a:r>
                        <a:rPr lang="en-US" smtClean="0"/>
                        <a:t>11,0</a:t>
                      </a:r>
                      <a:endParaRPr lang="en-GB"/>
                    </a:p>
                  </a:txBody>
                  <a:tcPr/>
                </a:tc>
                <a:tc>
                  <a:txBody>
                    <a:bodyPr/>
                    <a:lstStyle/>
                    <a:p>
                      <a:pPr algn="ctr"/>
                      <a:r>
                        <a:rPr lang="en-US" smtClean="0"/>
                        <a:t>100-5500</a:t>
                      </a:r>
                      <a:endParaRPr lang="en-GB"/>
                    </a:p>
                  </a:txBody>
                  <a:tcPr/>
                </a:tc>
              </a:tr>
              <a:tr h="733107">
                <a:tc>
                  <a:txBody>
                    <a:bodyPr/>
                    <a:lstStyle/>
                    <a:p>
                      <a:r>
                        <a:rPr lang="en-US" smtClean="0"/>
                        <a:t>FM radio</a:t>
                      </a:r>
                      <a:endParaRPr lang="en-GB"/>
                    </a:p>
                  </a:txBody>
                  <a:tcPr/>
                </a:tc>
                <a:tc>
                  <a:txBody>
                    <a:bodyPr/>
                    <a:lstStyle/>
                    <a:p>
                      <a:pPr algn="ctr"/>
                      <a:r>
                        <a:rPr lang="en-US" smtClean="0"/>
                        <a:t>22,050</a:t>
                      </a:r>
                      <a:endParaRPr lang="en-GB"/>
                    </a:p>
                  </a:txBody>
                  <a:tcPr/>
                </a:tc>
                <a:tc>
                  <a:txBody>
                    <a:bodyPr/>
                    <a:lstStyle/>
                    <a:p>
                      <a:pPr algn="ctr"/>
                      <a:r>
                        <a:rPr lang="en-US" smtClean="0"/>
                        <a:t>16</a:t>
                      </a:r>
                      <a:endParaRPr lang="en-GB"/>
                    </a:p>
                  </a:txBody>
                  <a:tcPr/>
                </a:tc>
                <a:tc>
                  <a:txBody>
                    <a:bodyPr/>
                    <a:lstStyle/>
                    <a:p>
                      <a:r>
                        <a:rPr lang="en-US" smtClean="0"/>
                        <a:t>Stereo</a:t>
                      </a:r>
                      <a:endParaRPr lang="en-GB"/>
                    </a:p>
                  </a:txBody>
                  <a:tcPr/>
                </a:tc>
                <a:tc>
                  <a:txBody>
                    <a:bodyPr/>
                    <a:lstStyle/>
                    <a:p>
                      <a:pPr algn="ctr"/>
                      <a:r>
                        <a:rPr lang="en-US" smtClean="0"/>
                        <a:t>88,2</a:t>
                      </a:r>
                      <a:endParaRPr lang="en-GB"/>
                    </a:p>
                  </a:txBody>
                  <a:tcPr/>
                </a:tc>
                <a:tc>
                  <a:txBody>
                    <a:bodyPr/>
                    <a:lstStyle/>
                    <a:p>
                      <a:pPr algn="ctr"/>
                      <a:r>
                        <a:rPr lang="en-US" smtClean="0"/>
                        <a:t>20-11000</a:t>
                      </a:r>
                    </a:p>
                  </a:txBody>
                  <a:tcPr/>
                </a:tc>
              </a:tr>
              <a:tr h="424737">
                <a:tc>
                  <a:txBody>
                    <a:bodyPr/>
                    <a:lstStyle/>
                    <a:p>
                      <a:r>
                        <a:rPr lang="en-US" smtClean="0"/>
                        <a:t>CD</a:t>
                      </a:r>
                      <a:endParaRPr lang="en-GB"/>
                    </a:p>
                  </a:txBody>
                  <a:tcPr/>
                </a:tc>
                <a:tc>
                  <a:txBody>
                    <a:bodyPr/>
                    <a:lstStyle/>
                    <a:p>
                      <a:pPr algn="ctr"/>
                      <a:r>
                        <a:rPr lang="en-US" smtClean="0"/>
                        <a:t>44,1</a:t>
                      </a:r>
                      <a:endParaRPr lang="en-GB"/>
                    </a:p>
                  </a:txBody>
                  <a:tcPr/>
                </a:tc>
                <a:tc>
                  <a:txBody>
                    <a:bodyPr/>
                    <a:lstStyle/>
                    <a:p>
                      <a:pPr algn="ctr"/>
                      <a:r>
                        <a:rPr lang="en-US" smtClean="0"/>
                        <a:t>16</a:t>
                      </a:r>
                      <a:endParaRPr lang="en-GB"/>
                    </a:p>
                  </a:txBody>
                  <a:tcPr/>
                </a:tc>
                <a:tc>
                  <a:txBody>
                    <a:bodyPr/>
                    <a:lstStyle/>
                    <a:p>
                      <a:r>
                        <a:rPr lang="en-US" smtClean="0"/>
                        <a:t>Stereo</a:t>
                      </a:r>
                      <a:endParaRPr lang="en-GB"/>
                    </a:p>
                  </a:txBody>
                  <a:tcPr/>
                </a:tc>
                <a:tc>
                  <a:txBody>
                    <a:bodyPr/>
                    <a:lstStyle/>
                    <a:p>
                      <a:pPr algn="ctr"/>
                      <a:r>
                        <a:rPr lang="en-US" smtClean="0"/>
                        <a:t>176,4</a:t>
                      </a:r>
                      <a:endParaRPr lang="en-GB"/>
                    </a:p>
                  </a:txBody>
                  <a:tcPr/>
                </a:tc>
                <a:tc>
                  <a:txBody>
                    <a:bodyPr/>
                    <a:lstStyle/>
                    <a:p>
                      <a:pPr algn="ctr"/>
                      <a:r>
                        <a:rPr lang="en-US" smtClean="0"/>
                        <a:t>5-20000</a:t>
                      </a:r>
                    </a:p>
                  </a:txBody>
                  <a:tcPr/>
                </a:tc>
              </a:tr>
              <a:tr h="424737">
                <a:tc>
                  <a:txBody>
                    <a:bodyPr/>
                    <a:lstStyle/>
                    <a:p>
                      <a:r>
                        <a:rPr lang="en-US" smtClean="0"/>
                        <a:t>DAT</a:t>
                      </a:r>
                      <a:endParaRPr lang="en-GB"/>
                    </a:p>
                  </a:txBody>
                  <a:tcPr/>
                </a:tc>
                <a:tc>
                  <a:txBody>
                    <a:bodyPr/>
                    <a:lstStyle/>
                    <a:p>
                      <a:pPr algn="ctr"/>
                      <a:r>
                        <a:rPr lang="en-US" smtClean="0"/>
                        <a:t>48</a:t>
                      </a:r>
                      <a:endParaRPr lang="en-GB"/>
                    </a:p>
                  </a:txBody>
                  <a:tcPr/>
                </a:tc>
                <a:tc>
                  <a:txBody>
                    <a:bodyPr/>
                    <a:lstStyle/>
                    <a:p>
                      <a:pPr algn="ctr"/>
                      <a:r>
                        <a:rPr lang="en-US" smtClean="0"/>
                        <a:t>16</a:t>
                      </a:r>
                      <a:endParaRPr lang="en-GB"/>
                    </a:p>
                  </a:txBody>
                  <a:tcPr/>
                </a:tc>
                <a:tc>
                  <a:txBody>
                    <a:bodyPr/>
                    <a:lstStyle/>
                    <a:p>
                      <a:r>
                        <a:rPr lang="en-US" smtClean="0"/>
                        <a:t>Stereo</a:t>
                      </a:r>
                      <a:endParaRPr lang="en-GB"/>
                    </a:p>
                  </a:txBody>
                  <a:tcPr/>
                </a:tc>
                <a:tc>
                  <a:txBody>
                    <a:bodyPr/>
                    <a:lstStyle/>
                    <a:p>
                      <a:pPr algn="ctr"/>
                      <a:r>
                        <a:rPr lang="en-US" smtClean="0"/>
                        <a:t>192,0</a:t>
                      </a:r>
                      <a:endParaRPr lang="en-GB"/>
                    </a:p>
                  </a:txBody>
                  <a:tcPr/>
                </a:tc>
                <a:tc>
                  <a:txBody>
                    <a:bodyPr/>
                    <a:lstStyle/>
                    <a:p>
                      <a:pPr algn="ctr"/>
                      <a:r>
                        <a:rPr lang="en-US" smtClean="0"/>
                        <a:t>5-20000</a:t>
                      </a:r>
                    </a:p>
                  </a:txBody>
                  <a:tcPr/>
                </a:tc>
              </a:tr>
              <a:tr h="733107">
                <a:tc>
                  <a:txBody>
                    <a:bodyPr/>
                    <a:lstStyle/>
                    <a:p>
                      <a:r>
                        <a:rPr lang="en-US" smtClean="0"/>
                        <a:t>DVD audio</a:t>
                      </a:r>
                      <a:endParaRPr lang="en-GB"/>
                    </a:p>
                  </a:txBody>
                  <a:tcPr/>
                </a:tc>
                <a:tc>
                  <a:txBody>
                    <a:bodyPr/>
                    <a:lstStyle/>
                    <a:p>
                      <a:pPr algn="ctr"/>
                      <a:r>
                        <a:rPr lang="en-US" smtClean="0"/>
                        <a:t>192 (max)</a:t>
                      </a:r>
                      <a:endParaRPr lang="en-GB"/>
                    </a:p>
                  </a:txBody>
                  <a:tcPr/>
                </a:tc>
                <a:tc>
                  <a:txBody>
                    <a:bodyPr/>
                    <a:lstStyle/>
                    <a:p>
                      <a:pPr algn="ctr"/>
                      <a:r>
                        <a:rPr lang="en-US" smtClean="0"/>
                        <a:t>24</a:t>
                      </a:r>
                      <a:r>
                        <a:rPr lang="en-US" baseline="0" smtClean="0"/>
                        <a:t> (max)</a:t>
                      </a:r>
                      <a:endParaRPr lang="en-GB"/>
                    </a:p>
                  </a:txBody>
                  <a:tcPr/>
                </a:tc>
                <a:tc>
                  <a:txBody>
                    <a:bodyPr/>
                    <a:lstStyle/>
                    <a:p>
                      <a:r>
                        <a:rPr lang="en-US" smtClean="0"/>
                        <a:t>Do</a:t>
                      </a:r>
                      <a:r>
                        <a:rPr lang="en-US" baseline="0" smtClean="0"/>
                        <a:t> 6 kanala</a:t>
                      </a:r>
                      <a:endParaRPr lang="en-GB"/>
                    </a:p>
                  </a:txBody>
                  <a:tcPr/>
                </a:tc>
                <a:tc>
                  <a:txBody>
                    <a:bodyPr/>
                    <a:lstStyle/>
                    <a:p>
                      <a:pPr algn="ctr"/>
                      <a:r>
                        <a:rPr lang="en-US" smtClean="0"/>
                        <a:t>1200,0</a:t>
                      </a:r>
                      <a:r>
                        <a:rPr lang="en-US" baseline="0" smtClean="0"/>
                        <a:t> (max)</a:t>
                      </a:r>
                      <a:endParaRPr lang="en-GB"/>
                    </a:p>
                  </a:txBody>
                  <a:tcPr/>
                </a:tc>
                <a:tc>
                  <a:txBody>
                    <a:bodyPr/>
                    <a:lstStyle/>
                    <a:p>
                      <a:pPr algn="ctr"/>
                      <a:r>
                        <a:rPr lang="en-US" smtClean="0"/>
                        <a:t>0-96000</a:t>
                      </a:r>
                      <a:r>
                        <a:rPr lang="en-US" baseline="0" smtClean="0"/>
                        <a:t> (max)</a:t>
                      </a:r>
                      <a:endParaRPr lang="en-US" smtClean="0"/>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Histogram vrijednosti signala</a:t>
            </a:r>
            <a:endParaRPr lang="en-US"/>
          </a:p>
        </p:txBody>
      </p:sp>
      <p:sp>
        <p:nvSpPr>
          <p:cNvPr id="3" name="Text Placeholder 2"/>
          <p:cNvSpPr>
            <a:spLocks noGrp="1"/>
          </p:cNvSpPr>
          <p:nvPr>
            <p:ph type="body" idx="1"/>
          </p:nvPr>
        </p:nvSpPr>
        <p:spPr/>
        <p:txBody>
          <a:bodyPr/>
          <a:lstStyle/>
          <a:p>
            <a:endParaRPr lang="en-US"/>
          </a:p>
        </p:txBody>
      </p:sp>
      <p:pic>
        <p:nvPicPr>
          <p:cNvPr id="37890" name="Picture 2"/>
          <p:cNvPicPr>
            <a:picLocks noChangeAspect="1" noChangeArrowheads="1"/>
          </p:cNvPicPr>
          <p:nvPr/>
        </p:nvPicPr>
        <p:blipFill>
          <a:blip r:embed="rId3" cstate="print"/>
          <a:srcRect/>
          <a:stretch>
            <a:fillRect/>
          </a:stretch>
        </p:blipFill>
        <p:spPr bwMode="auto">
          <a:xfrm>
            <a:off x="0" y="1357298"/>
            <a:ext cx="4729170" cy="3546878"/>
          </a:xfrm>
          <a:prstGeom prst="rect">
            <a:avLst/>
          </a:prstGeom>
          <a:noFill/>
          <a:ln w="9525">
            <a:noFill/>
            <a:miter lim="800000"/>
            <a:headEnd/>
            <a:tailEnd/>
          </a:ln>
          <a:effectLst/>
        </p:spPr>
      </p:pic>
      <p:pic>
        <p:nvPicPr>
          <p:cNvPr id="37891" name="Picture 3"/>
          <p:cNvPicPr>
            <a:picLocks noChangeAspect="1" noChangeArrowheads="1"/>
          </p:cNvPicPr>
          <p:nvPr/>
        </p:nvPicPr>
        <p:blipFill>
          <a:blip r:embed="rId4" cstate="print"/>
          <a:srcRect/>
          <a:stretch>
            <a:fillRect/>
          </a:stretch>
        </p:blipFill>
        <p:spPr bwMode="auto">
          <a:xfrm>
            <a:off x="4143372" y="2857496"/>
            <a:ext cx="4699006" cy="35242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Histogram vrijednosti signala</a:t>
            </a:r>
            <a:endParaRPr lang="en-US"/>
          </a:p>
        </p:txBody>
      </p:sp>
      <p:sp>
        <p:nvSpPr>
          <p:cNvPr id="3" name="Text Placeholder 2"/>
          <p:cNvSpPr>
            <a:spLocks noGrp="1"/>
          </p:cNvSpPr>
          <p:nvPr>
            <p:ph type="body" idx="1"/>
          </p:nvPr>
        </p:nvSpPr>
        <p:spPr/>
        <p:txBody>
          <a:bodyPr/>
          <a:lstStyle/>
          <a:p>
            <a:endParaRPr lang="en-US"/>
          </a:p>
        </p:txBody>
      </p:sp>
      <p:pic>
        <p:nvPicPr>
          <p:cNvPr id="37890" name="Picture 2"/>
          <p:cNvPicPr>
            <a:picLocks noChangeAspect="1" noChangeArrowheads="1"/>
          </p:cNvPicPr>
          <p:nvPr/>
        </p:nvPicPr>
        <p:blipFill>
          <a:blip r:embed="rId3" cstate="print"/>
          <a:srcRect/>
          <a:stretch>
            <a:fillRect/>
          </a:stretch>
        </p:blipFill>
        <p:spPr bwMode="auto">
          <a:xfrm>
            <a:off x="0" y="1357298"/>
            <a:ext cx="4729170" cy="3546878"/>
          </a:xfrm>
          <a:prstGeom prst="rect">
            <a:avLst/>
          </a:prstGeom>
          <a:noFill/>
          <a:ln w="9525">
            <a:noFill/>
            <a:miter lim="800000"/>
            <a:headEnd/>
            <a:tailEnd/>
          </a:ln>
          <a:effectLst/>
        </p:spPr>
      </p:pic>
      <p:pic>
        <p:nvPicPr>
          <p:cNvPr id="37891" name="Picture 3"/>
          <p:cNvPicPr>
            <a:picLocks noChangeAspect="1" noChangeArrowheads="1"/>
          </p:cNvPicPr>
          <p:nvPr/>
        </p:nvPicPr>
        <p:blipFill>
          <a:blip r:embed="rId4" cstate="print"/>
          <a:srcRect/>
          <a:stretch>
            <a:fillRect/>
          </a:stretch>
        </p:blipFill>
        <p:spPr bwMode="auto">
          <a:xfrm>
            <a:off x="4143372" y="2857496"/>
            <a:ext cx="4699006" cy="3524255"/>
          </a:xfrm>
          <a:prstGeom prst="rect">
            <a:avLst/>
          </a:prstGeom>
          <a:noFill/>
          <a:ln w="9525">
            <a:noFill/>
            <a:miter lim="800000"/>
            <a:headEnd/>
            <a:tailEnd/>
          </a:ln>
          <a:effectLst/>
        </p:spPr>
      </p:pic>
      <p:sp>
        <p:nvSpPr>
          <p:cNvPr id="6" name="TextBox 5"/>
          <p:cNvSpPr txBox="1"/>
          <p:nvPr/>
        </p:nvSpPr>
        <p:spPr>
          <a:xfrm>
            <a:off x="4714876" y="1857364"/>
            <a:ext cx="3643338" cy="830997"/>
          </a:xfrm>
          <a:prstGeom prst="rect">
            <a:avLst/>
          </a:prstGeom>
          <a:noFill/>
        </p:spPr>
        <p:txBody>
          <a:bodyPr wrap="square" rtlCol="0">
            <a:spAutoFit/>
          </a:bodyPr>
          <a:lstStyle/>
          <a:p>
            <a:r>
              <a:rPr lang="sr-Latn-BA" sz="2400" smtClean="0"/>
              <a:t>Nisu sve vrijednosti signala jednako vjerovatne.</a:t>
            </a:r>
            <a:endParaRPr lang="en-US" sz="2400"/>
          </a:p>
        </p:txBody>
      </p:sp>
      <p:sp>
        <p:nvSpPr>
          <p:cNvPr id="8" name="TextBox 7"/>
          <p:cNvSpPr txBox="1"/>
          <p:nvPr/>
        </p:nvSpPr>
        <p:spPr>
          <a:xfrm>
            <a:off x="642910" y="4786322"/>
            <a:ext cx="3643338" cy="1323439"/>
          </a:xfrm>
          <a:prstGeom prst="rect">
            <a:avLst/>
          </a:prstGeom>
          <a:noFill/>
        </p:spPr>
        <p:txBody>
          <a:bodyPr wrap="square" rtlCol="0">
            <a:spAutoFit/>
          </a:bodyPr>
          <a:lstStyle/>
          <a:p>
            <a:r>
              <a:rPr lang="sr-Latn-BA" sz="2000" smtClean="0"/>
              <a:t>Neki nivoi kvantizacije se rijetko koriste.</a:t>
            </a:r>
          </a:p>
          <a:p>
            <a:r>
              <a:rPr lang="sr-Latn-BA" sz="2000" smtClean="0"/>
              <a:t>Raspoloživi opseg vrijednosti nije efikasno iskorišten. </a:t>
            </a:r>
            <a:endParaRPr lang="en-US" sz="2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Neuniformna kvantizacija</a:t>
            </a:r>
            <a:endParaRPr lang="en-US"/>
          </a:p>
        </p:txBody>
      </p:sp>
      <p:sp>
        <p:nvSpPr>
          <p:cNvPr id="3" name="Text Placeholder 2"/>
          <p:cNvSpPr>
            <a:spLocks noGrp="1"/>
          </p:cNvSpPr>
          <p:nvPr>
            <p:ph type="body" idx="1"/>
          </p:nvPr>
        </p:nvSpPr>
        <p:spPr/>
        <p:txBody>
          <a:bodyPr>
            <a:normAutofit/>
          </a:bodyPr>
          <a:lstStyle/>
          <a:p>
            <a:r>
              <a:rPr lang="sr-Latn-BA" smtClean="0"/>
              <a:t>Sa više bita (više nivoa) kvantizovati male vrijednosti signala, a sa manje bita kvantizovati velike vrijednosti signala</a:t>
            </a:r>
          </a:p>
          <a:p>
            <a:r>
              <a:rPr lang="sr-Latn-BA" smtClean="0"/>
              <a:t>Veća greška kvantizacije za velike vrijednosti signala</a:t>
            </a:r>
          </a:p>
          <a:p>
            <a:endParaRPr lang="sr-Latn-BA" smtClean="0"/>
          </a:p>
          <a:p>
            <a:pPr lvl="1">
              <a:buNone/>
            </a:pPr>
            <a:r>
              <a:rPr lang="sr-Latn-BA" smtClean="0"/>
              <a:t> </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Zvuk</a:t>
            </a:r>
            <a:endParaRPr lang="en-GB"/>
          </a:p>
        </p:txBody>
      </p:sp>
      <p:sp>
        <p:nvSpPr>
          <p:cNvPr id="3" name="Content Placeholder 2"/>
          <p:cNvSpPr>
            <a:spLocks noGrp="1"/>
          </p:cNvSpPr>
          <p:nvPr>
            <p:ph idx="1"/>
          </p:nvPr>
        </p:nvSpPr>
        <p:spPr/>
        <p:txBody>
          <a:bodyPr>
            <a:normAutofit lnSpcReduction="10000"/>
          </a:bodyPr>
          <a:lstStyle/>
          <a:p>
            <a:r>
              <a:rPr lang="sr-Latn-RS" smtClean="0"/>
              <a:t>Šta je zvuk?</a:t>
            </a:r>
          </a:p>
          <a:p>
            <a:pPr lvl="1"/>
            <a:r>
              <a:rPr lang="sr-Latn-RS" smtClean="0"/>
              <a:t>Zvuk je vremenski promjenljiva mehanička deformacija u elastičnoj sredini</a:t>
            </a:r>
          </a:p>
          <a:p>
            <a:r>
              <a:rPr lang="sr-Latn-RS" smtClean="0"/>
              <a:t>Kako nastaje zvuk?</a:t>
            </a:r>
          </a:p>
          <a:p>
            <a:pPr lvl="1"/>
            <a:r>
              <a:rPr lang="sr-Latn-RS" smtClean="0"/>
              <a:t>Zvuk nastaje pri promjenama stacionarnog stanja čestica sredine </a:t>
            </a:r>
          </a:p>
          <a:p>
            <a:pPr lvl="1"/>
            <a:r>
              <a:rPr lang="sr-Latn-RS" smtClean="0"/>
              <a:t>Dolazi do promjena gustine sredine i vrijednosti pritiska</a:t>
            </a:r>
          </a:p>
          <a:p>
            <a:r>
              <a:rPr lang="sr-Latn-RS" smtClean="0"/>
              <a:t>Kako se prostire zvuk?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Neuniformna kvantizacija</a:t>
            </a:r>
            <a:endParaRPr lang="en-US"/>
          </a:p>
        </p:txBody>
      </p:sp>
      <p:sp>
        <p:nvSpPr>
          <p:cNvPr id="3" name="Text Placeholder 2"/>
          <p:cNvSpPr>
            <a:spLocks noGrp="1"/>
          </p:cNvSpPr>
          <p:nvPr>
            <p:ph type="body" idx="1"/>
          </p:nvPr>
        </p:nvSpPr>
        <p:spPr/>
        <p:txBody>
          <a:bodyPr>
            <a:normAutofit fontScale="92500" lnSpcReduction="20000"/>
          </a:bodyPr>
          <a:lstStyle/>
          <a:p>
            <a:r>
              <a:rPr lang="sr-Latn-BA" smtClean="0"/>
              <a:t>Sa više bita (više nivoa) kvantizovati male vrijednosti signala, a sa manje bita kvantizovati velike vrijednosti signala</a:t>
            </a:r>
          </a:p>
          <a:p>
            <a:r>
              <a:rPr lang="sr-Latn-BA" smtClean="0"/>
              <a:t>Veća greška kvantizacije za velike vrijednosti signala</a:t>
            </a:r>
          </a:p>
          <a:p>
            <a:r>
              <a:rPr lang="sr-Latn-BA" smtClean="0"/>
              <a:t>Ali, zbog Weber-Fechnerovog zakona (logaritamska percepcija glasnoće) greške kvantizacije velikih vrijednosti signala se manje primjete</a:t>
            </a:r>
          </a:p>
          <a:p>
            <a:endParaRPr lang="sr-Latn-BA" smtClean="0"/>
          </a:p>
          <a:p>
            <a:pPr lvl="1">
              <a:buNone/>
            </a:pPr>
            <a:r>
              <a:rPr lang="sr-Latn-BA" smtClean="0"/>
              <a:t> </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ym typeface="Symbol"/>
              </a:rPr>
              <a:t></a:t>
            </a:r>
            <a:r>
              <a:rPr lang="sr-Latn-BA" smtClean="0">
                <a:sym typeface="Symbol"/>
              </a:rPr>
              <a:t>-zakon/A-zakon kodovanje</a:t>
            </a:r>
            <a:endParaRPr lang="en-US"/>
          </a:p>
        </p:txBody>
      </p:sp>
      <p:sp>
        <p:nvSpPr>
          <p:cNvPr id="3" name="Text Placeholder 2"/>
          <p:cNvSpPr>
            <a:spLocks noGrp="1"/>
          </p:cNvSpPr>
          <p:nvPr>
            <p:ph type="body" idx="1"/>
          </p:nvPr>
        </p:nvSpPr>
        <p:spPr/>
        <p:txBody>
          <a:bodyPr/>
          <a:lstStyle/>
          <a:p>
            <a:r>
              <a:rPr lang="en-US" smtClean="0">
                <a:sym typeface="Symbol"/>
              </a:rPr>
              <a:t></a:t>
            </a:r>
            <a:r>
              <a:rPr lang="sr-Latn-BA" smtClean="0">
                <a:sym typeface="Symbol"/>
              </a:rPr>
              <a:t>-zakon</a:t>
            </a:r>
          </a:p>
          <a:p>
            <a:endParaRPr lang="sr-Latn-BA" smtClean="0">
              <a:sym typeface="Symbol"/>
            </a:endParaRPr>
          </a:p>
          <a:p>
            <a:endParaRPr lang="sr-Latn-BA" smtClean="0">
              <a:sym typeface="Symbol"/>
            </a:endParaRPr>
          </a:p>
          <a:p>
            <a:r>
              <a:rPr lang="sr-Latn-BA" smtClean="0">
                <a:sym typeface="Symbol"/>
              </a:rPr>
              <a:t>A-zakon</a:t>
            </a:r>
          </a:p>
          <a:p>
            <a:endParaRPr lang="sr-Latn-BA" smtClean="0">
              <a:sym typeface="Symbol"/>
            </a:endParaRPr>
          </a:p>
          <a:p>
            <a:endParaRPr lang="sr-Latn-BA" smtClean="0">
              <a:sym typeface="Symbol"/>
            </a:endParaRPr>
          </a:p>
          <a:p>
            <a:endParaRPr lang="sr-Latn-BA" smtClean="0">
              <a:sym typeface="Symbol"/>
            </a:endParaRPr>
          </a:p>
          <a:p>
            <a:endParaRPr lang="sr-Latn-BA" smtClean="0">
              <a:sym typeface="Symbol"/>
            </a:endParaRPr>
          </a:p>
          <a:p>
            <a:endParaRPr lang="en-US"/>
          </a:p>
        </p:txBody>
      </p:sp>
      <p:pic>
        <p:nvPicPr>
          <p:cNvPr id="5" name="Picture 4" descr="addin_tmp.png"/>
          <p:cNvPicPr>
            <a:picLocks noChangeAspect="1"/>
          </p:cNvPicPr>
          <p:nvPr>
            <p:custDataLst>
              <p:tags r:id="rId1"/>
            </p:custDataLst>
          </p:nvPr>
        </p:nvPicPr>
        <p:blipFill>
          <a:blip r:embed="rId5" cstate="print"/>
          <a:stretch>
            <a:fillRect/>
          </a:stretch>
        </p:blipFill>
        <p:spPr>
          <a:xfrm>
            <a:off x="857226" y="2214553"/>
            <a:ext cx="5476875" cy="87249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846790" y="3998610"/>
            <a:ext cx="6225540" cy="1573530"/>
          </a:xfrm>
          <a:prstGeom prst="rect">
            <a:avLst/>
          </a:prstGeom>
        </p:spPr>
      </p:pic>
      <p:sp>
        <p:nvSpPr>
          <p:cNvPr id="7" name="TextBox 6"/>
          <p:cNvSpPr txBox="1"/>
          <p:nvPr/>
        </p:nvSpPr>
        <p:spPr>
          <a:xfrm>
            <a:off x="714348" y="5886410"/>
            <a:ext cx="7072362" cy="400110"/>
          </a:xfrm>
          <a:prstGeom prst="rect">
            <a:avLst/>
          </a:prstGeom>
          <a:noFill/>
        </p:spPr>
        <p:txBody>
          <a:bodyPr wrap="square" rtlCol="0">
            <a:spAutoFit/>
          </a:bodyPr>
          <a:lstStyle/>
          <a:p>
            <a:r>
              <a:rPr lang="en-US" sz="2000" smtClean="0">
                <a:sym typeface="Symbol"/>
              </a:rPr>
              <a:t></a:t>
            </a:r>
            <a:r>
              <a:rPr lang="sr-Latn-BA" sz="2000" smtClean="0">
                <a:sym typeface="Symbol"/>
              </a:rPr>
              <a:t>-zakon se koristi u telefoniji u SAD i Japanu, a A-zakon u Evropi</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ym typeface="Symbol"/>
              </a:rPr>
              <a:t></a:t>
            </a:r>
            <a:r>
              <a:rPr lang="sr-Latn-BA" smtClean="0">
                <a:sym typeface="Symbol"/>
              </a:rPr>
              <a:t>-zakon/A-zakon kodovanje</a:t>
            </a:r>
            <a:endParaRPr lang="en-US"/>
          </a:p>
        </p:txBody>
      </p:sp>
      <p:sp>
        <p:nvSpPr>
          <p:cNvPr id="5" name="Content Placeholder 4"/>
          <p:cNvSpPr>
            <a:spLocks noGrp="1"/>
          </p:cNvSpPr>
          <p:nvPr>
            <p:ph sz="half" idx="1"/>
          </p:nvPr>
        </p:nvSpPr>
        <p:spPr>
          <a:xfrm>
            <a:off x="457200" y="1600200"/>
            <a:ext cx="4043362" cy="4525963"/>
          </a:xfrm>
        </p:spPr>
        <p:txBody>
          <a:bodyPr>
            <a:normAutofit fontScale="62500" lnSpcReduction="20000"/>
          </a:bodyPr>
          <a:lstStyle/>
          <a:p>
            <a:r>
              <a:rPr lang="sr-Latn-RS" smtClean="0"/>
              <a:t>Signal se logaritamski transformiše pa se zatim primjenjuje uniformna kvantizacija</a:t>
            </a:r>
          </a:p>
          <a:p>
            <a:r>
              <a:rPr lang="sr-Latn-RS" smtClean="0"/>
              <a:t>Efektivno, više bita se koristi za kodovanje odmjeraka malih vrijednosti</a:t>
            </a:r>
          </a:p>
          <a:p>
            <a:r>
              <a:rPr lang="sr-Latn-RS" smtClean="0"/>
              <a:t>Sa manjim brojem bita se može postići isti SQNR - </a:t>
            </a:r>
            <a:r>
              <a:rPr lang="sr-Latn-RS" smtClean="0">
                <a:solidFill>
                  <a:srgbClr val="FF0000"/>
                </a:solidFill>
              </a:rPr>
              <a:t>kompresija </a:t>
            </a:r>
            <a:r>
              <a:rPr lang="sr-Latn-RS" smtClean="0"/>
              <a:t>signala</a:t>
            </a:r>
          </a:p>
          <a:p>
            <a:r>
              <a:rPr lang="sr-Latn-RS" smtClean="0"/>
              <a:t>Pri reprodukciji potrebno je primjeniti inverznu transformaciju – </a:t>
            </a:r>
            <a:r>
              <a:rPr lang="sr-Latn-RS" smtClean="0">
                <a:solidFill>
                  <a:srgbClr val="FF0000"/>
                </a:solidFill>
              </a:rPr>
              <a:t>ekspandovanje</a:t>
            </a:r>
            <a:r>
              <a:rPr lang="sr-Latn-RS" smtClean="0"/>
              <a:t> signala</a:t>
            </a:r>
          </a:p>
          <a:p>
            <a:r>
              <a:rPr lang="sr-Latn-RS" smtClean="0"/>
              <a:t>Čitava transformacija se zove </a:t>
            </a:r>
            <a:r>
              <a:rPr lang="sr-Latn-RS" smtClean="0">
                <a:solidFill>
                  <a:srgbClr val="FF0000"/>
                </a:solidFill>
              </a:rPr>
              <a:t>kompandovanje</a:t>
            </a:r>
            <a:r>
              <a:rPr lang="sr-Latn-RS" smtClean="0"/>
              <a:t> (companding) signala</a:t>
            </a:r>
          </a:p>
          <a:p>
            <a:r>
              <a:rPr lang="sr-Latn-RS" smtClean="0"/>
              <a:t>Može da se radi u analognom ili digitalnom domenu</a:t>
            </a:r>
          </a:p>
          <a:p>
            <a:endParaRPr lang="en-GB"/>
          </a:p>
        </p:txBody>
      </p:sp>
      <p:sp>
        <p:nvSpPr>
          <p:cNvPr id="6" name="Content Placeholder 5"/>
          <p:cNvSpPr>
            <a:spLocks noGrp="1"/>
          </p:cNvSpPr>
          <p:nvPr>
            <p:ph sz="half" idx="2"/>
          </p:nvPr>
        </p:nvSpPr>
        <p:spPr/>
        <p:txBody>
          <a:bodyPr>
            <a:normAutofit fontScale="62500" lnSpcReduction="20000"/>
          </a:bodyPr>
          <a:lstStyle/>
          <a:p>
            <a:endParaRPr lang="en-GB"/>
          </a:p>
        </p:txBody>
      </p:sp>
      <p:pic>
        <p:nvPicPr>
          <p:cNvPr id="37890" name="Picture 2"/>
          <p:cNvPicPr>
            <a:picLocks noChangeAspect="1" noChangeArrowheads="1"/>
          </p:cNvPicPr>
          <p:nvPr/>
        </p:nvPicPr>
        <p:blipFill>
          <a:blip r:embed="rId2" cstate="print"/>
          <a:srcRect/>
          <a:stretch>
            <a:fillRect/>
          </a:stretch>
        </p:blipFill>
        <p:spPr bwMode="auto">
          <a:xfrm>
            <a:off x="4286248" y="1571612"/>
            <a:ext cx="5143536" cy="3857652"/>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Impulsna kodna modulacija</a:t>
            </a:r>
            <a:endParaRPr lang="en-US"/>
          </a:p>
        </p:txBody>
      </p:sp>
      <p:sp>
        <p:nvSpPr>
          <p:cNvPr id="3" name="Text Placeholder 2"/>
          <p:cNvSpPr>
            <a:spLocks noGrp="1"/>
          </p:cNvSpPr>
          <p:nvPr>
            <p:ph type="body" idx="1"/>
          </p:nvPr>
        </p:nvSpPr>
        <p:spPr/>
        <p:txBody>
          <a:bodyPr/>
          <a:lstStyle/>
          <a:p>
            <a:r>
              <a:rPr lang="sr-Latn-BA" smtClean="0"/>
              <a:t>Opisani postupak konverzije analognog signala u digitalni i njegovog kodovanja kao niza bitova naziva se impulsna kodna modulacija (</a:t>
            </a:r>
            <a:r>
              <a:rPr lang="sr-Latn-BA" smtClean="0">
                <a:solidFill>
                  <a:schemeClr val="tx2"/>
                </a:solidFill>
              </a:rPr>
              <a:t>Pulse Code Modulation – PCM</a:t>
            </a:r>
            <a:r>
              <a:rPr lang="sr-Latn-BA" smtClean="0"/>
              <a:t>)</a:t>
            </a:r>
          </a:p>
          <a:p>
            <a:r>
              <a:rPr lang="sr-Latn-BA" smtClean="0"/>
              <a:t>Kvantizacija kod PCM je neuniformna</a:t>
            </a:r>
          </a:p>
          <a:p>
            <a:r>
              <a:rPr lang="sr-Latn-BA" smtClean="0"/>
              <a:t>Linearna PCM podrazumijeva uniformnu kvantizaciju</a:t>
            </a:r>
          </a:p>
          <a:p>
            <a:r>
              <a:rPr lang="sr-Latn-BA" smtClean="0">
                <a:solidFill>
                  <a:srgbClr val="C00000"/>
                </a:solidFill>
              </a:rPr>
              <a:t>Često se</a:t>
            </a:r>
            <a:r>
              <a:rPr lang="en-US" smtClean="0">
                <a:solidFill>
                  <a:srgbClr val="C00000"/>
                </a:solidFill>
              </a:rPr>
              <a:t> </a:t>
            </a:r>
            <a:r>
              <a:rPr lang="sr-Latn-BA" smtClean="0">
                <a:solidFill>
                  <a:srgbClr val="C00000"/>
                </a:solidFill>
              </a:rPr>
              <a:t>termin PCM koristi za LPCM</a:t>
            </a:r>
          </a:p>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Formati audio fajlova</a:t>
            </a:r>
            <a:endParaRPr lang="en-US"/>
          </a:p>
        </p:txBody>
      </p:sp>
      <p:sp>
        <p:nvSpPr>
          <p:cNvPr id="3" name="Text Placeholder 2"/>
          <p:cNvSpPr>
            <a:spLocks noGrp="1"/>
          </p:cNvSpPr>
          <p:nvPr>
            <p:ph type="body" idx="1"/>
          </p:nvPr>
        </p:nvSpPr>
        <p:spPr/>
        <p:txBody>
          <a:bodyPr>
            <a:normAutofit/>
          </a:bodyPr>
          <a:lstStyle/>
          <a:p>
            <a:r>
              <a:rPr lang="sr-Latn-BA" smtClean="0"/>
              <a:t>Popularni formati</a:t>
            </a:r>
          </a:p>
          <a:p>
            <a:pPr lvl="1"/>
            <a:r>
              <a:rPr lang="sr-Latn-BA" smtClean="0"/>
              <a:t>.wav (PC)</a:t>
            </a:r>
          </a:p>
          <a:p>
            <a:pPr lvl="1"/>
            <a:r>
              <a:rPr lang="sr-Latn-BA" smtClean="0"/>
              <a:t>.au (Unix, Sun)</a:t>
            </a:r>
          </a:p>
          <a:p>
            <a:pPr lvl="1"/>
            <a:r>
              <a:rPr lang="sr-Latn-BA" smtClean="0"/>
              <a:t>.aiff (MAC, SGI)</a:t>
            </a:r>
          </a:p>
          <a:p>
            <a:pPr lvl="1"/>
            <a:r>
              <a:rPr lang="sr-Latn-BA" smtClean="0"/>
              <a:t>Ogg Vorbis – .ogg </a:t>
            </a:r>
          </a:p>
          <a:p>
            <a:pPr lvl="1"/>
            <a:r>
              <a:rPr lang="sr-Latn-BA" smtClean="0"/>
              <a:t>AAC, Apple – .mp4</a:t>
            </a:r>
          </a:p>
          <a:p>
            <a:pPr lvl="1"/>
            <a:r>
              <a:rPr lang="sr-Latn-BA" smtClean="0"/>
              <a:t>Flac – .flac</a:t>
            </a:r>
          </a:p>
          <a:p>
            <a:pPr lvl="1"/>
            <a:r>
              <a:rPr lang="sr-Latn-BA" smtClean="0"/>
              <a:t>MPEG audio (MP3, MPEG-4)</a:t>
            </a:r>
          </a:p>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Spektralni (frekvencijski) sadržaj signala</a:t>
            </a:r>
            <a:endParaRPr lang="en-GB"/>
          </a:p>
        </p:txBody>
      </p:sp>
      <p:sp>
        <p:nvSpPr>
          <p:cNvPr id="3" name="Content Placeholder 2"/>
          <p:cNvSpPr>
            <a:spLocks noGrp="1"/>
          </p:cNvSpPr>
          <p:nvPr>
            <p:ph idx="1"/>
          </p:nvPr>
        </p:nvSpPr>
        <p:spPr>
          <a:xfrm>
            <a:off x="457200" y="1600201"/>
            <a:ext cx="6400816" cy="3257560"/>
          </a:xfrm>
        </p:spPr>
        <p:txBody>
          <a:bodyPr>
            <a:normAutofit fontScale="92500" lnSpcReduction="20000"/>
          </a:bodyPr>
          <a:lstStyle/>
          <a:p>
            <a:r>
              <a:rPr lang="sr-Latn-RS" smtClean="0"/>
              <a:t>I</a:t>
            </a:r>
            <a:r>
              <a:rPr lang="en-GB" smtClean="0"/>
              <a:t>s</a:t>
            </a:r>
            <a:r>
              <a:rPr lang="sr-Latn-RS" smtClean="0"/>
              <a:t>ak Njutn – spektar bijele svjetlosti – komponente različitih talasnih dužina</a:t>
            </a:r>
          </a:p>
          <a:p>
            <a:r>
              <a:rPr lang="sr-Latn-RS" smtClean="0"/>
              <a:t>Analizator spektra – vizuelizacija uticaja komponenata pojedinih frekvencija na oblik signala</a:t>
            </a:r>
          </a:p>
          <a:p>
            <a:r>
              <a:rPr lang="sr-Latn-RS" smtClean="0"/>
              <a:t>Ekvilajzer – frekvencijski selektivno filtriranje signala – pojačavanje ili slabljenje određenih komponenata</a:t>
            </a:r>
          </a:p>
          <a:p>
            <a:endParaRPr lang="en-GB"/>
          </a:p>
        </p:txBody>
      </p:sp>
      <p:pic>
        <p:nvPicPr>
          <p:cNvPr id="4" name="Picture 2" descr="C:\Users\User\Documents\Teaching\multimedia\predavanja 2014\materijal\Dark_Side_of_the_Moon.png"/>
          <p:cNvPicPr>
            <a:picLocks noChangeAspect="1" noChangeArrowheads="1"/>
          </p:cNvPicPr>
          <p:nvPr/>
        </p:nvPicPr>
        <p:blipFill>
          <a:blip r:embed="rId2" cstate="print"/>
          <a:srcRect/>
          <a:stretch>
            <a:fillRect/>
          </a:stretch>
        </p:blipFill>
        <p:spPr bwMode="auto">
          <a:xfrm>
            <a:off x="6858016" y="1714488"/>
            <a:ext cx="2000264" cy="2000264"/>
          </a:xfrm>
          <a:prstGeom prst="rect">
            <a:avLst/>
          </a:prstGeom>
          <a:noFill/>
        </p:spPr>
      </p:pic>
      <p:pic>
        <p:nvPicPr>
          <p:cNvPr id="1027" name="Picture 3" descr="graphic_eq"/>
          <p:cNvPicPr>
            <a:picLocks noChangeAspect="1" noChangeArrowheads="1"/>
          </p:cNvPicPr>
          <p:nvPr/>
        </p:nvPicPr>
        <p:blipFill>
          <a:blip r:embed="rId3" cstate="print"/>
          <a:srcRect/>
          <a:stretch>
            <a:fillRect/>
          </a:stretch>
        </p:blipFill>
        <p:spPr bwMode="auto">
          <a:xfrm>
            <a:off x="428596" y="4857760"/>
            <a:ext cx="8248724" cy="17859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Spektralna analiza signala</a:t>
            </a:r>
            <a:endParaRPr lang="en-US"/>
          </a:p>
        </p:txBody>
      </p:sp>
      <p:sp>
        <p:nvSpPr>
          <p:cNvPr id="8" name="Content Placeholder 7"/>
          <p:cNvSpPr>
            <a:spLocks noGrp="1"/>
          </p:cNvSpPr>
          <p:nvPr>
            <p:ph idx="1"/>
          </p:nvPr>
        </p:nvSpPr>
        <p:spPr/>
        <p:txBody>
          <a:bodyPr/>
          <a:lstStyle/>
          <a:p>
            <a:r>
              <a:rPr lang="sr-Latn-RS" smtClean="0"/>
              <a:t>Furije – svaka kontinualna periodična funkcija se može razložiti na prostoperiodične komponente</a:t>
            </a:r>
          </a:p>
          <a:p>
            <a:r>
              <a:rPr lang="sr-Latn-RS" smtClean="0"/>
              <a:t>Furijeov red</a:t>
            </a:r>
            <a:endParaRPr lang="en-GB"/>
          </a:p>
        </p:txBody>
      </p:sp>
      <p:pic>
        <p:nvPicPr>
          <p:cNvPr id="7" name="Picture 6" descr="addin_tmp.png"/>
          <p:cNvPicPr>
            <a:picLocks noChangeAspect="1"/>
          </p:cNvPicPr>
          <p:nvPr>
            <p:custDataLst>
              <p:tags r:id="rId1"/>
            </p:custDataLst>
          </p:nvPr>
        </p:nvPicPr>
        <p:blipFill>
          <a:blip r:embed="rId5" cstate="print"/>
          <a:stretch>
            <a:fillRect/>
          </a:stretch>
        </p:blipFill>
        <p:spPr>
          <a:xfrm>
            <a:off x="714349" y="3896030"/>
            <a:ext cx="7975283" cy="440055"/>
          </a:xfrm>
          <a:prstGeom prst="rect">
            <a:avLst/>
          </a:prstGeom>
        </p:spPr>
      </p:pic>
      <p:sp>
        <p:nvSpPr>
          <p:cNvPr id="5" name="TextBox 4"/>
          <p:cNvSpPr txBox="1"/>
          <p:nvPr/>
        </p:nvSpPr>
        <p:spPr>
          <a:xfrm>
            <a:off x="1285852" y="6253483"/>
            <a:ext cx="6786610" cy="461665"/>
          </a:xfrm>
          <a:prstGeom prst="rect">
            <a:avLst/>
          </a:prstGeom>
          <a:noFill/>
        </p:spPr>
        <p:txBody>
          <a:bodyPr wrap="square" rtlCol="0">
            <a:spAutoFit/>
          </a:bodyPr>
          <a:lstStyle/>
          <a:p>
            <a:r>
              <a:rPr lang="sr-Latn-BA" sz="2400" i="1" smtClean="0"/>
              <a:t>T </a:t>
            </a:r>
            <a:r>
              <a:rPr lang="sr-Latn-BA" sz="2400" smtClean="0"/>
              <a:t>je period, a </a:t>
            </a:r>
            <a:r>
              <a:rPr lang="sr-Latn-BA" sz="2400" smtClean="0">
                <a:latin typeface="Symbol" pitchFamily="18" charset="2"/>
              </a:rPr>
              <a:t>W</a:t>
            </a:r>
            <a:r>
              <a:rPr lang="sr-Latn-BA" sz="2400" baseline="-25000" smtClean="0">
                <a:latin typeface="+mj-lt"/>
              </a:rPr>
              <a:t>0</a:t>
            </a:r>
            <a:r>
              <a:rPr lang="sr-Latn-BA" sz="2400" smtClean="0"/>
              <a:t>=2</a:t>
            </a:r>
            <a:r>
              <a:rPr lang="sr-Latn-BA" sz="2400" smtClean="0">
                <a:latin typeface="Symbol" pitchFamily="18" charset="2"/>
              </a:rPr>
              <a:t>p</a:t>
            </a:r>
            <a:r>
              <a:rPr lang="sr-Latn-BA" sz="2400" smtClean="0">
                <a:latin typeface="+mj-lt"/>
              </a:rPr>
              <a:t>/T je osnovna frekvencija signala.</a:t>
            </a:r>
            <a:endParaRPr lang="en-US" sz="2400" i="1"/>
          </a:p>
        </p:txBody>
      </p:sp>
      <p:pic>
        <p:nvPicPr>
          <p:cNvPr id="10" name="Picture 9" descr="addin_tmp.png"/>
          <p:cNvPicPr>
            <a:picLocks noChangeAspect="1"/>
          </p:cNvPicPr>
          <p:nvPr>
            <p:custDataLst>
              <p:tags r:id="rId2"/>
            </p:custDataLst>
          </p:nvPr>
        </p:nvPicPr>
        <p:blipFill>
          <a:blip r:embed="rId6" cstate="print"/>
          <a:stretch>
            <a:fillRect/>
          </a:stretch>
        </p:blipFill>
        <p:spPr>
          <a:xfrm>
            <a:off x="2270256" y="4610409"/>
            <a:ext cx="4632008" cy="531495"/>
          </a:xfrm>
          <a:prstGeom prst="rect">
            <a:avLst/>
          </a:prstGeom>
        </p:spPr>
      </p:pic>
      <p:pic>
        <p:nvPicPr>
          <p:cNvPr id="11" name="Picture 10" descr="addin_tmp.png"/>
          <p:cNvPicPr>
            <a:picLocks noChangeAspect="1"/>
          </p:cNvPicPr>
          <p:nvPr>
            <p:custDataLst>
              <p:tags r:id="rId3"/>
            </p:custDataLst>
          </p:nvPr>
        </p:nvPicPr>
        <p:blipFill>
          <a:blip r:embed="rId7" cstate="print"/>
          <a:stretch>
            <a:fillRect/>
          </a:stretch>
        </p:blipFill>
        <p:spPr>
          <a:xfrm>
            <a:off x="2311688" y="5396227"/>
            <a:ext cx="4549140" cy="53149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User\Documents\MATLAB\nastava\multimedia\demo\fourier_primjer.png"/>
          <p:cNvPicPr>
            <a:picLocks noChangeAspect="1" noChangeArrowheads="1"/>
          </p:cNvPicPr>
          <p:nvPr/>
        </p:nvPicPr>
        <p:blipFill>
          <a:blip r:embed="rId3" cstate="print"/>
          <a:srcRect/>
          <a:stretch>
            <a:fillRect/>
          </a:stretch>
        </p:blipFill>
        <p:spPr bwMode="auto">
          <a:xfrm>
            <a:off x="1785918" y="1276350"/>
            <a:ext cx="5334000" cy="5581650"/>
          </a:xfrm>
          <a:prstGeom prst="rect">
            <a:avLst/>
          </a:prstGeom>
          <a:noFill/>
        </p:spPr>
      </p:pic>
      <p:sp>
        <p:nvSpPr>
          <p:cNvPr id="2" name="Title 1"/>
          <p:cNvSpPr>
            <a:spLocks noGrp="1"/>
          </p:cNvSpPr>
          <p:nvPr>
            <p:ph type="title"/>
          </p:nvPr>
        </p:nvSpPr>
        <p:spPr/>
        <p:txBody>
          <a:bodyPr>
            <a:normAutofit fontScale="90000"/>
          </a:bodyPr>
          <a:lstStyle/>
          <a:p>
            <a:r>
              <a:rPr lang="sr-Latn-BA" smtClean="0"/>
              <a:t>Aproksimacija signala Furijeovim redom</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Furijeov red u kompleksnom obliku</a:t>
            </a:r>
            <a:endParaRPr lang="en-US"/>
          </a:p>
        </p:txBody>
      </p:sp>
      <p:pic>
        <p:nvPicPr>
          <p:cNvPr id="17" name="Picture 16" descr="addin_tmp.png"/>
          <p:cNvPicPr>
            <a:picLocks noChangeAspect="1"/>
          </p:cNvPicPr>
          <p:nvPr>
            <p:custDataLst>
              <p:tags r:id="rId1"/>
            </p:custDataLst>
          </p:nvPr>
        </p:nvPicPr>
        <p:blipFill>
          <a:blip r:embed="rId4" cstate="print"/>
          <a:stretch>
            <a:fillRect/>
          </a:stretch>
        </p:blipFill>
        <p:spPr>
          <a:xfrm>
            <a:off x="2071670" y="1714488"/>
            <a:ext cx="4572034" cy="500470"/>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1928794" y="2643182"/>
            <a:ext cx="5000662" cy="633168"/>
          </a:xfrm>
          <a:prstGeom prst="rect">
            <a:avLst/>
          </a:prstGeom>
        </p:spPr>
      </p:pic>
      <p:sp>
        <p:nvSpPr>
          <p:cNvPr id="20" name="TextBox 19"/>
          <p:cNvSpPr txBox="1"/>
          <p:nvPr/>
        </p:nvSpPr>
        <p:spPr>
          <a:xfrm>
            <a:off x="1071538" y="3500438"/>
            <a:ext cx="6786610" cy="461665"/>
          </a:xfrm>
          <a:prstGeom prst="rect">
            <a:avLst/>
          </a:prstGeom>
          <a:noFill/>
        </p:spPr>
        <p:txBody>
          <a:bodyPr wrap="square" rtlCol="0">
            <a:spAutoFit/>
          </a:bodyPr>
          <a:lstStyle/>
          <a:p>
            <a:r>
              <a:rPr lang="sr-Latn-BA" sz="2400" i="1" smtClean="0"/>
              <a:t>T </a:t>
            </a:r>
            <a:r>
              <a:rPr lang="sr-Latn-BA" sz="2400" smtClean="0"/>
              <a:t>je period, a </a:t>
            </a:r>
            <a:r>
              <a:rPr lang="sr-Latn-BA" sz="2400" smtClean="0">
                <a:latin typeface="Symbol" pitchFamily="18" charset="2"/>
              </a:rPr>
              <a:t>W</a:t>
            </a:r>
            <a:r>
              <a:rPr lang="sr-Latn-BA" sz="2400" baseline="-25000" smtClean="0">
                <a:latin typeface="+mj-lt"/>
              </a:rPr>
              <a:t>0</a:t>
            </a:r>
            <a:r>
              <a:rPr lang="sr-Latn-BA" sz="2400" smtClean="0"/>
              <a:t>=2</a:t>
            </a:r>
            <a:r>
              <a:rPr lang="sr-Latn-BA" sz="2400" smtClean="0">
                <a:latin typeface="Symbol" pitchFamily="18" charset="2"/>
              </a:rPr>
              <a:t>p</a:t>
            </a:r>
            <a:r>
              <a:rPr lang="sr-Latn-BA" sz="2400" smtClean="0">
                <a:latin typeface="+mj-lt"/>
              </a:rPr>
              <a:t>/T je osnovna frekvencija signala.</a:t>
            </a:r>
            <a:endParaRPr lang="en-US" sz="2400" i="1"/>
          </a:p>
        </p:txBody>
      </p:sp>
      <p:sp>
        <p:nvSpPr>
          <p:cNvPr id="7" name="TextBox 6"/>
          <p:cNvSpPr txBox="1"/>
          <p:nvPr/>
        </p:nvSpPr>
        <p:spPr>
          <a:xfrm>
            <a:off x="1000100" y="4286256"/>
            <a:ext cx="7000924" cy="1015663"/>
          </a:xfrm>
          <a:prstGeom prst="rect">
            <a:avLst/>
          </a:prstGeom>
          <a:noFill/>
        </p:spPr>
        <p:txBody>
          <a:bodyPr wrap="square" rtlCol="0">
            <a:spAutoFit/>
          </a:bodyPr>
          <a:lstStyle/>
          <a:p>
            <a:pPr indent="271463">
              <a:buFont typeface="Arial" pitchFamily="34" charset="0"/>
              <a:buChar char="•"/>
            </a:pPr>
            <a:r>
              <a:rPr lang="sr-Latn-RS" sz="2000" smtClean="0"/>
              <a:t>Koeficijenti </a:t>
            </a:r>
            <a:r>
              <a:rPr lang="sr-Latn-RS" sz="2000" i="1" smtClean="0"/>
              <a:t>C</a:t>
            </a:r>
            <a:r>
              <a:rPr lang="sr-Latn-RS" sz="2000" i="1" baseline="-25000" smtClean="0"/>
              <a:t>k  </a:t>
            </a:r>
            <a:r>
              <a:rPr lang="sr-Latn-RS" sz="2000" smtClean="0"/>
              <a:t>su kompleksni brojevi </a:t>
            </a:r>
            <a:r>
              <a:rPr lang="sr-Latn-RS" sz="2000" i="1" smtClean="0"/>
              <a:t>C</a:t>
            </a:r>
            <a:r>
              <a:rPr lang="sr-Latn-RS" sz="2000" i="1" baseline="-25000" smtClean="0"/>
              <a:t>k </a:t>
            </a:r>
            <a:r>
              <a:rPr lang="sr-Latn-RS" sz="2000" i="1" smtClean="0"/>
              <a:t>= </a:t>
            </a:r>
            <a:r>
              <a:rPr lang="sr-Latn-RS" sz="2000" smtClean="0"/>
              <a:t>|</a:t>
            </a:r>
            <a:r>
              <a:rPr lang="sr-Latn-RS" sz="2000" i="1" smtClean="0"/>
              <a:t>C</a:t>
            </a:r>
            <a:r>
              <a:rPr lang="sr-Latn-RS" sz="2000" i="1" baseline="-25000" smtClean="0"/>
              <a:t>k</a:t>
            </a:r>
            <a:r>
              <a:rPr lang="sr-Latn-RS" sz="2000" smtClean="0"/>
              <a:t>| </a:t>
            </a:r>
            <a:r>
              <a:rPr lang="sr-Latn-RS" sz="2000" i="1" smtClean="0"/>
              <a:t>e</a:t>
            </a:r>
            <a:r>
              <a:rPr lang="sr-Latn-RS" sz="2000" i="1" baseline="30000" smtClean="0"/>
              <a:t>j </a:t>
            </a:r>
            <a:r>
              <a:rPr lang="sr-Latn-RS" sz="2000" baseline="30000" smtClean="0">
                <a:latin typeface="Symbol" pitchFamily="18" charset="2"/>
              </a:rPr>
              <a:t>q</a:t>
            </a:r>
            <a:r>
              <a:rPr lang="sr-Latn-RS" sz="2000" i="1" baseline="30000" smtClean="0"/>
              <a:t>k</a:t>
            </a:r>
            <a:endParaRPr lang="sr-Latn-RS" sz="2000" baseline="30000" smtClean="0"/>
          </a:p>
          <a:p>
            <a:pPr indent="271463">
              <a:buFont typeface="Arial" pitchFamily="34" charset="0"/>
              <a:buChar char="•"/>
            </a:pPr>
            <a:r>
              <a:rPr lang="sr-Latn-RS" sz="2000" smtClean="0"/>
              <a:t> Moduli koeficijenata |</a:t>
            </a:r>
            <a:r>
              <a:rPr lang="sr-Latn-RS" sz="2000" i="1" smtClean="0"/>
              <a:t>C</a:t>
            </a:r>
            <a:r>
              <a:rPr lang="sr-Latn-RS" sz="2000" i="1" baseline="-25000" smtClean="0"/>
              <a:t>k</a:t>
            </a:r>
            <a:r>
              <a:rPr lang="sr-Latn-RS" sz="2000" smtClean="0"/>
              <a:t>| čine </a:t>
            </a:r>
            <a:r>
              <a:rPr lang="sr-Latn-RS" sz="2000" smtClean="0">
                <a:solidFill>
                  <a:srgbClr val="C00000"/>
                </a:solidFill>
              </a:rPr>
              <a:t>amplitudni spektar signala</a:t>
            </a:r>
          </a:p>
          <a:p>
            <a:pPr indent="271463">
              <a:buFont typeface="Arial" pitchFamily="34" charset="0"/>
              <a:buChar char="•"/>
            </a:pPr>
            <a:r>
              <a:rPr lang="sr-Latn-RS" sz="2000" smtClean="0"/>
              <a:t>Argumenti </a:t>
            </a:r>
            <a:r>
              <a:rPr lang="sr-Latn-RS" sz="2000" smtClean="0">
                <a:latin typeface="Symbol" pitchFamily="18" charset="2"/>
              </a:rPr>
              <a:t>q</a:t>
            </a:r>
            <a:r>
              <a:rPr lang="sr-Latn-RS" sz="2000" i="1" baseline="-25000" smtClean="0"/>
              <a:t>k</a:t>
            </a:r>
            <a:r>
              <a:rPr lang="sr-Latn-RS" sz="2000" smtClean="0"/>
              <a:t> koeficijenata čine </a:t>
            </a:r>
            <a:r>
              <a:rPr lang="sr-Latn-RS" sz="2000" smtClean="0">
                <a:solidFill>
                  <a:srgbClr val="C00000"/>
                </a:solidFill>
              </a:rPr>
              <a:t>fazni spektar signala</a:t>
            </a:r>
            <a:endParaRPr lang="en-GB" sz="2000">
              <a:solidFill>
                <a:srgbClr val="C0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Frekvencijska analiza signala</a:t>
            </a:r>
            <a:br>
              <a:rPr lang="sr-Latn-RS" smtClean="0"/>
            </a:br>
            <a:r>
              <a:rPr lang="sr-Latn-RS" smtClean="0"/>
              <a:t>(Amplitudni spektar signala)</a:t>
            </a:r>
            <a:endParaRPr lang="en-GB"/>
          </a:p>
        </p:txBody>
      </p:sp>
      <p:pic>
        <p:nvPicPr>
          <p:cNvPr id="5" name="Content Placeholder 4" descr="square_spectrum.png"/>
          <p:cNvPicPr>
            <a:picLocks noGrp="1" noChangeAspect="1"/>
          </p:cNvPicPr>
          <p:nvPr>
            <p:ph idx="1"/>
          </p:nvPr>
        </p:nvPicPr>
        <p:blipFill>
          <a:blip r:embed="rId3" cstate="print"/>
          <a:stretch>
            <a:fillRect/>
          </a:stretch>
        </p:blipFill>
        <p:spPr>
          <a:xfrm>
            <a:off x="1049186" y="1600200"/>
            <a:ext cx="7045628" cy="52578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Zvuk</a:t>
            </a:r>
            <a:endParaRPr lang="en-GB"/>
          </a:p>
        </p:txBody>
      </p:sp>
      <p:sp>
        <p:nvSpPr>
          <p:cNvPr id="3" name="Content Placeholder 2"/>
          <p:cNvSpPr>
            <a:spLocks noGrp="1"/>
          </p:cNvSpPr>
          <p:nvPr>
            <p:ph idx="1"/>
          </p:nvPr>
        </p:nvSpPr>
        <p:spPr/>
        <p:txBody>
          <a:bodyPr>
            <a:normAutofit fontScale="77500" lnSpcReduction="20000"/>
          </a:bodyPr>
          <a:lstStyle/>
          <a:p>
            <a:r>
              <a:rPr lang="sr-Latn-RS" smtClean="0"/>
              <a:t>Šta je zvuk?</a:t>
            </a:r>
          </a:p>
          <a:p>
            <a:pPr lvl="1"/>
            <a:r>
              <a:rPr lang="sr-Latn-RS" smtClean="0"/>
              <a:t>Zvuk je vremenski promjenljiva mehanička deformacija u elastičnoj sredini</a:t>
            </a:r>
          </a:p>
          <a:p>
            <a:r>
              <a:rPr lang="sr-Latn-RS" smtClean="0"/>
              <a:t>Kako nastaje zvuk?</a:t>
            </a:r>
          </a:p>
          <a:p>
            <a:pPr lvl="1"/>
            <a:r>
              <a:rPr lang="sr-Latn-RS" smtClean="0"/>
              <a:t>Zvuk nastaje pri promjenama stacionarnog stanja čestica sredine </a:t>
            </a:r>
          </a:p>
          <a:p>
            <a:pPr lvl="1"/>
            <a:r>
              <a:rPr lang="sr-Latn-RS" smtClean="0"/>
              <a:t>Dolazi do promjena gustine sredine i vrijednosti pritiska</a:t>
            </a:r>
          </a:p>
          <a:p>
            <a:r>
              <a:rPr lang="sr-Latn-RS" smtClean="0"/>
              <a:t>Kako se prostire zvuk?</a:t>
            </a:r>
          </a:p>
          <a:p>
            <a:pPr lvl="1"/>
            <a:r>
              <a:rPr lang="sr-Latn-RS" smtClean="0"/>
              <a:t>Oscilacije čestica sredine (akustičke oscilacije) se šire u vidu (zvučnih) talasa od izvora (mjesta gdje je došlo do poremećaja stacionarnog stanja)</a:t>
            </a:r>
          </a:p>
          <a:p>
            <a:pPr lvl="1"/>
            <a:r>
              <a:rPr lang="sr-Latn-RS" smtClean="0"/>
              <a:t>Zvučni talasi su mehanički longitudinalni talasi koji mogu da se prostiru kroz sredine svih agregatnih stanja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Furijeova analiza signala</a:t>
            </a:r>
            <a:endParaRPr lang="en-US"/>
          </a:p>
        </p:txBody>
      </p:sp>
      <p:sp>
        <p:nvSpPr>
          <p:cNvPr id="3" name="Content Placeholder 2"/>
          <p:cNvSpPr>
            <a:spLocks noGrp="1"/>
          </p:cNvSpPr>
          <p:nvPr>
            <p:ph idx="1"/>
          </p:nvPr>
        </p:nvSpPr>
        <p:spPr/>
        <p:txBody>
          <a:bodyPr/>
          <a:lstStyle/>
          <a:p>
            <a:r>
              <a:rPr lang="sr-Latn-BA" smtClean="0"/>
              <a:t>Kako odrediti reprezentaciju signala u frekvencijskom domenu?</a:t>
            </a:r>
          </a:p>
          <a:p>
            <a:r>
              <a:rPr lang="sr-Latn-BA" smtClean="0"/>
              <a:t>Niz alata za određivanje spektra signala:</a:t>
            </a:r>
          </a:p>
          <a:p>
            <a:pPr lvl="1"/>
            <a:r>
              <a:rPr lang="sr-Latn-BA" smtClean="0"/>
              <a:t>Furijeov red</a:t>
            </a:r>
          </a:p>
          <a:p>
            <a:pPr lvl="1"/>
            <a:r>
              <a:rPr lang="sr-Latn-BA" smtClean="0"/>
              <a:t>Furijeova transformacija</a:t>
            </a:r>
          </a:p>
          <a:p>
            <a:pPr lvl="1"/>
            <a:r>
              <a:rPr lang="sr-Latn-BA" smtClean="0"/>
              <a:t>Diskretna Furijeova transformacija (FFT algoritam)</a:t>
            </a:r>
          </a:p>
          <a:p>
            <a:pPr lvl="1"/>
            <a:r>
              <a:rPr lang="sr-Latn-BA" smtClean="0"/>
              <a:t>Diskretni Furijeov red</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Spektar kontinualnog signala</a:t>
            </a:r>
            <a:endParaRPr lang="en-US"/>
          </a:p>
        </p:txBody>
      </p:sp>
      <p:sp>
        <p:nvSpPr>
          <p:cNvPr id="3" name="Content Placeholder 2"/>
          <p:cNvSpPr>
            <a:spLocks noGrp="1"/>
          </p:cNvSpPr>
          <p:nvPr>
            <p:ph sz="half" idx="1"/>
          </p:nvPr>
        </p:nvSpPr>
        <p:spPr/>
        <p:txBody>
          <a:bodyPr/>
          <a:lstStyle/>
          <a:p>
            <a:r>
              <a:rPr lang="sr-Latn-BA" smtClean="0"/>
              <a:t>Sinusoida</a:t>
            </a:r>
          </a:p>
          <a:p>
            <a:pPr lvl="1"/>
            <a:r>
              <a:rPr lang="sr-Latn-BA" i="1" smtClean="0"/>
              <a:t>F </a:t>
            </a:r>
            <a:r>
              <a:rPr lang="sr-Latn-BA" smtClean="0"/>
              <a:t>= 440 Hz</a:t>
            </a:r>
          </a:p>
          <a:p>
            <a:pPr lvl="1"/>
            <a:r>
              <a:rPr lang="sr-Latn-BA" i="1" smtClean="0"/>
              <a:t>F</a:t>
            </a:r>
            <a:r>
              <a:rPr lang="sr-Latn-BA" i="1" baseline="-25000" smtClean="0"/>
              <a:t>S</a:t>
            </a:r>
            <a:r>
              <a:rPr lang="sr-Latn-BA" i="1" smtClean="0"/>
              <a:t> = </a:t>
            </a:r>
            <a:r>
              <a:rPr lang="sr-Latn-BA" smtClean="0"/>
              <a:t>8000 Hz</a:t>
            </a:r>
          </a:p>
          <a:p>
            <a:pPr lvl="1"/>
            <a:r>
              <a:rPr lang="sr-Latn-BA" smtClean="0"/>
              <a:t>trajanje 0,1 s</a:t>
            </a:r>
          </a:p>
          <a:p>
            <a:pPr lvl="1"/>
            <a:r>
              <a:rPr lang="sr-Latn-BA" smtClean="0"/>
              <a:t>Broj tačaka DFT jednak broju odmjeraka uzorka (</a:t>
            </a:r>
            <a:r>
              <a:rPr lang="sr-Latn-BA" i="1" smtClean="0"/>
              <a:t>N</a:t>
            </a:r>
            <a:r>
              <a:rPr lang="sr-Latn-BA" smtClean="0"/>
              <a:t> = 800)</a:t>
            </a:r>
            <a:endParaRPr lang="en-US"/>
          </a:p>
        </p:txBody>
      </p:sp>
      <p:sp>
        <p:nvSpPr>
          <p:cNvPr id="4" name="Content Placeholder 3"/>
          <p:cNvSpPr>
            <a:spLocks noGrp="1"/>
          </p:cNvSpPr>
          <p:nvPr>
            <p:ph sz="half" idx="2"/>
          </p:nvPr>
        </p:nvSpPr>
        <p:spPr/>
        <p:txBody>
          <a:bodyPr/>
          <a:lstStyle/>
          <a:p>
            <a:endParaRPr lang="en-US"/>
          </a:p>
        </p:txBody>
      </p:sp>
      <p:pic>
        <p:nvPicPr>
          <p:cNvPr id="36866" name="Picture 2"/>
          <p:cNvPicPr>
            <a:picLocks noChangeAspect="1" noChangeArrowheads="1"/>
          </p:cNvPicPr>
          <p:nvPr/>
        </p:nvPicPr>
        <p:blipFill>
          <a:blip r:embed="rId2" cstate="print"/>
          <a:srcRect/>
          <a:stretch>
            <a:fillRect/>
          </a:stretch>
        </p:blipFill>
        <p:spPr bwMode="auto">
          <a:xfrm>
            <a:off x="4572000" y="928670"/>
            <a:ext cx="4229104" cy="3171828"/>
          </a:xfrm>
          <a:prstGeom prst="rect">
            <a:avLst/>
          </a:prstGeom>
          <a:noFill/>
          <a:ln w="9525">
            <a:noFill/>
            <a:miter lim="800000"/>
            <a:headEnd/>
            <a:tailEnd/>
          </a:ln>
          <a:effectLst/>
        </p:spPr>
      </p:pic>
      <p:pic>
        <p:nvPicPr>
          <p:cNvPr id="36867" name="Picture 3"/>
          <p:cNvPicPr>
            <a:picLocks noChangeAspect="1" noChangeArrowheads="1"/>
          </p:cNvPicPr>
          <p:nvPr/>
        </p:nvPicPr>
        <p:blipFill>
          <a:blip r:embed="rId3" cstate="print"/>
          <a:srcRect/>
          <a:stretch>
            <a:fillRect/>
          </a:stretch>
        </p:blipFill>
        <p:spPr bwMode="auto">
          <a:xfrm>
            <a:off x="4572000" y="3686172"/>
            <a:ext cx="4229104" cy="3171828"/>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Spektar složenoperiodičnog signala</a:t>
            </a:r>
            <a:endParaRPr lang="en-US"/>
          </a:p>
        </p:txBody>
      </p:sp>
      <p:sp>
        <p:nvSpPr>
          <p:cNvPr id="3" name="Content Placeholder 2"/>
          <p:cNvSpPr>
            <a:spLocks noGrp="1"/>
          </p:cNvSpPr>
          <p:nvPr>
            <p:ph sz="half" idx="1"/>
          </p:nvPr>
        </p:nvSpPr>
        <p:spPr/>
        <p:txBody>
          <a:bodyPr/>
          <a:lstStyle/>
          <a:p>
            <a:r>
              <a:rPr lang="sr-Latn-BA" smtClean="0"/>
              <a:t>Tri harmonika</a:t>
            </a:r>
          </a:p>
          <a:p>
            <a:r>
              <a:rPr lang="sr-Latn-BA" i="1" smtClean="0"/>
              <a:t>F</a:t>
            </a:r>
            <a:r>
              <a:rPr lang="sr-Latn-BA" smtClean="0"/>
              <a:t> = 440 Hz</a:t>
            </a:r>
            <a:endParaRPr lang="sr-Latn-BA" i="1" smtClean="0"/>
          </a:p>
          <a:p>
            <a:r>
              <a:rPr lang="sr-Latn-BA" i="1" smtClean="0"/>
              <a:t>F</a:t>
            </a:r>
            <a:r>
              <a:rPr lang="sr-Latn-BA" i="1" baseline="-25000" smtClean="0"/>
              <a:t>S</a:t>
            </a:r>
            <a:r>
              <a:rPr lang="sr-Latn-BA" i="1" smtClean="0"/>
              <a:t> = </a:t>
            </a:r>
            <a:r>
              <a:rPr lang="sr-Latn-BA" smtClean="0"/>
              <a:t>8000 Hz</a:t>
            </a:r>
          </a:p>
          <a:p>
            <a:endParaRPr lang="en-US" i="1"/>
          </a:p>
        </p:txBody>
      </p:sp>
      <p:pic>
        <p:nvPicPr>
          <p:cNvPr id="37890" name="Picture 2"/>
          <p:cNvPicPr>
            <a:picLocks noGrp="1" noChangeAspect="1" noChangeArrowheads="1"/>
          </p:cNvPicPr>
          <p:nvPr>
            <p:ph sz="half" idx="2"/>
          </p:nvPr>
        </p:nvPicPr>
        <p:blipFill>
          <a:blip r:embed="rId3" cstate="print"/>
          <a:srcRect/>
          <a:stretch>
            <a:fillRect/>
          </a:stretch>
        </p:blipFill>
        <p:spPr bwMode="auto">
          <a:xfrm>
            <a:off x="4643438" y="1000108"/>
            <a:ext cx="4038600" cy="3030345"/>
          </a:xfrm>
          <a:prstGeom prst="rect">
            <a:avLst/>
          </a:prstGeom>
          <a:noFill/>
          <a:ln w="9525">
            <a:noFill/>
            <a:miter lim="800000"/>
            <a:headEnd/>
            <a:tailEnd/>
          </a:ln>
          <a:effectLst/>
        </p:spPr>
      </p:pic>
      <p:pic>
        <p:nvPicPr>
          <p:cNvPr id="8" name="Picture 7" descr="addin_tmp.png"/>
          <p:cNvPicPr>
            <a:picLocks noChangeAspect="1"/>
          </p:cNvPicPr>
          <p:nvPr>
            <p:custDataLst>
              <p:tags r:id="rId1"/>
            </p:custDataLst>
          </p:nvPr>
        </p:nvPicPr>
        <p:blipFill>
          <a:blip r:embed="rId4" cstate="print"/>
          <a:stretch>
            <a:fillRect/>
          </a:stretch>
        </p:blipFill>
        <p:spPr>
          <a:xfrm>
            <a:off x="857224" y="3286124"/>
            <a:ext cx="2308860" cy="1015365"/>
          </a:xfrm>
          <a:prstGeom prst="rect">
            <a:avLst/>
          </a:prstGeom>
        </p:spPr>
      </p:pic>
      <p:pic>
        <p:nvPicPr>
          <p:cNvPr id="37891" name="Picture 3"/>
          <p:cNvPicPr>
            <a:picLocks noChangeAspect="1" noChangeArrowheads="1"/>
          </p:cNvPicPr>
          <p:nvPr/>
        </p:nvPicPr>
        <p:blipFill>
          <a:blip r:embed="rId5" cstate="print"/>
          <a:srcRect/>
          <a:stretch>
            <a:fillRect/>
          </a:stretch>
        </p:blipFill>
        <p:spPr bwMode="auto">
          <a:xfrm>
            <a:off x="4572000" y="3757634"/>
            <a:ext cx="4229104" cy="31718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Spektar tona muzičkog instrumenta</a:t>
            </a:r>
            <a:endParaRPr lang="en-US"/>
          </a:p>
        </p:txBody>
      </p:sp>
      <p:sp>
        <p:nvSpPr>
          <p:cNvPr id="3" name="Content Placeholder 2"/>
          <p:cNvSpPr>
            <a:spLocks noGrp="1"/>
          </p:cNvSpPr>
          <p:nvPr>
            <p:ph sz="half" idx="1"/>
          </p:nvPr>
        </p:nvSpPr>
        <p:spPr/>
        <p:txBody>
          <a:bodyPr>
            <a:normAutofit fontScale="92500"/>
          </a:bodyPr>
          <a:lstStyle/>
          <a:p>
            <a:r>
              <a:rPr lang="sr-Latn-BA" smtClean="0"/>
              <a:t>Bendžo</a:t>
            </a:r>
          </a:p>
          <a:p>
            <a:r>
              <a:rPr lang="sr-Latn-BA" smtClean="0"/>
              <a:t>Linijska struktura spektra ukazuje na periodičnost analiziranog signala</a:t>
            </a:r>
          </a:p>
          <a:p>
            <a:r>
              <a:rPr lang="sr-Latn-BA" smtClean="0"/>
              <a:t>Razmak između linija odgovara fundamentalnoj frekvenciji tona</a:t>
            </a:r>
          </a:p>
          <a:p>
            <a:r>
              <a:rPr lang="sr-Latn-BA" smtClean="0"/>
              <a:t>Frekvencije u kojima je izračunat spektar su date sa </a:t>
            </a:r>
            <a:endParaRPr lang="en-US"/>
          </a:p>
        </p:txBody>
      </p:sp>
      <p:pic>
        <p:nvPicPr>
          <p:cNvPr id="6" name="Content Placeholder 5" descr="addin_tmp.png"/>
          <p:cNvPicPr>
            <a:picLocks noGrp="1" noChangeAspect="1"/>
          </p:cNvPicPr>
          <p:nvPr>
            <p:ph sz="half" idx="2"/>
            <p:custDataLst>
              <p:tags r:id="rId1"/>
            </p:custDataLst>
          </p:nvPr>
        </p:nvPicPr>
        <p:blipFill>
          <a:blip r:embed="rId3" cstate="print"/>
          <a:stretch>
            <a:fillRect/>
          </a:stretch>
        </p:blipFill>
        <p:spPr>
          <a:xfrm>
            <a:off x="1357290" y="5500702"/>
            <a:ext cx="2545080" cy="314325"/>
          </a:xfrm>
        </p:spPr>
      </p:pic>
      <p:pic>
        <p:nvPicPr>
          <p:cNvPr id="38914" name="Picture 2"/>
          <p:cNvPicPr>
            <a:picLocks noChangeAspect="1" noChangeArrowheads="1"/>
          </p:cNvPicPr>
          <p:nvPr/>
        </p:nvPicPr>
        <p:blipFill>
          <a:blip r:embed="rId4" cstate="print"/>
          <a:srcRect/>
          <a:stretch>
            <a:fillRect/>
          </a:stretch>
        </p:blipFill>
        <p:spPr bwMode="auto">
          <a:xfrm>
            <a:off x="4658621" y="3857628"/>
            <a:ext cx="4041600" cy="3031200"/>
          </a:xfrm>
          <a:prstGeom prst="rect">
            <a:avLst/>
          </a:prstGeom>
          <a:noFill/>
          <a:ln w="9525">
            <a:noFill/>
            <a:miter lim="800000"/>
            <a:headEnd/>
            <a:tailEnd/>
          </a:ln>
          <a:effectLst/>
        </p:spPr>
      </p:pic>
      <p:pic>
        <p:nvPicPr>
          <p:cNvPr id="43010" name="Picture 2"/>
          <p:cNvPicPr>
            <a:picLocks noChangeAspect="1" noChangeArrowheads="1"/>
          </p:cNvPicPr>
          <p:nvPr/>
        </p:nvPicPr>
        <p:blipFill>
          <a:blip r:embed="rId5" cstate="print"/>
          <a:srcRect/>
          <a:stretch>
            <a:fillRect/>
          </a:stretch>
        </p:blipFill>
        <p:spPr bwMode="auto">
          <a:xfrm>
            <a:off x="4658621" y="1040742"/>
            <a:ext cx="4041600" cy="303120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mtClean="0"/>
              <a:t>Obrada audio signala</a:t>
            </a:r>
            <a:endParaRPr lang="en-GB"/>
          </a:p>
        </p:txBody>
      </p:sp>
      <p:sp>
        <p:nvSpPr>
          <p:cNvPr id="3" name="Content Placeholder 2"/>
          <p:cNvSpPr>
            <a:spLocks noGrp="1"/>
          </p:cNvSpPr>
          <p:nvPr>
            <p:ph idx="1"/>
          </p:nvPr>
        </p:nvSpPr>
        <p:spPr/>
        <p:txBody>
          <a:bodyPr>
            <a:normAutofit fontScale="85000" lnSpcReduction="20000"/>
          </a:bodyPr>
          <a:lstStyle/>
          <a:p>
            <a:r>
              <a:rPr lang="sr-Latn-RS" smtClean="0"/>
              <a:t>Danas su digitalni audio efekti u osnovi muzičke produkcije</a:t>
            </a:r>
          </a:p>
          <a:p>
            <a:r>
              <a:rPr lang="sr-Latn-RS" smtClean="0"/>
              <a:t>Audio efekti se mogu primjeniti</a:t>
            </a:r>
          </a:p>
          <a:p>
            <a:pPr lvl="1"/>
            <a:r>
              <a:rPr lang="sr-Latn-RS" smtClean="0"/>
              <a:t>Kao dio sinteze zvuka</a:t>
            </a:r>
          </a:p>
          <a:p>
            <a:pPr lvl="1"/>
            <a:r>
              <a:rPr lang="sr-Latn-RS" smtClean="0"/>
              <a:t>Na kraju audio lanca – dio produkcije/masteringa </a:t>
            </a:r>
          </a:p>
          <a:p>
            <a:pPr lvl="1"/>
            <a:r>
              <a:rPr lang="sr-Latn-RS" smtClean="0"/>
              <a:t>Efekti se mogu primjeniti različitim redoslijedom</a:t>
            </a:r>
          </a:p>
          <a:p>
            <a:pPr lvl="1"/>
            <a:r>
              <a:rPr lang="sr-Latn-RS" smtClean="0"/>
              <a:t>Redoslijed primjene efekata je bitan i rezultati mogu biti značajno različiti</a:t>
            </a:r>
          </a:p>
          <a:p>
            <a:pPr lvl="1"/>
            <a:r>
              <a:rPr lang="sr-Latn-RS" smtClean="0"/>
              <a:t>Ne postoji neko pravilo za redoslijed primjene efekata</a:t>
            </a:r>
          </a:p>
          <a:p>
            <a:pPr lvl="1"/>
            <a:r>
              <a:rPr lang="sr-Latn-RS" smtClean="0"/>
              <a:t>Primjer:</a:t>
            </a:r>
          </a:p>
          <a:p>
            <a:pPr lvl="2"/>
            <a:r>
              <a:rPr lang="fr-FR"/>
              <a:t>Compression </a:t>
            </a:r>
            <a:r>
              <a:rPr lang="fr-FR" smtClean="0">
                <a:sym typeface="Symbol"/>
              </a:rPr>
              <a:t></a:t>
            </a:r>
            <a:r>
              <a:rPr lang="fr-FR" smtClean="0"/>
              <a:t> </a:t>
            </a:r>
            <a:r>
              <a:rPr lang="fr-FR"/>
              <a:t>Distortion </a:t>
            </a:r>
            <a:r>
              <a:rPr lang="fr-FR" smtClean="0">
                <a:sym typeface="Symbol"/>
              </a:rPr>
              <a:t></a:t>
            </a:r>
            <a:r>
              <a:rPr lang="fr-FR" smtClean="0"/>
              <a:t> </a:t>
            </a:r>
            <a:r>
              <a:rPr lang="fr-FR"/>
              <a:t>EQ </a:t>
            </a:r>
            <a:r>
              <a:rPr lang="fr-FR" smtClean="0">
                <a:sym typeface="Symbol"/>
              </a:rPr>
              <a:t></a:t>
            </a:r>
            <a:r>
              <a:rPr lang="fr-FR" smtClean="0"/>
              <a:t> </a:t>
            </a:r>
            <a:r>
              <a:rPr lang="fr-FR"/>
              <a:t>Noise Redux </a:t>
            </a:r>
            <a:r>
              <a:rPr lang="fr-FR" smtClean="0">
                <a:sym typeface="Symbol"/>
              </a:rPr>
              <a:t></a:t>
            </a:r>
            <a:r>
              <a:rPr lang="fr-FR" smtClean="0"/>
              <a:t> </a:t>
            </a:r>
            <a:r>
              <a:rPr lang="fr-FR"/>
              <a:t>Amp Sim </a:t>
            </a:r>
            <a:r>
              <a:rPr lang="fr-FR" smtClean="0">
                <a:sym typeface="Symbol"/>
              </a:rPr>
              <a:t></a:t>
            </a:r>
            <a:r>
              <a:rPr lang="fr-FR" smtClean="0"/>
              <a:t> </a:t>
            </a:r>
            <a:r>
              <a:rPr lang="fr-FR"/>
              <a:t>Modulation </a:t>
            </a:r>
            <a:r>
              <a:rPr lang="fr-FR" smtClean="0">
                <a:sym typeface="Symbol"/>
              </a:rPr>
              <a:t></a:t>
            </a:r>
            <a:r>
              <a:rPr lang="fr-FR" smtClean="0"/>
              <a:t> </a:t>
            </a:r>
            <a:r>
              <a:rPr lang="fr-FR"/>
              <a:t>Delay </a:t>
            </a:r>
            <a:r>
              <a:rPr lang="fr-FR" smtClean="0">
                <a:sym typeface="Symbol"/>
              </a:rPr>
              <a:t></a:t>
            </a:r>
            <a:r>
              <a:rPr lang="fr-FR" smtClean="0"/>
              <a:t> </a:t>
            </a:r>
            <a:r>
              <a:rPr lang="fr-FR"/>
              <a:t>Reverb</a:t>
            </a:r>
            <a:endParaRPr lang="en-GB"/>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Realizacija efekata</a:t>
            </a:r>
            <a:endParaRPr lang="en-GB"/>
          </a:p>
        </p:txBody>
      </p:sp>
      <p:sp>
        <p:nvSpPr>
          <p:cNvPr id="3" name="Content Placeholder 2"/>
          <p:cNvSpPr>
            <a:spLocks noGrp="1"/>
          </p:cNvSpPr>
          <p:nvPr>
            <p:ph idx="1"/>
          </p:nvPr>
        </p:nvSpPr>
        <p:spPr/>
        <p:txBody>
          <a:bodyPr>
            <a:normAutofit fontScale="92500" lnSpcReduction="10000"/>
          </a:bodyPr>
          <a:lstStyle/>
          <a:p>
            <a:r>
              <a:rPr lang="sr-Latn-RS" smtClean="0"/>
              <a:t>Digitalni audio efekti se realizuju tehnikama digitalne obrade signala</a:t>
            </a:r>
          </a:p>
          <a:p>
            <a:r>
              <a:rPr lang="sr-Latn-RS" smtClean="0"/>
              <a:t>Efekti se mogu klasifikovati prema načinu obrade signala:</a:t>
            </a:r>
          </a:p>
          <a:p>
            <a:pPr lvl="1"/>
            <a:r>
              <a:rPr lang="sr-Latn-RS" smtClean="0">
                <a:solidFill>
                  <a:schemeClr val="tx2"/>
                </a:solidFill>
              </a:rPr>
              <a:t>Filtriranje</a:t>
            </a:r>
            <a:r>
              <a:rPr lang="sr-Latn-RS" smtClean="0"/>
              <a:t>: nisko/visokopropusni filtri, ekvilajzer</a:t>
            </a:r>
          </a:p>
          <a:p>
            <a:pPr lvl="1"/>
            <a:r>
              <a:rPr lang="sr-Latn-RS" smtClean="0">
                <a:solidFill>
                  <a:schemeClr val="tx2"/>
                </a:solidFill>
              </a:rPr>
              <a:t>Vremenski promjenljivi filtri</a:t>
            </a:r>
            <a:r>
              <a:rPr lang="sr-Latn-RS" smtClean="0"/>
              <a:t>: Wah-wah, phaser</a:t>
            </a:r>
          </a:p>
          <a:p>
            <a:pPr lvl="1"/>
            <a:r>
              <a:rPr lang="sr-Latn-RS" smtClean="0">
                <a:solidFill>
                  <a:schemeClr val="tx2"/>
                </a:solidFill>
              </a:rPr>
              <a:t>Kašnjenja</a:t>
            </a:r>
            <a:r>
              <a:rPr lang="sr-Latn-RS" smtClean="0"/>
              <a:t>: Vibrato, flanger, chorus, eho</a:t>
            </a:r>
          </a:p>
          <a:p>
            <a:pPr lvl="1"/>
            <a:r>
              <a:rPr lang="sr-Latn-RS" smtClean="0">
                <a:solidFill>
                  <a:schemeClr val="tx2"/>
                </a:solidFill>
              </a:rPr>
              <a:t>Modulatori</a:t>
            </a:r>
            <a:r>
              <a:rPr lang="sr-Latn-RS" smtClean="0"/>
              <a:t>: Ring modulacija, tremolo, vibrato</a:t>
            </a:r>
          </a:p>
          <a:p>
            <a:pPr lvl="1"/>
            <a:r>
              <a:rPr lang="sr-Latn-RS" smtClean="0">
                <a:solidFill>
                  <a:schemeClr val="tx2"/>
                </a:solidFill>
              </a:rPr>
              <a:t>Nelinearna obrada</a:t>
            </a:r>
            <a:r>
              <a:rPr lang="sr-Latn-RS" smtClean="0"/>
              <a:t>: Kompresija, limiter, distorzija</a:t>
            </a:r>
          </a:p>
          <a:p>
            <a:pPr lvl="1"/>
            <a:r>
              <a:rPr lang="sr-Latn-RS" smtClean="0">
                <a:solidFill>
                  <a:schemeClr val="tx2"/>
                </a:solidFill>
              </a:rPr>
              <a:t>Specijalni efekti</a:t>
            </a:r>
            <a:r>
              <a:rPr lang="sr-Latn-RS" smtClean="0"/>
              <a:t>: Panning, reverb, surround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Filtriranje</a:t>
            </a:r>
            <a:endParaRPr lang="en-US"/>
          </a:p>
        </p:txBody>
      </p:sp>
      <p:sp>
        <p:nvSpPr>
          <p:cNvPr id="3" name="Content Placeholder 2"/>
          <p:cNvSpPr>
            <a:spLocks noGrp="1"/>
          </p:cNvSpPr>
          <p:nvPr>
            <p:ph idx="1"/>
          </p:nvPr>
        </p:nvSpPr>
        <p:spPr/>
        <p:txBody>
          <a:bodyPr>
            <a:normAutofit lnSpcReduction="10000"/>
          </a:bodyPr>
          <a:lstStyle/>
          <a:p>
            <a:r>
              <a:rPr lang="en-US" smtClean="0"/>
              <a:t>Uklanjanje frekvencijskih komponenata i</a:t>
            </a:r>
            <a:r>
              <a:rPr lang="sr-Latn-BA" smtClean="0"/>
              <a:t>z nekog dijela spektra signala</a:t>
            </a:r>
          </a:p>
          <a:p>
            <a:pPr lvl="1"/>
            <a:r>
              <a:rPr lang="sr-Latn-BA" smtClean="0"/>
              <a:t>Niskopropusni filtar – uklanja visoke frekvencije iz ulaznog signala, a ostavlja niske</a:t>
            </a:r>
          </a:p>
          <a:p>
            <a:pPr lvl="1"/>
            <a:r>
              <a:rPr lang="sr-Latn-BA" smtClean="0"/>
              <a:t>Visokopropusni filtar – uklanja niske frekvencije iz ulaznog signala, a ostavlja visoke</a:t>
            </a:r>
          </a:p>
          <a:p>
            <a:pPr lvl="1"/>
            <a:r>
              <a:rPr lang="sr-Latn-BA" smtClean="0"/>
              <a:t>Filtar propusnik opsega – uklanja frekvencije iz određenog opsega</a:t>
            </a:r>
          </a:p>
          <a:p>
            <a:r>
              <a:rPr lang="sr-Latn-BA" smtClean="0"/>
              <a:t>Komponente najčešće nisu u potpunosti uklonjene već oslabljene</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Realizacija filtriranja</a:t>
            </a:r>
            <a:endParaRPr lang="en-US"/>
          </a:p>
        </p:txBody>
      </p:sp>
      <p:sp>
        <p:nvSpPr>
          <p:cNvPr id="3" name="Content Placeholder 2"/>
          <p:cNvSpPr>
            <a:spLocks noGrp="1"/>
          </p:cNvSpPr>
          <p:nvPr>
            <p:ph idx="1"/>
          </p:nvPr>
        </p:nvSpPr>
        <p:spPr/>
        <p:txBody>
          <a:bodyPr/>
          <a:lstStyle/>
          <a:p>
            <a:r>
              <a:rPr lang="sr-Latn-BA" smtClean="0"/>
              <a:t>Filtriranje se može realizovati konvolucijom signala i impulsnog odziva filtra</a:t>
            </a:r>
          </a:p>
          <a:p>
            <a:endParaRPr lang="sr-Latn-BA" smtClean="0"/>
          </a:p>
          <a:p>
            <a:r>
              <a:rPr lang="sr-Latn-BA" smtClean="0"/>
              <a:t>Primjenom konvolucione teoreme dobijamo</a:t>
            </a:r>
          </a:p>
          <a:p>
            <a:endParaRPr lang="sr-Latn-BA" smtClean="0"/>
          </a:p>
          <a:p>
            <a:r>
              <a:rPr lang="sr-Latn-BA" smtClean="0"/>
              <a:t>Spektar izlaznog signala jednak je proizvodu spektra ulaznog signala i FT impulsnog odziva (</a:t>
            </a:r>
            <a:r>
              <a:rPr lang="sr-Latn-BA" smtClean="0">
                <a:solidFill>
                  <a:srgbClr val="FF0000"/>
                </a:solidFill>
              </a:rPr>
              <a:t>frekvencijske karakteristike</a:t>
            </a:r>
            <a:r>
              <a:rPr lang="sr-Latn-BA" smtClean="0"/>
              <a:t>) filtra</a:t>
            </a:r>
            <a:endParaRPr lang="en-US"/>
          </a:p>
        </p:txBody>
      </p:sp>
      <p:pic>
        <p:nvPicPr>
          <p:cNvPr id="4" name="Picture 3" descr="addin_tmp.png"/>
          <p:cNvPicPr>
            <a:picLocks noChangeAspect="1"/>
          </p:cNvPicPr>
          <p:nvPr>
            <p:custDataLst>
              <p:tags r:id="rId1"/>
            </p:custDataLst>
          </p:nvPr>
        </p:nvPicPr>
        <p:blipFill>
          <a:blip r:embed="rId4" cstate="print"/>
          <a:stretch>
            <a:fillRect/>
          </a:stretch>
        </p:blipFill>
        <p:spPr>
          <a:xfrm>
            <a:off x="928662" y="2786058"/>
            <a:ext cx="2889256" cy="365246"/>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928662" y="3929066"/>
            <a:ext cx="2884176" cy="35719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sr-Latn-BA" sz="4000" smtClean="0"/>
              <a:t>Realizacija filtra</a:t>
            </a:r>
            <a:endParaRPr lang="en-US" sz="4000" smtClean="0"/>
          </a:p>
        </p:txBody>
      </p:sp>
      <p:sp>
        <p:nvSpPr>
          <p:cNvPr id="7" name="Content Placeholder 6"/>
          <p:cNvSpPr>
            <a:spLocks noGrp="1"/>
          </p:cNvSpPr>
          <p:nvPr>
            <p:ph idx="1"/>
          </p:nvPr>
        </p:nvSpPr>
        <p:spPr/>
        <p:txBody>
          <a:bodyPr/>
          <a:lstStyle/>
          <a:p>
            <a:endParaRPr lang="en-US"/>
          </a:p>
        </p:txBody>
      </p:sp>
      <p:pic>
        <p:nvPicPr>
          <p:cNvPr id="37891" name="Picture 3" descr="Picture 8.png"/>
          <p:cNvPicPr>
            <a:picLocks noChangeAspect="1"/>
          </p:cNvPicPr>
          <p:nvPr/>
        </p:nvPicPr>
        <p:blipFill>
          <a:blip r:embed="rId2" cstate="print"/>
          <a:srcRect/>
          <a:stretch>
            <a:fillRect/>
          </a:stretch>
        </p:blipFill>
        <p:spPr bwMode="auto">
          <a:xfrm>
            <a:off x="457200" y="1981200"/>
            <a:ext cx="4025900" cy="2895600"/>
          </a:xfrm>
          <a:prstGeom prst="rect">
            <a:avLst/>
          </a:prstGeom>
          <a:noFill/>
          <a:ln w="9525">
            <a:noFill/>
            <a:miter lim="800000"/>
            <a:headEnd/>
            <a:tailEnd/>
          </a:ln>
        </p:spPr>
      </p:pic>
      <p:sp>
        <p:nvSpPr>
          <p:cNvPr id="37892" name="TextBox 18"/>
          <p:cNvSpPr txBox="1">
            <a:spLocks noChangeArrowheads="1"/>
          </p:cNvSpPr>
          <p:nvPr/>
        </p:nvSpPr>
        <p:spPr bwMode="auto">
          <a:xfrm>
            <a:off x="152400" y="1230313"/>
            <a:ext cx="934871" cy="369332"/>
          </a:xfrm>
          <a:prstGeom prst="rect">
            <a:avLst/>
          </a:prstGeom>
          <a:noFill/>
          <a:ln w="9525">
            <a:noFill/>
            <a:miter lim="800000"/>
            <a:headEnd/>
            <a:tailEnd/>
          </a:ln>
        </p:spPr>
        <p:txBody>
          <a:bodyPr wrap="none">
            <a:spAutoFit/>
          </a:bodyPr>
          <a:lstStyle/>
          <a:p>
            <a:r>
              <a:rPr lang="sr-Latn-BA" smtClean="0">
                <a:latin typeface="Calibri" pitchFamily="34" charset="0"/>
              </a:rPr>
              <a:t>x</a:t>
            </a:r>
            <a:r>
              <a:rPr lang="en-US" smtClean="0">
                <a:latin typeface="Calibri" pitchFamily="34" charset="0"/>
              </a:rPr>
              <a:t> </a:t>
            </a:r>
            <a:r>
              <a:rPr lang="en-US">
                <a:latin typeface="Calibri" pitchFamily="34" charset="0"/>
              </a:rPr>
              <a:t>= </a:t>
            </a:r>
            <a:r>
              <a:rPr lang="sr-Latn-BA" smtClean="0">
                <a:latin typeface="Calibri" pitchFamily="34" charset="0"/>
              </a:rPr>
              <a:t>ulaz</a:t>
            </a:r>
            <a:r>
              <a:rPr lang="en-US" smtClean="0">
                <a:latin typeface="Calibri" pitchFamily="34" charset="0"/>
              </a:rPr>
              <a:t> </a:t>
            </a:r>
            <a:endParaRPr lang="en-US">
              <a:latin typeface="Calibri" pitchFamily="34" charset="0"/>
            </a:endParaRPr>
          </a:p>
        </p:txBody>
      </p:sp>
      <p:cxnSp>
        <p:nvCxnSpPr>
          <p:cNvPr id="26" name="Straight Arrow Connector 25"/>
          <p:cNvCxnSpPr>
            <a:cxnSpLocks noChangeShapeType="1"/>
          </p:cNvCxnSpPr>
          <p:nvPr/>
        </p:nvCxnSpPr>
        <p:spPr bwMode="auto">
          <a:xfrm>
            <a:off x="1120775" y="1447800"/>
            <a:ext cx="1089025" cy="5334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37894" name="TextBox 27"/>
          <p:cNvSpPr txBox="1">
            <a:spLocks noChangeArrowheads="1"/>
          </p:cNvSpPr>
          <p:nvPr/>
        </p:nvSpPr>
        <p:spPr bwMode="auto">
          <a:xfrm>
            <a:off x="1603375" y="1371600"/>
            <a:ext cx="643125" cy="369332"/>
          </a:xfrm>
          <a:prstGeom prst="rect">
            <a:avLst/>
          </a:prstGeom>
          <a:noFill/>
          <a:ln w="9525">
            <a:noFill/>
            <a:miter lim="800000"/>
            <a:headEnd/>
            <a:tailEnd/>
          </a:ln>
        </p:spPr>
        <p:txBody>
          <a:bodyPr wrap="none">
            <a:spAutoFit/>
          </a:bodyPr>
          <a:lstStyle/>
          <a:p>
            <a:r>
              <a:rPr lang="en-US" smtClean="0">
                <a:latin typeface="Calibri" pitchFamily="34" charset="0"/>
              </a:rPr>
              <a:t>FT(</a:t>
            </a:r>
            <a:r>
              <a:rPr lang="sr-Latn-BA" smtClean="0">
                <a:latin typeface="Calibri" pitchFamily="34" charset="0"/>
              </a:rPr>
              <a:t>x</a:t>
            </a:r>
            <a:r>
              <a:rPr lang="en-US" smtClean="0">
                <a:latin typeface="Calibri" pitchFamily="34" charset="0"/>
              </a:rPr>
              <a:t>)</a:t>
            </a:r>
            <a:endParaRPr lang="en-US">
              <a:latin typeface="Calibri"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sr-Latn-BA" sz="4000" smtClean="0"/>
              <a:t>Realizacija filtra</a:t>
            </a:r>
            <a:endParaRPr lang="en-US" sz="4000" smtClean="0"/>
          </a:p>
        </p:txBody>
      </p:sp>
      <p:sp>
        <p:nvSpPr>
          <p:cNvPr id="16" name="Content Placeholder 15"/>
          <p:cNvSpPr>
            <a:spLocks noGrp="1"/>
          </p:cNvSpPr>
          <p:nvPr>
            <p:ph idx="1"/>
          </p:nvPr>
        </p:nvSpPr>
        <p:spPr/>
        <p:txBody>
          <a:bodyPr/>
          <a:lstStyle/>
          <a:p>
            <a:endParaRPr lang="en-US"/>
          </a:p>
        </p:txBody>
      </p:sp>
      <p:pic>
        <p:nvPicPr>
          <p:cNvPr id="38915" name="Picture 3" descr="Picture 8.png"/>
          <p:cNvPicPr>
            <a:picLocks noChangeAspect="1"/>
          </p:cNvPicPr>
          <p:nvPr/>
        </p:nvPicPr>
        <p:blipFill>
          <a:blip r:embed="rId3" cstate="print"/>
          <a:srcRect/>
          <a:stretch>
            <a:fillRect/>
          </a:stretch>
        </p:blipFill>
        <p:spPr bwMode="auto">
          <a:xfrm>
            <a:off x="457200" y="1981200"/>
            <a:ext cx="4025900" cy="2895600"/>
          </a:xfrm>
          <a:prstGeom prst="rect">
            <a:avLst/>
          </a:prstGeom>
          <a:noFill/>
          <a:ln w="9525">
            <a:noFill/>
            <a:miter lim="800000"/>
            <a:headEnd/>
            <a:tailEnd/>
          </a:ln>
        </p:spPr>
      </p:pic>
      <p:grpSp>
        <p:nvGrpSpPr>
          <p:cNvPr id="3" name="Group 15"/>
          <p:cNvGrpSpPr>
            <a:grpSpLocks/>
          </p:cNvGrpSpPr>
          <p:nvPr/>
        </p:nvGrpSpPr>
        <p:grpSpPr bwMode="auto">
          <a:xfrm>
            <a:off x="457200" y="5864225"/>
            <a:ext cx="3579813" cy="612775"/>
            <a:chOff x="457200" y="5181095"/>
            <a:chExt cx="3579812" cy="612012"/>
          </a:xfrm>
        </p:grpSpPr>
        <p:cxnSp>
          <p:nvCxnSpPr>
            <p:cNvPr id="6" name="Straight Connector 5"/>
            <p:cNvCxnSpPr>
              <a:cxnSpLocks noChangeShapeType="1"/>
            </p:cNvCxnSpPr>
            <p:nvPr/>
          </p:nvCxnSpPr>
          <p:spPr bwMode="auto">
            <a:xfrm>
              <a:off x="457200" y="5181095"/>
              <a:ext cx="1447800" cy="1586"/>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11" name="Straight Connector 10"/>
            <p:cNvCxnSpPr>
              <a:cxnSpLocks noChangeShapeType="1"/>
            </p:cNvCxnSpPr>
            <p:nvPr/>
          </p:nvCxnSpPr>
          <p:spPr bwMode="auto">
            <a:xfrm>
              <a:off x="2971800" y="5791522"/>
              <a:ext cx="1065212" cy="1585"/>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13" name="Straight Connector 12"/>
            <p:cNvCxnSpPr>
              <a:cxnSpLocks noChangeShapeType="1"/>
            </p:cNvCxnSpPr>
            <p:nvPr/>
          </p:nvCxnSpPr>
          <p:spPr bwMode="auto">
            <a:xfrm rot="5400000" flipH="1" flipV="1">
              <a:off x="2667381" y="5485513"/>
              <a:ext cx="608841" cy="3175"/>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15" name="Straight Connector 14"/>
            <p:cNvCxnSpPr>
              <a:cxnSpLocks noChangeShapeType="1"/>
            </p:cNvCxnSpPr>
            <p:nvPr/>
          </p:nvCxnSpPr>
          <p:spPr bwMode="auto">
            <a:xfrm>
              <a:off x="1828800" y="5181095"/>
              <a:ext cx="1141412" cy="3171"/>
            </a:xfrm>
            <a:prstGeom prst="line">
              <a:avLst/>
            </a:prstGeom>
            <a:noFill/>
            <a:ln w="25400">
              <a:solidFill>
                <a:schemeClr val="accent1"/>
              </a:solidFill>
              <a:round/>
              <a:headEnd/>
              <a:tailEnd/>
            </a:ln>
            <a:effectLst>
              <a:outerShdw dist="20000" dir="5400000" rotWithShape="0">
                <a:srgbClr val="808080">
                  <a:alpha val="37999"/>
                </a:srgbClr>
              </a:outerShdw>
            </a:effectLst>
          </p:spPr>
        </p:cxnSp>
      </p:grpSp>
      <p:sp>
        <p:nvSpPr>
          <p:cNvPr id="38917" name="TextBox 16"/>
          <p:cNvSpPr txBox="1">
            <a:spLocks noChangeArrowheads="1"/>
          </p:cNvSpPr>
          <p:nvPr/>
        </p:nvSpPr>
        <p:spPr bwMode="auto">
          <a:xfrm>
            <a:off x="152400" y="5649913"/>
            <a:ext cx="301625" cy="369887"/>
          </a:xfrm>
          <a:prstGeom prst="rect">
            <a:avLst/>
          </a:prstGeom>
          <a:noFill/>
          <a:ln w="9525">
            <a:noFill/>
            <a:miter lim="800000"/>
            <a:headEnd/>
            <a:tailEnd/>
          </a:ln>
        </p:spPr>
        <p:txBody>
          <a:bodyPr wrap="none">
            <a:spAutoFit/>
          </a:bodyPr>
          <a:lstStyle/>
          <a:p>
            <a:r>
              <a:rPr lang="en-US">
                <a:latin typeface="Calibri" pitchFamily="34" charset="0"/>
              </a:rPr>
              <a:t>1</a:t>
            </a:r>
          </a:p>
        </p:txBody>
      </p:sp>
      <p:sp>
        <p:nvSpPr>
          <p:cNvPr id="38918" name="TextBox 17"/>
          <p:cNvSpPr txBox="1">
            <a:spLocks noChangeArrowheads="1"/>
          </p:cNvSpPr>
          <p:nvPr/>
        </p:nvSpPr>
        <p:spPr bwMode="auto">
          <a:xfrm>
            <a:off x="2593975" y="6172200"/>
            <a:ext cx="301625" cy="369888"/>
          </a:xfrm>
          <a:prstGeom prst="rect">
            <a:avLst/>
          </a:prstGeom>
          <a:noFill/>
          <a:ln w="9525">
            <a:noFill/>
            <a:miter lim="800000"/>
            <a:headEnd/>
            <a:tailEnd/>
          </a:ln>
        </p:spPr>
        <p:txBody>
          <a:bodyPr wrap="none">
            <a:spAutoFit/>
          </a:bodyPr>
          <a:lstStyle/>
          <a:p>
            <a:r>
              <a:rPr lang="en-US">
                <a:latin typeface="Calibri" pitchFamily="34" charset="0"/>
              </a:rPr>
              <a:t>0</a:t>
            </a:r>
          </a:p>
        </p:txBody>
      </p:sp>
      <p:sp>
        <p:nvSpPr>
          <p:cNvPr id="38919" name="TextBox 19"/>
          <p:cNvSpPr txBox="1">
            <a:spLocks noChangeArrowheads="1"/>
          </p:cNvSpPr>
          <p:nvPr/>
        </p:nvSpPr>
        <p:spPr bwMode="auto">
          <a:xfrm>
            <a:off x="2209800" y="5029200"/>
            <a:ext cx="415925" cy="461963"/>
          </a:xfrm>
          <a:prstGeom prst="rect">
            <a:avLst/>
          </a:prstGeom>
          <a:noFill/>
          <a:ln w="9525">
            <a:noFill/>
            <a:miter lim="800000"/>
            <a:headEnd/>
            <a:tailEnd/>
          </a:ln>
        </p:spPr>
        <p:txBody>
          <a:bodyPr wrap="none">
            <a:spAutoFit/>
          </a:bodyPr>
          <a:lstStyle/>
          <a:p>
            <a:r>
              <a:rPr lang="en-US" sz="2400">
                <a:latin typeface="Calibri" pitchFamily="34" charset="0"/>
              </a:rPr>
              <a:t>.*</a:t>
            </a:r>
          </a:p>
        </p:txBody>
      </p:sp>
      <p:sp>
        <p:nvSpPr>
          <p:cNvPr id="38920" name="TextBox 18"/>
          <p:cNvSpPr txBox="1">
            <a:spLocks noChangeArrowheads="1"/>
          </p:cNvSpPr>
          <p:nvPr/>
        </p:nvSpPr>
        <p:spPr bwMode="auto">
          <a:xfrm>
            <a:off x="152400" y="1230313"/>
            <a:ext cx="934871" cy="369332"/>
          </a:xfrm>
          <a:prstGeom prst="rect">
            <a:avLst/>
          </a:prstGeom>
          <a:noFill/>
          <a:ln w="9525">
            <a:noFill/>
            <a:miter lim="800000"/>
            <a:headEnd/>
            <a:tailEnd/>
          </a:ln>
        </p:spPr>
        <p:txBody>
          <a:bodyPr wrap="none">
            <a:spAutoFit/>
          </a:bodyPr>
          <a:lstStyle/>
          <a:p>
            <a:r>
              <a:rPr lang="sr-Latn-BA" smtClean="0">
                <a:latin typeface="Calibri" pitchFamily="34" charset="0"/>
              </a:rPr>
              <a:t>x</a:t>
            </a:r>
            <a:r>
              <a:rPr lang="en-US" smtClean="0">
                <a:latin typeface="Calibri" pitchFamily="34" charset="0"/>
              </a:rPr>
              <a:t> </a:t>
            </a:r>
            <a:r>
              <a:rPr lang="en-US">
                <a:latin typeface="Calibri" pitchFamily="34" charset="0"/>
              </a:rPr>
              <a:t>= </a:t>
            </a:r>
            <a:r>
              <a:rPr lang="sr-Latn-BA" smtClean="0">
                <a:latin typeface="Calibri" pitchFamily="34" charset="0"/>
              </a:rPr>
              <a:t>ulaz</a:t>
            </a:r>
            <a:r>
              <a:rPr lang="en-US" smtClean="0">
                <a:latin typeface="Calibri" pitchFamily="34" charset="0"/>
              </a:rPr>
              <a:t> </a:t>
            </a:r>
            <a:endParaRPr lang="en-US">
              <a:latin typeface="Calibri" pitchFamily="34" charset="0"/>
            </a:endParaRPr>
          </a:p>
        </p:txBody>
      </p:sp>
      <p:cxnSp>
        <p:nvCxnSpPr>
          <p:cNvPr id="26" name="Straight Arrow Connector 25"/>
          <p:cNvCxnSpPr>
            <a:cxnSpLocks noChangeShapeType="1"/>
          </p:cNvCxnSpPr>
          <p:nvPr/>
        </p:nvCxnSpPr>
        <p:spPr bwMode="auto">
          <a:xfrm>
            <a:off x="1120775" y="1447800"/>
            <a:ext cx="1089025" cy="5334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38922" name="TextBox 27"/>
          <p:cNvSpPr txBox="1">
            <a:spLocks noChangeArrowheads="1"/>
          </p:cNvSpPr>
          <p:nvPr/>
        </p:nvSpPr>
        <p:spPr bwMode="auto">
          <a:xfrm>
            <a:off x="1603375" y="1371600"/>
            <a:ext cx="643125" cy="369332"/>
          </a:xfrm>
          <a:prstGeom prst="rect">
            <a:avLst/>
          </a:prstGeom>
          <a:noFill/>
          <a:ln w="9525">
            <a:noFill/>
            <a:miter lim="800000"/>
            <a:headEnd/>
            <a:tailEnd/>
          </a:ln>
        </p:spPr>
        <p:txBody>
          <a:bodyPr wrap="none">
            <a:spAutoFit/>
          </a:bodyPr>
          <a:lstStyle/>
          <a:p>
            <a:r>
              <a:rPr lang="en-US" smtClean="0">
                <a:latin typeface="Calibri" pitchFamily="34" charset="0"/>
              </a:rPr>
              <a:t>FT(</a:t>
            </a:r>
            <a:r>
              <a:rPr lang="sr-Latn-BA" smtClean="0">
                <a:latin typeface="Calibri" pitchFamily="34" charset="0"/>
              </a:rPr>
              <a:t>x</a:t>
            </a:r>
            <a:r>
              <a:rPr lang="en-US" smtClean="0">
                <a:latin typeface="Calibri" pitchFamily="34" charset="0"/>
              </a:rPr>
              <a:t>)</a:t>
            </a:r>
            <a:endParaRPr lang="en-US">
              <a:latin typeface="Calibri" pitchFamily="34" charset="0"/>
            </a:endParaRPr>
          </a:p>
        </p:txBody>
      </p:sp>
      <p:sp>
        <p:nvSpPr>
          <p:cNvPr id="17" name="TextBox 16"/>
          <p:cNvSpPr txBox="1"/>
          <p:nvPr/>
        </p:nvSpPr>
        <p:spPr>
          <a:xfrm>
            <a:off x="428596" y="5429264"/>
            <a:ext cx="2786082" cy="369332"/>
          </a:xfrm>
          <a:prstGeom prst="rect">
            <a:avLst/>
          </a:prstGeom>
          <a:noFill/>
        </p:spPr>
        <p:txBody>
          <a:bodyPr wrap="square" rtlCol="0">
            <a:spAutoFit/>
          </a:bodyPr>
          <a:lstStyle/>
          <a:p>
            <a:r>
              <a:rPr lang="sr-Latn-BA" smtClean="0"/>
              <a:t>frekvencijska karakteristika</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Prostiranje </a:t>
            </a:r>
            <a:r>
              <a:rPr lang="sr-Latn-BA" smtClean="0"/>
              <a:t>zvuka</a:t>
            </a:r>
            <a:endParaRPr lang="en-US"/>
          </a:p>
        </p:txBody>
      </p:sp>
      <p:sp>
        <p:nvSpPr>
          <p:cNvPr id="3" name="Content Placeholder 2"/>
          <p:cNvSpPr>
            <a:spLocks noGrp="1"/>
          </p:cNvSpPr>
          <p:nvPr>
            <p:ph idx="1"/>
          </p:nvPr>
        </p:nvSpPr>
        <p:spPr/>
        <p:txBody>
          <a:bodyPr/>
          <a:lstStyle/>
          <a:p>
            <a:r>
              <a:rPr lang="sr-Latn-BA" smtClean="0"/>
              <a:t>Mehanički longitudinalni talasi</a:t>
            </a:r>
            <a:endParaRPr lang="en-US"/>
          </a:p>
        </p:txBody>
      </p:sp>
      <p:sp>
        <p:nvSpPr>
          <p:cNvPr id="1028" name="Rectangle 4"/>
          <p:cNvSpPr>
            <a:spLocks noChangeAspect="1" noChangeArrowheads="1"/>
          </p:cNvSpPr>
          <p:nvPr/>
        </p:nvSpPr>
        <p:spPr bwMode="auto">
          <a:xfrm>
            <a:off x="1500166" y="2992583"/>
            <a:ext cx="5199219" cy="1415040"/>
          </a:xfrm>
          <a:prstGeom prst="rect">
            <a:avLst/>
          </a:prstGeom>
          <a:noFill/>
          <a:ln w="254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29" name="Oval 5"/>
          <p:cNvSpPr>
            <a:spLocks noChangeAspect="1" noChangeArrowheads="1"/>
          </p:cNvSpPr>
          <p:nvPr/>
        </p:nvSpPr>
        <p:spPr bwMode="auto">
          <a:xfrm>
            <a:off x="2100303" y="3343990"/>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0" name="Oval 6"/>
          <p:cNvSpPr>
            <a:spLocks noChangeAspect="1" noChangeArrowheads="1"/>
          </p:cNvSpPr>
          <p:nvPr/>
        </p:nvSpPr>
        <p:spPr bwMode="auto">
          <a:xfrm>
            <a:off x="1835218" y="4009153"/>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1" name="Oval 7"/>
          <p:cNvSpPr>
            <a:spLocks noChangeAspect="1" noChangeArrowheads="1"/>
          </p:cNvSpPr>
          <p:nvPr/>
        </p:nvSpPr>
        <p:spPr bwMode="auto">
          <a:xfrm>
            <a:off x="1865767" y="3747690"/>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2" name="Oval 8"/>
          <p:cNvSpPr>
            <a:spLocks noChangeAspect="1" noChangeArrowheads="1"/>
          </p:cNvSpPr>
          <p:nvPr/>
        </p:nvSpPr>
        <p:spPr bwMode="auto">
          <a:xfrm>
            <a:off x="1925879" y="3516556"/>
            <a:ext cx="115297"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3" name="Oval 9"/>
          <p:cNvSpPr>
            <a:spLocks noChangeAspect="1" noChangeArrowheads="1"/>
          </p:cNvSpPr>
          <p:nvPr/>
        </p:nvSpPr>
        <p:spPr bwMode="auto">
          <a:xfrm>
            <a:off x="1699226" y="3660884"/>
            <a:ext cx="115297"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4" name="Oval 10"/>
          <p:cNvSpPr>
            <a:spLocks noChangeAspect="1" noChangeArrowheads="1"/>
          </p:cNvSpPr>
          <p:nvPr/>
        </p:nvSpPr>
        <p:spPr bwMode="auto">
          <a:xfrm>
            <a:off x="1761309" y="3461126"/>
            <a:ext cx="114312"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5" name="Oval 11"/>
          <p:cNvSpPr>
            <a:spLocks noChangeAspect="1" noChangeArrowheads="1"/>
          </p:cNvSpPr>
          <p:nvPr/>
        </p:nvSpPr>
        <p:spPr bwMode="auto">
          <a:xfrm>
            <a:off x="1906170" y="3231038"/>
            <a:ext cx="115297"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6" name="Oval 12"/>
          <p:cNvSpPr>
            <a:spLocks noChangeAspect="1" noChangeArrowheads="1"/>
          </p:cNvSpPr>
          <p:nvPr/>
        </p:nvSpPr>
        <p:spPr bwMode="auto">
          <a:xfrm>
            <a:off x="1737659" y="3182929"/>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7" name="Oval 13"/>
          <p:cNvSpPr>
            <a:spLocks noChangeAspect="1" noChangeArrowheads="1"/>
          </p:cNvSpPr>
          <p:nvPr/>
        </p:nvSpPr>
        <p:spPr bwMode="auto">
          <a:xfrm>
            <a:off x="3157688" y="3357586"/>
            <a:ext cx="114312"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8" name="Oval 14"/>
          <p:cNvSpPr>
            <a:spLocks noChangeAspect="1" noChangeArrowheads="1"/>
          </p:cNvSpPr>
          <p:nvPr/>
        </p:nvSpPr>
        <p:spPr bwMode="auto">
          <a:xfrm>
            <a:off x="2892603" y="4022749"/>
            <a:ext cx="115297"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9" name="Oval 15"/>
          <p:cNvSpPr>
            <a:spLocks noChangeAspect="1" noChangeArrowheads="1"/>
          </p:cNvSpPr>
          <p:nvPr/>
        </p:nvSpPr>
        <p:spPr bwMode="auto">
          <a:xfrm>
            <a:off x="2924137" y="3761286"/>
            <a:ext cx="114312"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0" name="Oval 16"/>
          <p:cNvSpPr>
            <a:spLocks noChangeAspect="1" noChangeArrowheads="1"/>
          </p:cNvSpPr>
          <p:nvPr/>
        </p:nvSpPr>
        <p:spPr bwMode="auto">
          <a:xfrm>
            <a:off x="3166557" y="3753965"/>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1" name="Oval 17"/>
          <p:cNvSpPr>
            <a:spLocks noChangeAspect="1" noChangeArrowheads="1"/>
          </p:cNvSpPr>
          <p:nvPr/>
        </p:nvSpPr>
        <p:spPr bwMode="auto">
          <a:xfrm>
            <a:off x="2689601" y="3910843"/>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2" name="Oval 18"/>
          <p:cNvSpPr>
            <a:spLocks noChangeAspect="1" noChangeArrowheads="1"/>
          </p:cNvSpPr>
          <p:nvPr/>
        </p:nvSpPr>
        <p:spPr bwMode="auto">
          <a:xfrm>
            <a:off x="2723106" y="3506097"/>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3" name="Oval 19"/>
          <p:cNvSpPr>
            <a:spLocks noChangeAspect="1" noChangeArrowheads="1"/>
          </p:cNvSpPr>
          <p:nvPr/>
        </p:nvSpPr>
        <p:spPr bwMode="auto">
          <a:xfrm>
            <a:off x="2983264" y="3511327"/>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4" name="Oval 20"/>
          <p:cNvSpPr>
            <a:spLocks noChangeAspect="1" noChangeArrowheads="1"/>
          </p:cNvSpPr>
          <p:nvPr/>
        </p:nvSpPr>
        <p:spPr bwMode="auto">
          <a:xfrm>
            <a:off x="2796029" y="3197571"/>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5" name="Oval 21"/>
          <p:cNvSpPr>
            <a:spLocks noChangeAspect="1" noChangeArrowheads="1"/>
          </p:cNvSpPr>
          <p:nvPr/>
        </p:nvSpPr>
        <p:spPr bwMode="auto">
          <a:xfrm>
            <a:off x="4426944" y="3371182"/>
            <a:ext cx="115297"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6" name="Oval 22"/>
          <p:cNvSpPr>
            <a:spLocks noChangeAspect="1" noChangeArrowheads="1"/>
          </p:cNvSpPr>
          <p:nvPr/>
        </p:nvSpPr>
        <p:spPr bwMode="auto">
          <a:xfrm>
            <a:off x="4162844" y="4036345"/>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7" name="Oval 23"/>
          <p:cNvSpPr>
            <a:spLocks noChangeAspect="1" noChangeArrowheads="1"/>
          </p:cNvSpPr>
          <p:nvPr/>
        </p:nvSpPr>
        <p:spPr bwMode="auto">
          <a:xfrm>
            <a:off x="4431871" y="3947448"/>
            <a:ext cx="115297"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8" name="Oval 24"/>
          <p:cNvSpPr>
            <a:spLocks noChangeAspect="1" noChangeArrowheads="1"/>
          </p:cNvSpPr>
          <p:nvPr/>
        </p:nvSpPr>
        <p:spPr bwMode="auto">
          <a:xfrm>
            <a:off x="4216058" y="3758148"/>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9" name="Oval 25"/>
          <p:cNvSpPr>
            <a:spLocks noChangeAspect="1" noChangeArrowheads="1"/>
          </p:cNvSpPr>
          <p:nvPr/>
        </p:nvSpPr>
        <p:spPr bwMode="auto">
          <a:xfrm>
            <a:off x="4026852" y="3688076"/>
            <a:ext cx="115297"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0" name="Oval 26"/>
          <p:cNvSpPr>
            <a:spLocks noChangeAspect="1" noChangeArrowheads="1"/>
          </p:cNvSpPr>
          <p:nvPr/>
        </p:nvSpPr>
        <p:spPr bwMode="auto">
          <a:xfrm>
            <a:off x="4241680" y="3488318"/>
            <a:ext cx="114312"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1" name="Oval 27"/>
          <p:cNvSpPr>
            <a:spLocks noChangeAspect="1" noChangeArrowheads="1"/>
          </p:cNvSpPr>
          <p:nvPr/>
        </p:nvSpPr>
        <p:spPr bwMode="auto">
          <a:xfrm>
            <a:off x="3793301" y="3422429"/>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2" name="Oval 28"/>
          <p:cNvSpPr>
            <a:spLocks noChangeAspect="1" noChangeArrowheads="1"/>
          </p:cNvSpPr>
          <p:nvPr/>
        </p:nvSpPr>
        <p:spPr bwMode="auto">
          <a:xfrm>
            <a:off x="4065285" y="3210121"/>
            <a:ext cx="114312"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3" name="Oval 29"/>
          <p:cNvSpPr>
            <a:spLocks noChangeAspect="1" noChangeArrowheads="1"/>
          </p:cNvSpPr>
          <p:nvPr/>
        </p:nvSpPr>
        <p:spPr bwMode="auto">
          <a:xfrm>
            <a:off x="5368046" y="3085664"/>
            <a:ext cx="114312"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4" name="Oval 30"/>
          <p:cNvSpPr>
            <a:spLocks noChangeAspect="1" noChangeArrowheads="1"/>
          </p:cNvSpPr>
          <p:nvPr/>
        </p:nvSpPr>
        <p:spPr bwMode="auto">
          <a:xfrm>
            <a:off x="5438012" y="4025887"/>
            <a:ext cx="115297"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5" name="Oval 31"/>
          <p:cNvSpPr>
            <a:spLocks noChangeAspect="1" noChangeArrowheads="1"/>
          </p:cNvSpPr>
          <p:nvPr/>
        </p:nvSpPr>
        <p:spPr bwMode="auto">
          <a:xfrm>
            <a:off x="5469547" y="3764423"/>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6" name="Oval 32"/>
          <p:cNvSpPr>
            <a:spLocks noChangeAspect="1" noChangeArrowheads="1"/>
          </p:cNvSpPr>
          <p:nvPr/>
        </p:nvSpPr>
        <p:spPr bwMode="auto">
          <a:xfrm>
            <a:off x="5529659" y="3533290"/>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7" name="Oval 33"/>
          <p:cNvSpPr>
            <a:spLocks noChangeAspect="1" noChangeArrowheads="1"/>
          </p:cNvSpPr>
          <p:nvPr/>
        </p:nvSpPr>
        <p:spPr bwMode="auto">
          <a:xfrm>
            <a:off x="5245850" y="3942218"/>
            <a:ext cx="115297"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8" name="Oval 34"/>
          <p:cNvSpPr>
            <a:spLocks noChangeAspect="1" noChangeArrowheads="1"/>
          </p:cNvSpPr>
          <p:nvPr/>
        </p:nvSpPr>
        <p:spPr bwMode="auto">
          <a:xfrm>
            <a:off x="5192636" y="3601270"/>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9" name="Oval 35"/>
          <p:cNvSpPr>
            <a:spLocks noChangeAspect="1" noChangeArrowheads="1"/>
          </p:cNvSpPr>
          <p:nvPr/>
        </p:nvSpPr>
        <p:spPr bwMode="auto">
          <a:xfrm>
            <a:off x="5366075" y="3430796"/>
            <a:ext cx="114312"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60" name="Oval 36"/>
          <p:cNvSpPr>
            <a:spLocks noChangeAspect="1" noChangeArrowheads="1"/>
          </p:cNvSpPr>
          <p:nvPr/>
        </p:nvSpPr>
        <p:spPr bwMode="auto">
          <a:xfrm>
            <a:off x="4890104" y="3261368"/>
            <a:ext cx="115297"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61" name="Rectangle 37"/>
          <p:cNvSpPr>
            <a:spLocks noChangeAspect="1" noChangeArrowheads="1"/>
          </p:cNvSpPr>
          <p:nvPr/>
        </p:nvSpPr>
        <p:spPr bwMode="auto">
          <a:xfrm>
            <a:off x="6063771" y="2428868"/>
            <a:ext cx="1467331" cy="42670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0" u="none" strike="noStrike" cap="none" normalizeH="0" baseline="0" smtClean="0">
                <a:ln>
                  <a:noFill/>
                </a:ln>
                <a:solidFill>
                  <a:srgbClr val="000000"/>
                </a:solidFill>
                <a:effectLst/>
                <a:cs typeface="Arial" pitchFamily="34" charset="0"/>
              </a:rPr>
              <a:t>sabijanje</a:t>
            </a:r>
            <a:endParaRPr kumimoji="0" lang="en-US" sz="5400" b="0" u="none" strike="noStrike" cap="none" normalizeH="0" baseline="0" smtClean="0">
              <a:ln>
                <a:noFill/>
              </a:ln>
              <a:solidFill>
                <a:schemeClr val="tx1"/>
              </a:solidFill>
              <a:effectLst/>
              <a:cs typeface="Arial" pitchFamily="34" charset="0"/>
            </a:endParaRPr>
          </a:p>
        </p:txBody>
      </p:sp>
      <p:sp>
        <p:nvSpPr>
          <p:cNvPr id="1062" name="Rectangle 38"/>
          <p:cNvSpPr>
            <a:spLocks noChangeAspect="1" noChangeArrowheads="1"/>
          </p:cNvSpPr>
          <p:nvPr/>
        </p:nvSpPr>
        <p:spPr bwMode="auto">
          <a:xfrm>
            <a:off x="4150032" y="4452595"/>
            <a:ext cx="1564975" cy="45913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hr-HR" sz="2000" b="0" u="none" strike="noStrike" cap="none" normalizeH="0" baseline="0" smtClean="0">
                <a:ln>
                  <a:noFill/>
                </a:ln>
                <a:solidFill>
                  <a:schemeClr val="tx1"/>
                </a:solidFill>
                <a:effectLst/>
                <a:latin typeface="Calibri" pitchFamily="34" charset="0"/>
                <a:cs typeface="Arial" pitchFamily="34" charset="0"/>
              </a:rPr>
              <a:t>razrjeđivanje</a:t>
            </a:r>
            <a:endParaRPr kumimoji="0" lang="en-US" sz="5400" b="0" u="none" strike="noStrike" cap="none" normalizeH="0" baseline="0" smtClean="0">
              <a:ln>
                <a:noFill/>
              </a:ln>
              <a:solidFill>
                <a:schemeClr val="tx1"/>
              </a:solidFill>
              <a:effectLst/>
              <a:latin typeface="Arial" pitchFamily="34" charset="0"/>
              <a:cs typeface="Arial" pitchFamily="34" charset="0"/>
            </a:endParaRPr>
          </a:p>
        </p:txBody>
      </p:sp>
      <p:sp>
        <p:nvSpPr>
          <p:cNvPr id="1063" name="Arc 39"/>
          <p:cNvSpPr>
            <a:spLocks noChangeAspect="1"/>
          </p:cNvSpPr>
          <p:nvPr/>
        </p:nvSpPr>
        <p:spPr bwMode="auto">
          <a:xfrm>
            <a:off x="3518362" y="3990328"/>
            <a:ext cx="643497" cy="62123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type="none" w="sm" len="sm"/>
            <a:tailEnd type="stealth" w="med" len="med"/>
          </a:ln>
          <a:effectLst/>
        </p:spPr>
        <p:txBody>
          <a:bodyPr vert="horz" wrap="square" lIns="91440" tIns="45720" rIns="91440" bIns="45720" numCol="1" anchor="ctr" anchorCtr="0" compatLnSpc="1">
            <a:prstTxWarp prst="textNoShape">
              <a:avLst/>
            </a:prstTxWarp>
          </a:bodyPr>
          <a:lstStyle/>
          <a:p>
            <a:endParaRPr lang="en-US"/>
          </a:p>
        </p:txBody>
      </p:sp>
      <p:sp>
        <p:nvSpPr>
          <p:cNvPr id="1064" name="Arc 40"/>
          <p:cNvSpPr>
            <a:spLocks noChangeAspect="1"/>
          </p:cNvSpPr>
          <p:nvPr/>
        </p:nvSpPr>
        <p:spPr bwMode="auto">
          <a:xfrm>
            <a:off x="5309904" y="2596205"/>
            <a:ext cx="719376" cy="498872"/>
          </a:xfrm>
          <a:custGeom>
            <a:avLst/>
            <a:gdLst>
              <a:gd name="G0" fmla="+- 21600 0 0"/>
              <a:gd name="G1" fmla="+- 21600 0 0"/>
              <a:gd name="G2" fmla="+- 21600 0 0"/>
              <a:gd name="T0" fmla="*/ 0 w 21600"/>
              <a:gd name="T1" fmla="*/ 21600 h 21600"/>
              <a:gd name="T2" fmla="*/ 2156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5"/>
                  <a:pt x="9648" y="20"/>
                  <a:pt x="21563" y="0"/>
                </a:cubicBezTo>
              </a:path>
              <a:path w="21600" h="21600" stroke="0" extrusionOk="0">
                <a:moveTo>
                  <a:pt x="0" y="21600"/>
                </a:moveTo>
                <a:cubicBezTo>
                  <a:pt x="0" y="9685"/>
                  <a:pt x="9648" y="20"/>
                  <a:pt x="21563" y="0"/>
                </a:cubicBezTo>
                <a:lnTo>
                  <a:pt x="21600" y="21600"/>
                </a:lnTo>
                <a:close/>
              </a:path>
            </a:pathLst>
          </a:custGeom>
          <a:noFill/>
          <a:ln w="12700" cap="rnd">
            <a:solidFill>
              <a:srgbClr val="000000"/>
            </a:solidFill>
            <a:round/>
            <a:headEnd type="stealth" w="med" len="med"/>
            <a:tailEnd type="none" w="sm" len="sm"/>
          </a:ln>
          <a:effectLst/>
        </p:spPr>
        <p:txBody>
          <a:bodyPr vert="horz" wrap="square" lIns="91440" tIns="45720" rIns="91440" bIns="45720" numCol="1" anchor="ctr" anchorCtr="0" compatLnSpc="1">
            <a:prstTxWarp prst="textNoShape">
              <a:avLst/>
            </a:prstTxWarp>
          </a:bodyP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sr-Latn-BA" sz="4000" smtClean="0"/>
              <a:t>Realizacija filtra pomoću FT i IFT</a:t>
            </a:r>
            <a:endParaRPr lang="en-US" sz="4000" smtClean="0"/>
          </a:p>
        </p:txBody>
      </p:sp>
      <p:sp>
        <p:nvSpPr>
          <p:cNvPr id="16" name="Content Placeholder 15"/>
          <p:cNvSpPr>
            <a:spLocks noGrp="1"/>
          </p:cNvSpPr>
          <p:nvPr>
            <p:ph idx="1"/>
          </p:nvPr>
        </p:nvSpPr>
        <p:spPr/>
        <p:txBody>
          <a:bodyPr/>
          <a:lstStyle/>
          <a:p>
            <a:endParaRPr lang="en-US"/>
          </a:p>
        </p:txBody>
      </p:sp>
      <p:pic>
        <p:nvPicPr>
          <p:cNvPr id="39939" name="Picture 3" descr="Picture 8.png"/>
          <p:cNvPicPr>
            <a:picLocks noChangeAspect="1"/>
          </p:cNvPicPr>
          <p:nvPr/>
        </p:nvPicPr>
        <p:blipFill>
          <a:blip r:embed="rId2" cstate="print"/>
          <a:srcRect/>
          <a:stretch>
            <a:fillRect/>
          </a:stretch>
        </p:blipFill>
        <p:spPr bwMode="auto">
          <a:xfrm>
            <a:off x="457200" y="1981200"/>
            <a:ext cx="4025900" cy="2895600"/>
          </a:xfrm>
          <a:prstGeom prst="rect">
            <a:avLst/>
          </a:prstGeom>
          <a:noFill/>
          <a:ln w="9525">
            <a:noFill/>
            <a:miter lim="800000"/>
            <a:headEnd/>
            <a:tailEnd/>
          </a:ln>
        </p:spPr>
      </p:pic>
      <p:grpSp>
        <p:nvGrpSpPr>
          <p:cNvPr id="3" name="Group 15"/>
          <p:cNvGrpSpPr>
            <a:grpSpLocks/>
          </p:cNvGrpSpPr>
          <p:nvPr/>
        </p:nvGrpSpPr>
        <p:grpSpPr bwMode="auto">
          <a:xfrm>
            <a:off x="457200" y="5864225"/>
            <a:ext cx="3579813" cy="612775"/>
            <a:chOff x="457200" y="5181095"/>
            <a:chExt cx="3579812" cy="612012"/>
          </a:xfrm>
        </p:grpSpPr>
        <p:cxnSp>
          <p:nvCxnSpPr>
            <p:cNvPr id="6" name="Straight Connector 5"/>
            <p:cNvCxnSpPr>
              <a:cxnSpLocks noChangeShapeType="1"/>
            </p:cNvCxnSpPr>
            <p:nvPr/>
          </p:nvCxnSpPr>
          <p:spPr bwMode="auto">
            <a:xfrm>
              <a:off x="457200" y="5181095"/>
              <a:ext cx="1447800" cy="1586"/>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11" name="Straight Connector 10"/>
            <p:cNvCxnSpPr>
              <a:cxnSpLocks noChangeShapeType="1"/>
            </p:cNvCxnSpPr>
            <p:nvPr/>
          </p:nvCxnSpPr>
          <p:spPr bwMode="auto">
            <a:xfrm>
              <a:off x="2971800" y="5791522"/>
              <a:ext cx="1065212" cy="1585"/>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13" name="Straight Connector 12"/>
            <p:cNvCxnSpPr>
              <a:cxnSpLocks noChangeShapeType="1"/>
            </p:cNvCxnSpPr>
            <p:nvPr/>
          </p:nvCxnSpPr>
          <p:spPr bwMode="auto">
            <a:xfrm rot="5400000" flipH="1" flipV="1">
              <a:off x="2667381" y="5485513"/>
              <a:ext cx="608841" cy="3175"/>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15" name="Straight Connector 14"/>
            <p:cNvCxnSpPr>
              <a:cxnSpLocks noChangeShapeType="1"/>
            </p:cNvCxnSpPr>
            <p:nvPr/>
          </p:nvCxnSpPr>
          <p:spPr bwMode="auto">
            <a:xfrm>
              <a:off x="1828800" y="5181095"/>
              <a:ext cx="1141412" cy="3171"/>
            </a:xfrm>
            <a:prstGeom prst="line">
              <a:avLst/>
            </a:prstGeom>
            <a:noFill/>
            <a:ln w="25400">
              <a:solidFill>
                <a:schemeClr val="accent1"/>
              </a:solidFill>
              <a:round/>
              <a:headEnd/>
              <a:tailEnd/>
            </a:ln>
            <a:effectLst>
              <a:outerShdw dist="20000" dir="5400000" rotWithShape="0">
                <a:srgbClr val="808080">
                  <a:alpha val="37999"/>
                </a:srgbClr>
              </a:outerShdw>
            </a:effectLst>
          </p:spPr>
        </p:cxnSp>
      </p:grpSp>
      <p:sp>
        <p:nvSpPr>
          <p:cNvPr id="39941" name="TextBox 16"/>
          <p:cNvSpPr txBox="1">
            <a:spLocks noChangeArrowheads="1"/>
          </p:cNvSpPr>
          <p:nvPr/>
        </p:nvSpPr>
        <p:spPr bwMode="auto">
          <a:xfrm>
            <a:off x="152400" y="5649913"/>
            <a:ext cx="301625" cy="369887"/>
          </a:xfrm>
          <a:prstGeom prst="rect">
            <a:avLst/>
          </a:prstGeom>
          <a:noFill/>
          <a:ln w="9525">
            <a:noFill/>
            <a:miter lim="800000"/>
            <a:headEnd/>
            <a:tailEnd/>
          </a:ln>
        </p:spPr>
        <p:txBody>
          <a:bodyPr wrap="none">
            <a:spAutoFit/>
          </a:bodyPr>
          <a:lstStyle/>
          <a:p>
            <a:r>
              <a:rPr lang="en-US">
                <a:latin typeface="Calibri" pitchFamily="34" charset="0"/>
              </a:rPr>
              <a:t>1</a:t>
            </a:r>
          </a:p>
        </p:txBody>
      </p:sp>
      <p:sp>
        <p:nvSpPr>
          <p:cNvPr id="39942" name="TextBox 17"/>
          <p:cNvSpPr txBox="1">
            <a:spLocks noChangeArrowheads="1"/>
          </p:cNvSpPr>
          <p:nvPr/>
        </p:nvSpPr>
        <p:spPr bwMode="auto">
          <a:xfrm>
            <a:off x="2593975" y="6172200"/>
            <a:ext cx="301625" cy="369888"/>
          </a:xfrm>
          <a:prstGeom prst="rect">
            <a:avLst/>
          </a:prstGeom>
          <a:noFill/>
          <a:ln w="9525">
            <a:noFill/>
            <a:miter lim="800000"/>
            <a:headEnd/>
            <a:tailEnd/>
          </a:ln>
        </p:spPr>
        <p:txBody>
          <a:bodyPr wrap="none">
            <a:spAutoFit/>
          </a:bodyPr>
          <a:lstStyle/>
          <a:p>
            <a:r>
              <a:rPr lang="en-US">
                <a:latin typeface="Calibri" pitchFamily="34" charset="0"/>
              </a:rPr>
              <a:t>0</a:t>
            </a:r>
          </a:p>
        </p:txBody>
      </p:sp>
      <p:sp>
        <p:nvSpPr>
          <p:cNvPr id="39943" name="TextBox 19"/>
          <p:cNvSpPr txBox="1">
            <a:spLocks noChangeArrowheads="1"/>
          </p:cNvSpPr>
          <p:nvPr/>
        </p:nvSpPr>
        <p:spPr bwMode="auto">
          <a:xfrm>
            <a:off x="2209800" y="5029200"/>
            <a:ext cx="415925" cy="461963"/>
          </a:xfrm>
          <a:prstGeom prst="rect">
            <a:avLst/>
          </a:prstGeom>
          <a:noFill/>
          <a:ln w="9525">
            <a:noFill/>
            <a:miter lim="800000"/>
            <a:headEnd/>
            <a:tailEnd/>
          </a:ln>
        </p:spPr>
        <p:txBody>
          <a:bodyPr wrap="none">
            <a:spAutoFit/>
          </a:bodyPr>
          <a:lstStyle/>
          <a:p>
            <a:r>
              <a:rPr lang="en-US" sz="2400">
                <a:latin typeface="Calibri" pitchFamily="34" charset="0"/>
              </a:rPr>
              <a:t>.*</a:t>
            </a:r>
          </a:p>
        </p:txBody>
      </p:sp>
      <p:sp>
        <p:nvSpPr>
          <p:cNvPr id="39944" name="TextBox 18"/>
          <p:cNvSpPr txBox="1">
            <a:spLocks noChangeArrowheads="1"/>
          </p:cNvSpPr>
          <p:nvPr/>
        </p:nvSpPr>
        <p:spPr bwMode="auto">
          <a:xfrm>
            <a:off x="152400" y="1230313"/>
            <a:ext cx="934871" cy="369332"/>
          </a:xfrm>
          <a:prstGeom prst="rect">
            <a:avLst/>
          </a:prstGeom>
          <a:noFill/>
          <a:ln w="9525">
            <a:noFill/>
            <a:miter lim="800000"/>
            <a:headEnd/>
            <a:tailEnd/>
          </a:ln>
        </p:spPr>
        <p:txBody>
          <a:bodyPr wrap="none">
            <a:spAutoFit/>
          </a:bodyPr>
          <a:lstStyle/>
          <a:p>
            <a:r>
              <a:rPr lang="sr-Latn-BA" smtClean="0">
                <a:latin typeface="Calibri" pitchFamily="34" charset="0"/>
              </a:rPr>
              <a:t>x</a:t>
            </a:r>
            <a:r>
              <a:rPr lang="en-US" smtClean="0">
                <a:latin typeface="Calibri" pitchFamily="34" charset="0"/>
              </a:rPr>
              <a:t> </a:t>
            </a:r>
            <a:r>
              <a:rPr lang="en-US">
                <a:latin typeface="Calibri" pitchFamily="34" charset="0"/>
              </a:rPr>
              <a:t>= </a:t>
            </a:r>
            <a:r>
              <a:rPr lang="sr-Latn-BA" smtClean="0">
                <a:latin typeface="Calibri" pitchFamily="34" charset="0"/>
              </a:rPr>
              <a:t>ulaz</a:t>
            </a:r>
            <a:r>
              <a:rPr lang="en-US" smtClean="0">
                <a:latin typeface="Calibri" pitchFamily="34" charset="0"/>
              </a:rPr>
              <a:t> </a:t>
            </a:r>
            <a:endParaRPr lang="en-US">
              <a:latin typeface="Calibri" pitchFamily="34" charset="0"/>
            </a:endParaRPr>
          </a:p>
        </p:txBody>
      </p:sp>
      <p:cxnSp>
        <p:nvCxnSpPr>
          <p:cNvPr id="26" name="Straight Arrow Connector 25"/>
          <p:cNvCxnSpPr>
            <a:cxnSpLocks noChangeShapeType="1"/>
          </p:cNvCxnSpPr>
          <p:nvPr/>
        </p:nvCxnSpPr>
        <p:spPr bwMode="auto">
          <a:xfrm>
            <a:off x="1120775" y="1447800"/>
            <a:ext cx="1089025" cy="5334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39946" name="TextBox 27"/>
          <p:cNvSpPr txBox="1">
            <a:spLocks noChangeArrowheads="1"/>
          </p:cNvSpPr>
          <p:nvPr/>
        </p:nvSpPr>
        <p:spPr bwMode="auto">
          <a:xfrm>
            <a:off x="1603375" y="1371600"/>
            <a:ext cx="643125" cy="369332"/>
          </a:xfrm>
          <a:prstGeom prst="rect">
            <a:avLst/>
          </a:prstGeom>
          <a:noFill/>
          <a:ln w="9525">
            <a:noFill/>
            <a:miter lim="800000"/>
            <a:headEnd/>
            <a:tailEnd/>
          </a:ln>
        </p:spPr>
        <p:txBody>
          <a:bodyPr wrap="none">
            <a:spAutoFit/>
          </a:bodyPr>
          <a:lstStyle/>
          <a:p>
            <a:r>
              <a:rPr lang="en-US" smtClean="0">
                <a:latin typeface="Calibri" pitchFamily="34" charset="0"/>
              </a:rPr>
              <a:t>FT(</a:t>
            </a:r>
            <a:r>
              <a:rPr lang="sr-Latn-BA" smtClean="0">
                <a:latin typeface="Calibri" pitchFamily="34" charset="0"/>
              </a:rPr>
              <a:t>x</a:t>
            </a:r>
            <a:r>
              <a:rPr lang="en-US" smtClean="0">
                <a:latin typeface="Calibri" pitchFamily="34" charset="0"/>
              </a:rPr>
              <a:t>)</a:t>
            </a:r>
            <a:endParaRPr lang="en-US">
              <a:latin typeface="Calibri" pitchFamily="34" charset="0"/>
            </a:endParaRPr>
          </a:p>
        </p:txBody>
      </p:sp>
      <p:sp>
        <p:nvSpPr>
          <p:cNvPr id="39947" name="TextBox 28"/>
          <p:cNvSpPr txBox="1">
            <a:spLocks noChangeArrowheads="1"/>
          </p:cNvSpPr>
          <p:nvPr/>
        </p:nvSpPr>
        <p:spPr bwMode="auto">
          <a:xfrm>
            <a:off x="3143240" y="4791686"/>
            <a:ext cx="2546356" cy="923330"/>
          </a:xfrm>
          <a:prstGeom prst="rect">
            <a:avLst/>
          </a:prstGeom>
          <a:noFill/>
          <a:ln w="9525">
            <a:noFill/>
            <a:miter lim="800000"/>
            <a:headEnd/>
            <a:tailEnd/>
          </a:ln>
        </p:spPr>
        <p:txBody>
          <a:bodyPr wrap="square">
            <a:spAutoFit/>
          </a:bodyPr>
          <a:lstStyle/>
          <a:p>
            <a:r>
              <a:rPr lang="sr-Latn-BA" smtClean="0">
                <a:latin typeface="Calibri" pitchFamily="34" charset="0"/>
              </a:rPr>
              <a:t>Neke frekvencijske komponente se postavljaju na nulu</a:t>
            </a:r>
            <a:endParaRPr lang="en-US">
              <a:latin typeface="Calibri" pitchFamily="34" charset="0"/>
            </a:endParaRPr>
          </a:p>
        </p:txBody>
      </p:sp>
      <p:sp>
        <p:nvSpPr>
          <p:cNvPr id="18" name="TextBox 17"/>
          <p:cNvSpPr txBox="1"/>
          <p:nvPr/>
        </p:nvSpPr>
        <p:spPr>
          <a:xfrm>
            <a:off x="428596" y="5429264"/>
            <a:ext cx="2786082" cy="369332"/>
          </a:xfrm>
          <a:prstGeom prst="rect">
            <a:avLst/>
          </a:prstGeom>
          <a:noFill/>
        </p:spPr>
        <p:txBody>
          <a:bodyPr wrap="square" rtlCol="0">
            <a:spAutoFit/>
          </a:bodyPr>
          <a:lstStyle/>
          <a:p>
            <a:r>
              <a:rPr lang="sr-Latn-BA" smtClean="0"/>
              <a:t>frekvencijska karakteristika</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sr-Latn-BA" sz="4000" smtClean="0"/>
              <a:t>Realizacija filtra pomoću FT i IFT</a:t>
            </a:r>
            <a:endParaRPr lang="en-US" sz="4000" smtClean="0"/>
          </a:p>
        </p:txBody>
      </p:sp>
      <p:sp>
        <p:nvSpPr>
          <p:cNvPr id="34" name="Content Placeholder 33"/>
          <p:cNvSpPr>
            <a:spLocks noGrp="1"/>
          </p:cNvSpPr>
          <p:nvPr>
            <p:ph idx="1"/>
          </p:nvPr>
        </p:nvSpPr>
        <p:spPr/>
        <p:txBody>
          <a:bodyPr/>
          <a:lstStyle/>
          <a:p>
            <a:endParaRPr lang="en-US"/>
          </a:p>
        </p:txBody>
      </p:sp>
      <p:pic>
        <p:nvPicPr>
          <p:cNvPr id="40963" name="Picture 3" descr="Picture 8.png"/>
          <p:cNvPicPr>
            <a:picLocks noChangeAspect="1"/>
          </p:cNvPicPr>
          <p:nvPr/>
        </p:nvPicPr>
        <p:blipFill>
          <a:blip r:embed="rId2" cstate="print"/>
          <a:srcRect/>
          <a:stretch>
            <a:fillRect/>
          </a:stretch>
        </p:blipFill>
        <p:spPr bwMode="auto">
          <a:xfrm>
            <a:off x="457200" y="1981200"/>
            <a:ext cx="4025900" cy="2895600"/>
          </a:xfrm>
          <a:prstGeom prst="rect">
            <a:avLst/>
          </a:prstGeom>
          <a:noFill/>
          <a:ln w="9525">
            <a:noFill/>
            <a:miter lim="800000"/>
            <a:headEnd/>
            <a:tailEnd/>
          </a:ln>
        </p:spPr>
      </p:pic>
      <p:grpSp>
        <p:nvGrpSpPr>
          <p:cNvPr id="3" name="Group 15"/>
          <p:cNvGrpSpPr>
            <a:grpSpLocks/>
          </p:cNvGrpSpPr>
          <p:nvPr/>
        </p:nvGrpSpPr>
        <p:grpSpPr bwMode="auto">
          <a:xfrm>
            <a:off x="457200" y="5864225"/>
            <a:ext cx="3579813" cy="612775"/>
            <a:chOff x="457200" y="5181095"/>
            <a:chExt cx="3579812" cy="612012"/>
          </a:xfrm>
        </p:grpSpPr>
        <p:cxnSp>
          <p:nvCxnSpPr>
            <p:cNvPr id="6" name="Straight Connector 5"/>
            <p:cNvCxnSpPr>
              <a:cxnSpLocks noChangeShapeType="1"/>
            </p:cNvCxnSpPr>
            <p:nvPr/>
          </p:nvCxnSpPr>
          <p:spPr bwMode="auto">
            <a:xfrm>
              <a:off x="457200" y="5181095"/>
              <a:ext cx="1447800" cy="1586"/>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11" name="Straight Connector 10"/>
            <p:cNvCxnSpPr>
              <a:cxnSpLocks noChangeShapeType="1"/>
            </p:cNvCxnSpPr>
            <p:nvPr/>
          </p:nvCxnSpPr>
          <p:spPr bwMode="auto">
            <a:xfrm>
              <a:off x="2971800" y="5791522"/>
              <a:ext cx="1065212" cy="1585"/>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13" name="Straight Connector 12"/>
            <p:cNvCxnSpPr>
              <a:cxnSpLocks noChangeShapeType="1"/>
            </p:cNvCxnSpPr>
            <p:nvPr/>
          </p:nvCxnSpPr>
          <p:spPr bwMode="auto">
            <a:xfrm rot="5400000" flipH="1" flipV="1">
              <a:off x="2667381" y="5485513"/>
              <a:ext cx="608841" cy="3175"/>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15" name="Straight Connector 14"/>
            <p:cNvCxnSpPr>
              <a:cxnSpLocks noChangeShapeType="1"/>
            </p:cNvCxnSpPr>
            <p:nvPr/>
          </p:nvCxnSpPr>
          <p:spPr bwMode="auto">
            <a:xfrm>
              <a:off x="1828800" y="5181095"/>
              <a:ext cx="1141412" cy="3171"/>
            </a:xfrm>
            <a:prstGeom prst="line">
              <a:avLst/>
            </a:prstGeom>
            <a:noFill/>
            <a:ln w="25400">
              <a:solidFill>
                <a:schemeClr val="accent1"/>
              </a:solidFill>
              <a:round/>
              <a:headEnd/>
              <a:tailEnd/>
            </a:ln>
            <a:effectLst>
              <a:outerShdw dist="20000" dir="5400000" rotWithShape="0">
                <a:srgbClr val="808080">
                  <a:alpha val="37999"/>
                </a:srgbClr>
              </a:outerShdw>
            </a:effectLst>
          </p:spPr>
        </p:cxnSp>
      </p:grpSp>
      <p:sp>
        <p:nvSpPr>
          <p:cNvPr id="40965" name="TextBox 16"/>
          <p:cNvSpPr txBox="1">
            <a:spLocks noChangeArrowheads="1"/>
          </p:cNvSpPr>
          <p:nvPr/>
        </p:nvSpPr>
        <p:spPr bwMode="auto">
          <a:xfrm>
            <a:off x="152400" y="5649913"/>
            <a:ext cx="301625" cy="369887"/>
          </a:xfrm>
          <a:prstGeom prst="rect">
            <a:avLst/>
          </a:prstGeom>
          <a:noFill/>
          <a:ln w="9525">
            <a:noFill/>
            <a:miter lim="800000"/>
            <a:headEnd/>
            <a:tailEnd/>
          </a:ln>
        </p:spPr>
        <p:txBody>
          <a:bodyPr wrap="none">
            <a:spAutoFit/>
          </a:bodyPr>
          <a:lstStyle/>
          <a:p>
            <a:r>
              <a:rPr lang="en-US">
                <a:latin typeface="Calibri" pitchFamily="34" charset="0"/>
              </a:rPr>
              <a:t>1</a:t>
            </a:r>
          </a:p>
        </p:txBody>
      </p:sp>
      <p:sp>
        <p:nvSpPr>
          <p:cNvPr id="40966" name="TextBox 17"/>
          <p:cNvSpPr txBox="1">
            <a:spLocks noChangeArrowheads="1"/>
          </p:cNvSpPr>
          <p:nvPr/>
        </p:nvSpPr>
        <p:spPr bwMode="auto">
          <a:xfrm>
            <a:off x="2593975" y="6172200"/>
            <a:ext cx="301625" cy="369888"/>
          </a:xfrm>
          <a:prstGeom prst="rect">
            <a:avLst/>
          </a:prstGeom>
          <a:noFill/>
          <a:ln w="9525">
            <a:noFill/>
            <a:miter lim="800000"/>
            <a:headEnd/>
            <a:tailEnd/>
          </a:ln>
        </p:spPr>
        <p:txBody>
          <a:bodyPr wrap="none">
            <a:spAutoFit/>
          </a:bodyPr>
          <a:lstStyle/>
          <a:p>
            <a:r>
              <a:rPr lang="en-US">
                <a:latin typeface="Calibri" pitchFamily="34" charset="0"/>
              </a:rPr>
              <a:t>0</a:t>
            </a:r>
          </a:p>
        </p:txBody>
      </p:sp>
      <p:sp>
        <p:nvSpPr>
          <p:cNvPr id="40967" name="TextBox 19"/>
          <p:cNvSpPr txBox="1">
            <a:spLocks noChangeArrowheads="1"/>
          </p:cNvSpPr>
          <p:nvPr/>
        </p:nvSpPr>
        <p:spPr bwMode="auto">
          <a:xfrm>
            <a:off x="2209800" y="5029200"/>
            <a:ext cx="415925" cy="461963"/>
          </a:xfrm>
          <a:prstGeom prst="rect">
            <a:avLst/>
          </a:prstGeom>
          <a:noFill/>
          <a:ln w="9525">
            <a:noFill/>
            <a:miter lim="800000"/>
            <a:headEnd/>
            <a:tailEnd/>
          </a:ln>
        </p:spPr>
        <p:txBody>
          <a:bodyPr wrap="none">
            <a:spAutoFit/>
          </a:bodyPr>
          <a:lstStyle/>
          <a:p>
            <a:r>
              <a:rPr lang="en-US" sz="2400">
                <a:latin typeface="Calibri" pitchFamily="34" charset="0"/>
              </a:rPr>
              <a:t>.*</a:t>
            </a:r>
          </a:p>
        </p:txBody>
      </p:sp>
      <p:sp>
        <p:nvSpPr>
          <p:cNvPr id="40968" name="TextBox 20"/>
          <p:cNvSpPr txBox="1">
            <a:spLocks noChangeArrowheads="1"/>
          </p:cNvSpPr>
          <p:nvPr/>
        </p:nvSpPr>
        <p:spPr bwMode="auto">
          <a:xfrm>
            <a:off x="4665663" y="4267200"/>
            <a:ext cx="363537" cy="523875"/>
          </a:xfrm>
          <a:prstGeom prst="rect">
            <a:avLst/>
          </a:prstGeom>
          <a:noFill/>
          <a:ln w="9525">
            <a:noFill/>
            <a:miter lim="800000"/>
            <a:headEnd/>
            <a:tailEnd/>
          </a:ln>
        </p:spPr>
        <p:txBody>
          <a:bodyPr wrap="none">
            <a:spAutoFit/>
          </a:bodyPr>
          <a:lstStyle/>
          <a:p>
            <a:r>
              <a:rPr lang="en-US" sz="2800">
                <a:latin typeface="Calibri" pitchFamily="34" charset="0"/>
              </a:rPr>
              <a:t>=</a:t>
            </a:r>
          </a:p>
        </p:txBody>
      </p:sp>
      <p:pic>
        <p:nvPicPr>
          <p:cNvPr id="40969" name="Picture 21" descr="Picture 8.png"/>
          <p:cNvPicPr>
            <a:picLocks noChangeAspect="1"/>
          </p:cNvPicPr>
          <p:nvPr/>
        </p:nvPicPr>
        <p:blipFill>
          <a:blip r:embed="rId2" cstate="print"/>
          <a:srcRect/>
          <a:stretch>
            <a:fillRect/>
          </a:stretch>
        </p:blipFill>
        <p:spPr bwMode="auto">
          <a:xfrm>
            <a:off x="5118100" y="2438400"/>
            <a:ext cx="4025900" cy="2895600"/>
          </a:xfrm>
          <a:prstGeom prst="rect">
            <a:avLst/>
          </a:prstGeom>
          <a:noFill/>
          <a:ln w="9525">
            <a:noFill/>
            <a:miter lim="800000"/>
            <a:headEnd/>
            <a:tailEnd/>
          </a:ln>
        </p:spPr>
      </p:pic>
      <p:cxnSp>
        <p:nvCxnSpPr>
          <p:cNvPr id="35" name="Straight Connector 34"/>
          <p:cNvCxnSpPr>
            <a:cxnSpLocks noChangeShapeType="1"/>
          </p:cNvCxnSpPr>
          <p:nvPr/>
        </p:nvCxnSpPr>
        <p:spPr bwMode="auto">
          <a:xfrm>
            <a:off x="7696200" y="5029200"/>
            <a:ext cx="1063625" cy="1588"/>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37" name="Straight Connector 36"/>
          <p:cNvCxnSpPr>
            <a:cxnSpLocks noChangeShapeType="1"/>
          </p:cNvCxnSpPr>
          <p:nvPr/>
        </p:nvCxnSpPr>
        <p:spPr bwMode="auto">
          <a:xfrm rot="5400000" flipH="1" flipV="1">
            <a:off x="7429500" y="4762500"/>
            <a:ext cx="534988" cy="1588"/>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40972" name="TextBox 18"/>
          <p:cNvSpPr txBox="1">
            <a:spLocks noChangeArrowheads="1"/>
          </p:cNvSpPr>
          <p:nvPr/>
        </p:nvSpPr>
        <p:spPr bwMode="auto">
          <a:xfrm>
            <a:off x="152400" y="1230313"/>
            <a:ext cx="934871" cy="369332"/>
          </a:xfrm>
          <a:prstGeom prst="rect">
            <a:avLst/>
          </a:prstGeom>
          <a:noFill/>
          <a:ln w="9525">
            <a:noFill/>
            <a:miter lim="800000"/>
            <a:headEnd/>
            <a:tailEnd/>
          </a:ln>
        </p:spPr>
        <p:txBody>
          <a:bodyPr wrap="none">
            <a:spAutoFit/>
          </a:bodyPr>
          <a:lstStyle/>
          <a:p>
            <a:r>
              <a:rPr lang="sr-Latn-BA" smtClean="0">
                <a:latin typeface="Calibri" pitchFamily="34" charset="0"/>
              </a:rPr>
              <a:t>x</a:t>
            </a:r>
            <a:r>
              <a:rPr lang="en-US" smtClean="0">
                <a:latin typeface="Calibri" pitchFamily="34" charset="0"/>
              </a:rPr>
              <a:t> </a:t>
            </a:r>
            <a:r>
              <a:rPr lang="en-US">
                <a:latin typeface="Calibri" pitchFamily="34" charset="0"/>
              </a:rPr>
              <a:t>= </a:t>
            </a:r>
            <a:r>
              <a:rPr lang="sr-Latn-BA" smtClean="0">
                <a:latin typeface="Calibri" pitchFamily="34" charset="0"/>
              </a:rPr>
              <a:t>ulaz</a:t>
            </a:r>
            <a:r>
              <a:rPr lang="en-US" smtClean="0">
                <a:latin typeface="Calibri" pitchFamily="34" charset="0"/>
              </a:rPr>
              <a:t> </a:t>
            </a:r>
            <a:endParaRPr lang="en-US">
              <a:latin typeface="Calibri" pitchFamily="34" charset="0"/>
            </a:endParaRPr>
          </a:p>
        </p:txBody>
      </p:sp>
      <p:cxnSp>
        <p:nvCxnSpPr>
          <p:cNvPr id="26" name="Straight Arrow Connector 25"/>
          <p:cNvCxnSpPr>
            <a:cxnSpLocks noChangeShapeType="1"/>
          </p:cNvCxnSpPr>
          <p:nvPr/>
        </p:nvCxnSpPr>
        <p:spPr bwMode="auto">
          <a:xfrm>
            <a:off x="1120775" y="1447800"/>
            <a:ext cx="1089025" cy="5334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40974" name="TextBox 27"/>
          <p:cNvSpPr txBox="1">
            <a:spLocks noChangeArrowheads="1"/>
          </p:cNvSpPr>
          <p:nvPr/>
        </p:nvSpPr>
        <p:spPr bwMode="auto">
          <a:xfrm>
            <a:off x="1603375" y="1371600"/>
            <a:ext cx="643125" cy="369332"/>
          </a:xfrm>
          <a:prstGeom prst="rect">
            <a:avLst/>
          </a:prstGeom>
          <a:noFill/>
          <a:ln w="9525">
            <a:noFill/>
            <a:miter lim="800000"/>
            <a:headEnd/>
            <a:tailEnd/>
          </a:ln>
        </p:spPr>
        <p:txBody>
          <a:bodyPr wrap="none">
            <a:spAutoFit/>
          </a:bodyPr>
          <a:lstStyle/>
          <a:p>
            <a:r>
              <a:rPr lang="en-US" smtClean="0">
                <a:latin typeface="Calibri" pitchFamily="34" charset="0"/>
              </a:rPr>
              <a:t>FT(</a:t>
            </a:r>
            <a:r>
              <a:rPr lang="sr-Latn-BA" smtClean="0">
                <a:latin typeface="Calibri" pitchFamily="34" charset="0"/>
              </a:rPr>
              <a:t>x</a:t>
            </a:r>
            <a:r>
              <a:rPr lang="en-US" smtClean="0">
                <a:latin typeface="Calibri" pitchFamily="34" charset="0"/>
              </a:rPr>
              <a:t>)</a:t>
            </a:r>
            <a:endParaRPr lang="en-US">
              <a:latin typeface="Calibri" pitchFamily="34" charset="0"/>
            </a:endParaRPr>
          </a:p>
        </p:txBody>
      </p:sp>
      <p:sp>
        <p:nvSpPr>
          <p:cNvPr id="40976" name="TextBox 33"/>
          <p:cNvSpPr txBox="1">
            <a:spLocks noChangeArrowheads="1"/>
          </p:cNvSpPr>
          <p:nvPr/>
        </p:nvSpPr>
        <p:spPr bwMode="auto">
          <a:xfrm>
            <a:off x="7620000" y="4267200"/>
            <a:ext cx="287338" cy="369888"/>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0977" name="TextBox 35"/>
          <p:cNvSpPr txBox="1">
            <a:spLocks noChangeArrowheads="1"/>
          </p:cNvSpPr>
          <p:nvPr/>
        </p:nvSpPr>
        <p:spPr bwMode="auto">
          <a:xfrm>
            <a:off x="7789863" y="4278313"/>
            <a:ext cx="287337"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0978" name="TextBox 37"/>
          <p:cNvSpPr txBox="1">
            <a:spLocks noChangeArrowheads="1"/>
          </p:cNvSpPr>
          <p:nvPr/>
        </p:nvSpPr>
        <p:spPr bwMode="auto">
          <a:xfrm>
            <a:off x="7866063" y="4278313"/>
            <a:ext cx="287337"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0979" name="TextBox 38"/>
          <p:cNvSpPr txBox="1">
            <a:spLocks noChangeArrowheads="1"/>
          </p:cNvSpPr>
          <p:nvPr/>
        </p:nvSpPr>
        <p:spPr bwMode="auto">
          <a:xfrm>
            <a:off x="7942263" y="4278313"/>
            <a:ext cx="287337"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0980" name="TextBox 39"/>
          <p:cNvSpPr txBox="1">
            <a:spLocks noChangeArrowheads="1"/>
          </p:cNvSpPr>
          <p:nvPr/>
        </p:nvSpPr>
        <p:spPr bwMode="auto">
          <a:xfrm>
            <a:off x="8018463" y="4354513"/>
            <a:ext cx="287337"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0981" name="TextBox 40"/>
          <p:cNvSpPr txBox="1">
            <a:spLocks noChangeArrowheads="1"/>
          </p:cNvSpPr>
          <p:nvPr/>
        </p:nvSpPr>
        <p:spPr bwMode="auto">
          <a:xfrm>
            <a:off x="8077200" y="4354513"/>
            <a:ext cx="287338"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0982" name="TextBox 41"/>
          <p:cNvSpPr txBox="1">
            <a:spLocks noChangeArrowheads="1"/>
          </p:cNvSpPr>
          <p:nvPr/>
        </p:nvSpPr>
        <p:spPr bwMode="auto">
          <a:xfrm>
            <a:off x="8153400" y="4354513"/>
            <a:ext cx="287338"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0983" name="TextBox 42"/>
          <p:cNvSpPr txBox="1">
            <a:spLocks noChangeArrowheads="1"/>
          </p:cNvSpPr>
          <p:nvPr/>
        </p:nvSpPr>
        <p:spPr bwMode="auto">
          <a:xfrm>
            <a:off x="8247063" y="4354513"/>
            <a:ext cx="287337"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0984" name="TextBox 43"/>
          <p:cNvSpPr txBox="1">
            <a:spLocks noChangeArrowheads="1"/>
          </p:cNvSpPr>
          <p:nvPr/>
        </p:nvSpPr>
        <p:spPr bwMode="auto">
          <a:xfrm>
            <a:off x="8323263" y="4354513"/>
            <a:ext cx="287337"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0985" name="TextBox 44"/>
          <p:cNvSpPr txBox="1">
            <a:spLocks noChangeArrowheads="1"/>
          </p:cNvSpPr>
          <p:nvPr/>
        </p:nvSpPr>
        <p:spPr bwMode="auto">
          <a:xfrm>
            <a:off x="8382000" y="4430713"/>
            <a:ext cx="287338"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0986" name="TextBox 45"/>
          <p:cNvSpPr txBox="1">
            <a:spLocks noChangeArrowheads="1"/>
          </p:cNvSpPr>
          <p:nvPr/>
        </p:nvSpPr>
        <p:spPr bwMode="auto">
          <a:xfrm>
            <a:off x="8475663" y="4430713"/>
            <a:ext cx="287337"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0987" name="TextBox 46"/>
          <p:cNvSpPr txBox="1">
            <a:spLocks noChangeArrowheads="1"/>
          </p:cNvSpPr>
          <p:nvPr/>
        </p:nvSpPr>
        <p:spPr bwMode="auto">
          <a:xfrm>
            <a:off x="8534400" y="4430713"/>
            <a:ext cx="287338"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0988" name="TextBox 47"/>
          <p:cNvSpPr txBox="1">
            <a:spLocks noChangeArrowheads="1"/>
          </p:cNvSpPr>
          <p:nvPr/>
        </p:nvSpPr>
        <p:spPr bwMode="auto">
          <a:xfrm>
            <a:off x="8610600" y="4430713"/>
            <a:ext cx="287338"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0989" name="TextBox 33"/>
          <p:cNvSpPr txBox="1">
            <a:spLocks noChangeArrowheads="1"/>
          </p:cNvSpPr>
          <p:nvPr/>
        </p:nvSpPr>
        <p:spPr bwMode="auto">
          <a:xfrm>
            <a:off x="7696200" y="4267200"/>
            <a:ext cx="287338" cy="369888"/>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36" name="TextBox 28"/>
          <p:cNvSpPr txBox="1">
            <a:spLocks noChangeArrowheads="1"/>
          </p:cNvSpPr>
          <p:nvPr/>
        </p:nvSpPr>
        <p:spPr bwMode="auto">
          <a:xfrm>
            <a:off x="3143240" y="4791686"/>
            <a:ext cx="2546356" cy="923330"/>
          </a:xfrm>
          <a:prstGeom prst="rect">
            <a:avLst/>
          </a:prstGeom>
          <a:noFill/>
          <a:ln w="9525">
            <a:noFill/>
            <a:miter lim="800000"/>
            <a:headEnd/>
            <a:tailEnd/>
          </a:ln>
        </p:spPr>
        <p:txBody>
          <a:bodyPr wrap="square">
            <a:spAutoFit/>
          </a:bodyPr>
          <a:lstStyle/>
          <a:p>
            <a:r>
              <a:rPr lang="sr-Latn-BA" smtClean="0">
                <a:latin typeface="Calibri" pitchFamily="34" charset="0"/>
              </a:rPr>
              <a:t>Neke frekvencijske komponente se postavljaju na nulu</a:t>
            </a:r>
            <a:endParaRPr lang="en-US">
              <a:latin typeface="Calibri" pitchFamily="34" charset="0"/>
            </a:endParaRPr>
          </a:p>
        </p:txBody>
      </p:sp>
      <p:sp>
        <p:nvSpPr>
          <p:cNvPr id="38" name="TextBox 37"/>
          <p:cNvSpPr txBox="1"/>
          <p:nvPr/>
        </p:nvSpPr>
        <p:spPr>
          <a:xfrm>
            <a:off x="428596" y="5429264"/>
            <a:ext cx="2786082" cy="369332"/>
          </a:xfrm>
          <a:prstGeom prst="rect">
            <a:avLst/>
          </a:prstGeom>
          <a:noFill/>
        </p:spPr>
        <p:txBody>
          <a:bodyPr wrap="square" rtlCol="0">
            <a:spAutoFit/>
          </a:bodyPr>
          <a:lstStyle/>
          <a:p>
            <a:r>
              <a:rPr lang="sr-Latn-BA" smtClean="0"/>
              <a:t>frekvencijska karakteristika</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sr-Latn-BA" sz="4000" smtClean="0"/>
              <a:t>Realizacija filtra pomoću FT i IFT</a:t>
            </a:r>
            <a:endParaRPr lang="en-US" sz="4000" smtClean="0"/>
          </a:p>
        </p:txBody>
      </p:sp>
      <p:sp>
        <p:nvSpPr>
          <p:cNvPr id="38" name="Content Placeholder 37"/>
          <p:cNvSpPr>
            <a:spLocks noGrp="1"/>
          </p:cNvSpPr>
          <p:nvPr>
            <p:ph idx="1"/>
          </p:nvPr>
        </p:nvSpPr>
        <p:spPr/>
        <p:txBody>
          <a:bodyPr/>
          <a:lstStyle/>
          <a:p>
            <a:endParaRPr lang="en-US"/>
          </a:p>
        </p:txBody>
      </p:sp>
      <p:pic>
        <p:nvPicPr>
          <p:cNvPr id="41987" name="Picture 3" descr="Picture 8.png"/>
          <p:cNvPicPr>
            <a:picLocks noChangeAspect="1"/>
          </p:cNvPicPr>
          <p:nvPr/>
        </p:nvPicPr>
        <p:blipFill>
          <a:blip r:embed="rId2" cstate="print"/>
          <a:srcRect/>
          <a:stretch>
            <a:fillRect/>
          </a:stretch>
        </p:blipFill>
        <p:spPr bwMode="auto">
          <a:xfrm>
            <a:off x="457200" y="1981200"/>
            <a:ext cx="4025900" cy="2895600"/>
          </a:xfrm>
          <a:prstGeom prst="rect">
            <a:avLst/>
          </a:prstGeom>
          <a:noFill/>
          <a:ln w="9525">
            <a:noFill/>
            <a:miter lim="800000"/>
            <a:headEnd/>
            <a:tailEnd/>
          </a:ln>
        </p:spPr>
      </p:pic>
      <p:grpSp>
        <p:nvGrpSpPr>
          <p:cNvPr id="3" name="Group 15"/>
          <p:cNvGrpSpPr>
            <a:grpSpLocks/>
          </p:cNvGrpSpPr>
          <p:nvPr/>
        </p:nvGrpSpPr>
        <p:grpSpPr bwMode="auto">
          <a:xfrm>
            <a:off x="457200" y="5864225"/>
            <a:ext cx="3579813" cy="612775"/>
            <a:chOff x="457200" y="5181095"/>
            <a:chExt cx="3579812" cy="612012"/>
          </a:xfrm>
        </p:grpSpPr>
        <p:cxnSp>
          <p:nvCxnSpPr>
            <p:cNvPr id="6" name="Straight Connector 5"/>
            <p:cNvCxnSpPr>
              <a:cxnSpLocks noChangeShapeType="1"/>
            </p:cNvCxnSpPr>
            <p:nvPr/>
          </p:nvCxnSpPr>
          <p:spPr bwMode="auto">
            <a:xfrm>
              <a:off x="457200" y="5181095"/>
              <a:ext cx="1447800" cy="1586"/>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11" name="Straight Connector 10"/>
            <p:cNvCxnSpPr>
              <a:cxnSpLocks noChangeShapeType="1"/>
            </p:cNvCxnSpPr>
            <p:nvPr/>
          </p:nvCxnSpPr>
          <p:spPr bwMode="auto">
            <a:xfrm>
              <a:off x="2971800" y="5791522"/>
              <a:ext cx="1065212" cy="1585"/>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13" name="Straight Connector 12"/>
            <p:cNvCxnSpPr>
              <a:cxnSpLocks noChangeShapeType="1"/>
            </p:cNvCxnSpPr>
            <p:nvPr/>
          </p:nvCxnSpPr>
          <p:spPr bwMode="auto">
            <a:xfrm rot="5400000" flipH="1" flipV="1">
              <a:off x="2667381" y="5485513"/>
              <a:ext cx="608841" cy="3175"/>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15" name="Straight Connector 14"/>
            <p:cNvCxnSpPr>
              <a:cxnSpLocks noChangeShapeType="1"/>
            </p:cNvCxnSpPr>
            <p:nvPr/>
          </p:nvCxnSpPr>
          <p:spPr bwMode="auto">
            <a:xfrm>
              <a:off x="1828800" y="5181095"/>
              <a:ext cx="1141412" cy="3171"/>
            </a:xfrm>
            <a:prstGeom prst="line">
              <a:avLst/>
            </a:prstGeom>
            <a:noFill/>
            <a:ln w="25400">
              <a:solidFill>
                <a:schemeClr val="accent1"/>
              </a:solidFill>
              <a:round/>
              <a:headEnd/>
              <a:tailEnd/>
            </a:ln>
            <a:effectLst>
              <a:outerShdw dist="20000" dir="5400000" rotWithShape="0">
                <a:srgbClr val="808080">
                  <a:alpha val="37999"/>
                </a:srgbClr>
              </a:outerShdw>
            </a:effectLst>
          </p:spPr>
        </p:cxnSp>
      </p:grpSp>
      <p:sp>
        <p:nvSpPr>
          <p:cNvPr id="41989" name="TextBox 16"/>
          <p:cNvSpPr txBox="1">
            <a:spLocks noChangeArrowheads="1"/>
          </p:cNvSpPr>
          <p:nvPr/>
        </p:nvSpPr>
        <p:spPr bwMode="auto">
          <a:xfrm>
            <a:off x="152400" y="5649913"/>
            <a:ext cx="301625" cy="369887"/>
          </a:xfrm>
          <a:prstGeom prst="rect">
            <a:avLst/>
          </a:prstGeom>
          <a:noFill/>
          <a:ln w="9525">
            <a:noFill/>
            <a:miter lim="800000"/>
            <a:headEnd/>
            <a:tailEnd/>
          </a:ln>
        </p:spPr>
        <p:txBody>
          <a:bodyPr wrap="none">
            <a:spAutoFit/>
          </a:bodyPr>
          <a:lstStyle/>
          <a:p>
            <a:r>
              <a:rPr lang="en-US">
                <a:latin typeface="Calibri" pitchFamily="34" charset="0"/>
              </a:rPr>
              <a:t>1</a:t>
            </a:r>
          </a:p>
        </p:txBody>
      </p:sp>
      <p:sp>
        <p:nvSpPr>
          <p:cNvPr id="41990" name="TextBox 17"/>
          <p:cNvSpPr txBox="1">
            <a:spLocks noChangeArrowheads="1"/>
          </p:cNvSpPr>
          <p:nvPr/>
        </p:nvSpPr>
        <p:spPr bwMode="auto">
          <a:xfrm>
            <a:off x="2593975" y="6172200"/>
            <a:ext cx="301625" cy="369888"/>
          </a:xfrm>
          <a:prstGeom prst="rect">
            <a:avLst/>
          </a:prstGeom>
          <a:noFill/>
          <a:ln w="9525">
            <a:noFill/>
            <a:miter lim="800000"/>
            <a:headEnd/>
            <a:tailEnd/>
          </a:ln>
        </p:spPr>
        <p:txBody>
          <a:bodyPr wrap="none">
            <a:spAutoFit/>
          </a:bodyPr>
          <a:lstStyle/>
          <a:p>
            <a:r>
              <a:rPr lang="en-US">
                <a:latin typeface="Calibri" pitchFamily="34" charset="0"/>
              </a:rPr>
              <a:t>0</a:t>
            </a:r>
          </a:p>
        </p:txBody>
      </p:sp>
      <p:sp>
        <p:nvSpPr>
          <p:cNvPr id="41991" name="TextBox 19"/>
          <p:cNvSpPr txBox="1">
            <a:spLocks noChangeArrowheads="1"/>
          </p:cNvSpPr>
          <p:nvPr/>
        </p:nvSpPr>
        <p:spPr bwMode="auto">
          <a:xfrm>
            <a:off x="2209800" y="5029200"/>
            <a:ext cx="415925" cy="461963"/>
          </a:xfrm>
          <a:prstGeom prst="rect">
            <a:avLst/>
          </a:prstGeom>
          <a:noFill/>
          <a:ln w="9525">
            <a:noFill/>
            <a:miter lim="800000"/>
            <a:headEnd/>
            <a:tailEnd/>
          </a:ln>
        </p:spPr>
        <p:txBody>
          <a:bodyPr wrap="none">
            <a:spAutoFit/>
          </a:bodyPr>
          <a:lstStyle/>
          <a:p>
            <a:r>
              <a:rPr lang="en-US" sz="2400">
                <a:latin typeface="Calibri" pitchFamily="34" charset="0"/>
              </a:rPr>
              <a:t>.*</a:t>
            </a:r>
          </a:p>
        </p:txBody>
      </p:sp>
      <p:sp>
        <p:nvSpPr>
          <p:cNvPr id="41992" name="TextBox 20"/>
          <p:cNvSpPr txBox="1">
            <a:spLocks noChangeArrowheads="1"/>
          </p:cNvSpPr>
          <p:nvPr/>
        </p:nvSpPr>
        <p:spPr bwMode="auto">
          <a:xfrm>
            <a:off x="4665663" y="4267200"/>
            <a:ext cx="363537" cy="523875"/>
          </a:xfrm>
          <a:prstGeom prst="rect">
            <a:avLst/>
          </a:prstGeom>
          <a:noFill/>
          <a:ln w="9525">
            <a:noFill/>
            <a:miter lim="800000"/>
            <a:headEnd/>
            <a:tailEnd/>
          </a:ln>
        </p:spPr>
        <p:txBody>
          <a:bodyPr wrap="none">
            <a:spAutoFit/>
          </a:bodyPr>
          <a:lstStyle/>
          <a:p>
            <a:r>
              <a:rPr lang="en-US" sz="2800">
                <a:latin typeface="Calibri" pitchFamily="34" charset="0"/>
              </a:rPr>
              <a:t>=</a:t>
            </a:r>
          </a:p>
        </p:txBody>
      </p:sp>
      <p:pic>
        <p:nvPicPr>
          <p:cNvPr id="41993" name="Picture 21" descr="Picture 8.png"/>
          <p:cNvPicPr>
            <a:picLocks noChangeAspect="1"/>
          </p:cNvPicPr>
          <p:nvPr/>
        </p:nvPicPr>
        <p:blipFill>
          <a:blip r:embed="rId2" cstate="print"/>
          <a:srcRect/>
          <a:stretch>
            <a:fillRect/>
          </a:stretch>
        </p:blipFill>
        <p:spPr bwMode="auto">
          <a:xfrm>
            <a:off x="5118100" y="2438400"/>
            <a:ext cx="4025900" cy="2895600"/>
          </a:xfrm>
          <a:prstGeom prst="rect">
            <a:avLst/>
          </a:prstGeom>
          <a:noFill/>
          <a:ln w="9525">
            <a:noFill/>
            <a:miter lim="800000"/>
            <a:headEnd/>
            <a:tailEnd/>
          </a:ln>
        </p:spPr>
      </p:pic>
      <p:cxnSp>
        <p:nvCxnSpPr>
          <p:cNvPr id="35" name="Straight Connector 34"/>
          <p:cNvCxnSpPr>
            <a:cxnSpLocks noChangeShapeType="1"/>
          </p:cNvCxnSpPr>
          <p:nvPr/>
        </p:nvCxnSpPr>
        <p:spPr bwMode="auto">
          <a:xfrm>
            <a:off x="7696200" y="5029200"/>
            <a:ext cx="1063625" cy="1588"/>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37" name="Straight Connector 36"/>
          <p:cNvCxnSpPr>
            <a:cxnSpLocks noChangeShapeType="1"/>
          </p:cNvCxnSpPr>
          <p:nvPr/>
        </p:nvCxnSpPr>
        <p:spPr bwMode="auto">
          <a:xfrm rot="5400000" flipH="1" flipV="1">
            <a:off x="7429500" y="4762500"/>
            <a:ext cx="534988" cy="1588"/>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41996" name="TextBox 18"/>
          <p:cNvSpPr txBox="1">
            <a:spLocks noChangeArrowheads="1"/>
          </p:cNvSpPr>
          <p:nvPr/>
        </p:nvSpPr>
        <p:spPr bwMode="auto">
          <a:xfrm>
            <a:off x="152400" y="1230313"/>
            <a:ext cx="934871" cy="369332"/>
          </a:xfrm>
          <a:prstGeom prst="rect">
            <a:avLst/>
          </a:prstGeom>
          <a:noFill/>
          <a:ln w="9525">
            <a:noFill/>
            <a:miter lim="800000"/>
            <a:headEnd/>
            <a:tailEnd/>
          </a:ln>
        </p:spPr>
        <p:txBody>
          <a:bodyPr wrap="none">
            <a:spAutoFit/>
          </a:bodyPr>
          <a:lstStyle/>
          <a:p>
            <a:r>
              <a:rPr lang="sr-Latn-BA" smtClean="0">
                <a:latin typeface="Calibri" pitchFamily="34" charset="0"/>
              </a:rPr>
              <a:t>x</a:t>
            </a:r>
            <a:r>
              <a:rPr lang="en-US" smtClean="0">
                <a:latin typeface="Calibri" pitchFamily="34" charset="0"/>
              </a:rPr>
              <a:t> </a:t>
            </a:r>
            <a:r>
              <a:rPr lang="en-US">
                <a:latin typeface="Calibri" pitchFamily="34" charset="0"/>
              </a:rPr>
              <a:t>= </a:t>
            </a:r>
            <a:r>
              <a:rPr lang="sr-Latn-BA" smtClean="0">
                <a:latin typeface="Calibri" pitchFamily="34" charset="0"/>
              </a:rPr>
              <a:t>ulaz</a:t>
            </a:r>
            <a:r>
              <a:rPr lang="en-US" smtClean="0">
                <a:latin typeface="Calibri" pitchFamily="34" charset="0"/>
              </a:rPr>
              <a:t> </a:t>
            </a:r>
            <a:endParaRPr lang="en-US">
              <a:latin typeface="Calibri" pitchFamily="34" charset="0"/>
            </a:endParaRPr>
          </a:p>
        </p:txBody>
      </p:sp>
      <p:cxnSp>
        <p:nvCxnSpPr>
          <p:cNvPr id="26" name="Straight Arrow Connector 25"/>
          <p:cNvCxnSpPr>
            <a:cxnSpLocks noChangeShapeType="1"/>
          </p:cNvCxnSpPr>
          <p:nvPr/>
        </p:nvCxnSpPr>
        <p:spPr bwMode="auto">
          <a:xfrm>
            <a:off x="1120775" y="1447800"/>
            <a:ext cx="1089025" cy="5334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41998" name="TextBox 27"/>
          <p:cNvSpPr txBox="1">
            <a:spLocks noChangeArrowheads="1"/>
          </p:cNvSpPr>
          <p:nvPr/>
        </p:nvSpPr>
        <p:spPr bwMode="auto">
          <a:xfrm>
            <a:off x="1603375" y="1371600"/>
            <a:ext cx="643125" cy="369332"/>
          </a:xfrm>
          <a:prstGeom prst="rect">
            <a:avLst/>
          </a:prstGeom>
          <a:noFill/>
          <a:ln w="9525">
            <a:noFill/>
            <a:miter lim="800000"/>
            <a:headEnd/>
            <a:tailEnd/>
          </a:ln>
        </p:spPr>
        <p:txBody>
          <a:bodyPr wrap="none">
            <a:spAutoFit/>
          </a:bodyPr>
          <a:lstStyle/>
          <a:p>
            <a:r>
              <a:rPr lang="en-US" smtClean="0">
                <a:latin typeface="Calibri" pitchFamily="34" charset="0"/>
              </a:rPr>
              <a:t>FT(</a:t>
            </a:r>
            <a:r>
              <a:rPr lang="sr-Latn-BA" smtClean="0">
                <a:latin typeface="Calibri" pitchFamily="34" charset="0"/>
              </a:rPr>
              <a:t>x</a:t>
            </a:r>
            <a:r>
              <a:rPr lang="en-US" smtClean="0">
                <a:latin typeface="Calibri" pitchFamily="34" charset="0"/>
              </a:rPr>
              <a:t>)</a:t>
            </a:r>
            <a:endParaRPr lang="en-US">
              <a:latin typeface="Calibri" pitchFamily="34" charset="0"/>
            </a:endParaRPr>
          </a:p>
        </p:txBody>
      </p:sp>
      <p:cxnSp>
        <p:nvCxnSpPr>
          <p:cNvPr id="30" name="Straight Arrow Connector 29"/>
          <p:cNvCxnSpPr>
            <a:cxnSpLocks noChangeShapeType="1"/>
          </p:cNvCxnSpPr>
          <p:nvPr/>
        </p:nvCxnSpPr>
        <p:spPr bwMode="auto">
          <a:xfrm>
            <a:off x="7292975" y="5410200"/>
            <a:ext cx="1089025" cy="5334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42001" name="TextBox 30"/>
          <p:cNvSpPr txBox="1">
            <a:spLocks noChangeArrowheads="1"/>
          </p:cNvSpPr>
          <p:nvPr/>
        </p:nvSpPr>
        <p:spPr bwMode="auto">
          <a:xfrm>
            <a:off x="7775575" y="5334000"/>
            <a:ext cx="466725" cy="369888"/>
          </a:xfrm>
          <a:prstGeom prst="rect">
            <a:avLst/>
          </a:prstGeom>
          <a:noFill/>
          <a:ln w="9525">
            <a:noFill/>
            <a:miter lim="800000"/>
            <a:headEnd/>
            <a:tailEnd/>
          </a:ln>
        </p:spPr>
        <p:txBody>
          <a:bodyPr wrap="none">
            <a:spAutoFit/>
          </a:bodyPr>
          <a:lstStyle/>
          <a:p>
            <a:r>
              <a:rPr lang="en-US">
                <a:latin typeface="Calibri" pitchFamily="34" charset="0"/>
              </a:rPr>
              <a:t>IFT</a:t>
            </a:r>
          </a:p>
        </p:txBody>
      </p:sp>
      <p:sp>
        <p:nvSpPr>
          <p:cNvPr id="42002" name="TextBox 31"/>
          <p:cNvSpPr txBox="1">
            <a:spLocks noChangeArrowheads="1"/>
          </p:cNvSpPr>
          <p:nvPr/>
        </p:nvSpPr>
        <p:spPr bwMode="auto">
          <a:xfrm>
            <a:off x="6072198" y="5943600"/>
            <a:ext cx="3100144" cy="369332"/>
          </a:xfrm>
          <a:prstGeom prst="rect">
            <a:avLst/>
          </a:prstGeom>
          <a:noFill/>
          <a:ln w="9525">
            <a:noFill/>
            <a:miter lim="800000"/>
            <a:headEnd/>
            <a:tailEnd/>
          </a:ln>
        </p:spPr>
        <p:txBody>
          <a:bodyPr wrap="none">
            <a:spAutoFit/>
          </a:bodyPr>
          <a:lstStyle/>
          <a:p>
            <a:r>
              <a:rPr lang="sr-Latn-BA" smtClean="0">
                <a:latin typeface="Calibri" pitchFamily="34" charset="0"/>
              </a:rPr>
              <a:t>y</a:t>
            </a:r>
            <a:r>
              <a:rPr lang="en-US" smtClean="0">
                <a:latin typeface="Calibri" pitchFamily="34" charset="0"/>
              </a:rPr>
              <a:t> </a:t>
            </a:r>
            <a:r>
              <a:rPr lang="en-US">
                <a:latin typeface="Calibri" pitchFamily="34" charset="0"/>
              </a:rPr>
              <a:t>= </a:t>
            </a:r>
            <a:r>
              <a:rPr lang="sr-Latn-BA" smtClean="0">
                <a:latin typeface="Calibri" pitchFamily="34" charset="0"/>
              </a:rPr>
              <a:t>frekvencijski ograničen izlaz</a:t>
            </a:r>
            <a:endParaRPr lang="en-US">
              <a:latin typeface="Calibri" pitchFamily="34" charset="0"/>
            </a:endParaRPr>
          </a:p>
        </p:txBody>
      </p:sp>
      <p:sp>
        <p:nvSpPr>
          <p:cNvPr id="42003" name="TextBox 33"/>
          <p:cNvSpPr txBox="1">
            <a:spLocks noChangeArrowheads="1"/>
          </p:cNvSpPr>
          <p:nvPr/>
        </p:nvSpPr>
        <p:spPr bwMode="auto">
          <a:xfrm>
            <a:off x="7620000" y="4267200"/>
            <a:ext cx="287338" cy="369888"/>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04" name="TextBox 35"/>
          <p:cNvSpPr txBox="1">
            <a:spLocks noChangeArrowheads="1"/>
          </p:cNvSpPr>
          <p:nvPr/>
        </p:nvSpPr>
        <p:spPr bwMode="auto">
          <a:xfrm>
            <a:off x="7789863" y="4278313"/>
            <a:ext cx="287337"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05" name="TextBox 37"/>
          <p:cNvSpPr txBox="1">
            <a:spLocks noChangeArrowheads="1"/>
          </p:cNvSpPr>
          <p:nvPr/>
        </p:nvSpPr>
        <p:spPr bwMode="auto">
          <a:xfrm>
            <a:off x="7866063" y="4278313"/>
            <a:ext cx="287337"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06" name="TextBox 38"/>
          <p:cNvSpPr txBox="1">
            <a:spLocks noChangeArrowheads="1"/>
          </p:cNvSpPr>
          <p:nvPr/>
        </p:nvSpPr>
        <p:spPr bwMode="auto">
          <a:xfrm>
            <a:off x="7942263" y="4278313"/>
            <a:ext cx="287337"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07" name="TextBox 39"/>
          <p:cNvSpPr txBox="1">
            <a:spLocks noChangeArrowheads="1"/>
          </p:cNvSpPr>
          <p:nvPr/>
        </p:nvSpPr>
        <p:spPr bwMode="auto">
          <a:xfrm>
            <a:off x="8018463" y="4354513"/>
            <a:ext cx="287337"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08" name="TextBox 40"/>
          <p:cNvSpPr txBox="1">
            <a:spLocks noChangeArrowheads="1"/>
          </p:cNvSpPr>
          <p:nvPr/>
        </p:nvSpPr>
        <p:spPr bwMode="auto">
          <a:xfrm>
            <a:off x="8077200" y="4354513"/>
            <a:ext cx="287338"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09" name="TextBox 41"/>
          <p:cNvSpPr txBox="1">
            <a:spLocks noChangeArrowheads="1"/>
          </p:cNvSpPr>
          <p:nvPr/>
        </p:nvSpPr>
        <p:spPr bwMode="auto">
          <a:xfrm>
            <a:off x="8153400" y="4354513"/>
            <a:ext cx="287338"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10" name="TextBox 42"/>
          <p:cNvSpPr txBox="1">
            <a:spLocks noChangeArrowheads="1"/>
          </p:cNvSpPr>
          <p:nvPr/>
        </p:nvSpPr>
        <p:spPr bwMode="auto">
          <a:xfrm>
            <a:off x="8247063" y="4354513"/>
            <a:ext cx="287337"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11" name="TextBox 43"/>
          <p:cNvSpPr txBox="1">
            <a:spLocks noChangeArrowheads="1"/>
          </p:cNvSpPr>
          <p:nvPr/>
        </p:nvSpPr>
        <p:spPr bwMode="auto">
          <a:xfrm>
            <a:off x="8323263" y="4354513"/>
            <a:ext cx="287337"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12" name="TextBox 44"/>
          <p:cNvSpPr txBox="1">
            <a:spLocks noChangeArrowheads="1"/>
          </p:cNvSpPr>
          <p:nvPr/>
        </p:nvSpPr>
        <p:spPr bwMode="auto">
          <a:xfrm>
            <a:off x="8382000" y="4430713"/>
            <a:ext cx="287338"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13" name="TextBox 45"/>
          <p:cNvSpPr txBox="1">
            <a:spLocks noChangeArrowheads="1"/>
          </p:cNvSpPr>
          <p:nvPr/>
        </p:nvSpPr>
        <p:spPr bwMode="auto">
          <a:xfrm>
            <a:off x="8475663" y="4430713"/>
            <a:ext cx="287337"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14" name="TextBox 46"/>
          <p:cNvSpPr txBox="1">
            <a:spLocks noChangeArrowheads="1"/>
          </p:cNvSpPr>
          <p:nvPr/>
        </p:nvSpPr>
        <p:spPr bwMode="auto">
          <a:xfrm>
            <a:off x="8534400" y="4430713"/>
            <a:ext cx="287338"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15" name="TextBox 47"/>
          <p:cNvSpPr txBox="1">
            <a:spLocks noChangeArrowheads="1"/>
          </p:cNvSpPr>
          <p:nvPr/>
        </p:nvSpPr>
        <p:spPr bwMode="auto">
          <a:xfrm>
            <a:off x="8610600" y="4430713"/>
            <a:ext cx="287338"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16" name="TextBox 33"/>
          <p:cNvSpPr txBox="1">
            <a:spLocks noChangeArrowheads="1"/>
          </p:cNvSpPr>
          <p:nvPr/>
        </p:nvSpPr>
        <p:spPr bwMode="auto">
          <a:xfrm>
            <a:off x="7696200" y="4267200"/>
            <a:ext cx="287338" cy="369888"/>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39" name="TextBox 28"/>
          <p:cNvSpPr txBox="1">
            <a:spLocks noChangeArrowheads="1"/>
          </p:cNvSpPr>
          <p:nvPr/>
        </p:nvSpPr>
        <p:spPr bwMode="auto">
          <a:xfrm>
            <a:off x="3143240" y="4791686"/>
            <a:ext cx="2546356" cy="923330"/>
          </a:xfrm>
          <a:prstGeom prst="rect">
            <a:avLst/>
          </a:prstGeom>
          <a:noFill/>
          <a:ln w="9525">
            <a:noFill/>
            <a:miter lim="800000"/>
            <a:headEnd/>
            <a:tailEnd/>
          </a:ln>
        </p:spPr>
        <p:txBody>
          <a:bodyPr wrap="square">
            <a:spAutoFit/>
          </a:bodyPr>
          <a:lstStyle/>
          <a:p>
            <a:r>
              <a:rPr lang="sr-Latn-BA" smtClean="0">
                <a:latin typeface="Calibri" pitchFamily="34" charset="0"/>
              </a:rPr>
              <a:t>Neke frekvencijske komponente se postavljaju na nulu</a:t>
            </a:r>
            <a:endParaRPr lang="en-US">
              <a:latin typeface="Calibri" pitchFamily="34" charset="0"/>
            </a:endParaRPr>
          </a:p>
        </p:txBody>
      </p:sp>
      <p:sp>
        <p:nvSpPr>
          <p:cNvPr id="40" name="TextBox 39"/>
          <p:cNvSpPr txBox="1"/>
          <p:nvPr/>
        </p:nvSpPr>
        <p:spPr>
          <a:xfrm>
            <a:off x="428596" y="5429264"/>
            <a:ext cx="2786082" cy="369332"/>
          </a:xfrm>
          <a:prstGeom prst="rect">
            <a:avLst/>
          </a:prstGeom>
          <a:noFill/>
        </p:spPr>
        <p:txBody>
          <a:bodyPr wrap="square" rtlCol="0">
            <a:spAutoFit/>
          </a:bodyPr>
          <a:lstStyle/>
          <a:p>
            <a:r>
              <a:rPr lang="sr-Latn-BA" smtClean="0"/>
              <a:t>frekvencijska karakteristika</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sr-Latn-BA" sz="4000" smtClean="0"/>
              <a:t>Realizacija filtra pomoću FT i IFT</a:t>
            </a:r>
            <a:endParaRPr lang="en-US" sz="4000" smtClean="0"/>
          </a:p>
        </p:txBody>
      </p:sp>
      <p:sp>
        <p:nvSpPr>
          <p:cNvPr id="38" name="Content Placeholder 37"/>
          <p:cNvSpPr>
            <a:spLocks noGrp="1"/>
          </p:cNvSpPr>
          <p:nvPr>
            <p:ph idx="1"/>
          </p:nvPr>
        </p:nvSpPr>
        <p:spPr/>
        <p:txBody>
          <a:bodyPr/>
          <a:lstStyle/>
          <a:p>
            <a:endParaRPr lang="en-US"/>
          </a:p>
        </p:txBody>
      </p:sp>
      <p:pic>
        <p:nvPicPr>
          <p:cNvPr id="41987" name="Picture 3" descr="Picture 8.png"/>
          <p:cNvPicPr>
            <a:picLocks noChangeAspect="1"/>
          </p:cNvPicPr>
          <p:nvPr/>
        </p:nvPicPr>
        <p:blipFill>
          <a:blip r:embed="rId2" cstate="print"/>
          <a:srcRect/>
          <a:stretch>
            <a:fillRect/>
          </a:stretch>
        </p:blipFill>
        <p:spPr bwMode="auto">
          <a:xfrm>
            <a:off x="457200" y="1981200"/>
            <a:ext cx="4025900" cy="2895600"/>
          </a:xfrm>
          <a:prstGeom prst="rect">
            <a:avLst/>
          </a:prstGeom>
          <a:noFill/>
          <a:ln w="9525">
            <a:noFill/>
            <a:miter lim="800000"/>
            <a:headEnd/>
            <a:tailEnd/>
          </a:ln>
        </p:spPr>
      </p:pic>
      <p:grpSp>
        <p:nvGrpSpPr>
          <p:cNvPr id="3" name="Group 15"/>
          <p:cNvGrpSpPr>
            <a:grpSpLocks/>
          </p:cNvGrpSpPr>
          <p:nvPr/>
        </p:nvGrpSpPr>
        <p:grpSpPr bwMode="auto">
          <a:xfrm>
            <a:off x="457200" y="5864225"/>
            <a:ext cx="3579813" cy="612775"/>
            <a:chOff x="457200" y="5181095"/>
            <a:chExt cx="3579812" cy="612012"/>
          </a:xfrm>
        </p:grpSpPr>
        <p:cxnSp>
          <p:nvCxnSpPr>
            <p:cNvPr id="6" name="Straight Connector 5"/>
            <p:cNvCxnSpPr>
              <a:cxnSpLocks noChangeShapeType="1"/>
            </p:cNvCxnSpPr>
            <p:nvPr/>
          </p:nvCxnSpPr>
          <p:spPr bwMode="auto">
            <a:xfrm>
              <a:off x="457200" y="5181095"/>
              <a:ext cx="1447800" cy="1586"/>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11" name="Straight Connector 10"/>
            <p:cNvCxnSpPr>
              <a:cxnSpLocks noChangeShapeType="1"/>
            </p:cNvCxnSpPr>
            <p:nvPr/>
          </p:nvCxnSpPr>
          <p:spPr bwMode="auto">
            <a:xfrm>
              <a:off x="2971800" y="5791522"/>
              <a:ext cx="1065212" cy="1585"/>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13" name="Straight Connector 12"/>
            <p:cNvCxnSpPr>
              <a:cxnSpLocks noChangeShapeType="1"/>
            </p:cNvCxnSpPr>
            <p:nvPr/>
          </p:nvCxnSpPr>
          <p:spPr bwMode="auto">
            <a:xfrm rot="5400000" flipH="1" flipV="1">
              <a:off x="2667381" y="5485513"/>
              <a:ext cx="608841" cy="3175"/>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15" name="Straight Connector 14"/>
            <p:cNvCxnSpPr>
              <a:cxnSpLocks noChangeShapeType="1"/>
            </p:cNvCxnSpPr>
            <p:nvPr/>
          </p:nvCxnSpPr>
          <p:spPr bwMode="auto">
            <a:xfrm>
              <a:off x="1828800" y="5181095"/>
              <a:ext cx="1141412" cy="3171"/>
            </a:xfrm>
            <a:prstGeom prst="line">
              <a:avLst/>
            </a:prstGeom>
            <a:noFill/>
            <a:ln w="25400">
              <a:solidFill>
                <a:schemeClr val="accent1"/>
              </a:solidFill>
              <a:round/>
              <a:headEnd/>
              <a:tailEnd/>
            </a:ln>
            <a:effectLst>
              <a:outerShdw dist="20000" dir="5400000" rotWithShape="0">
                <a:srgbClr val="808080">
                  <a:alpha val="37999"/>
                </a:srgbClr>
              </a:outerShdw>
            </a:effectLst>
          </p:spPr>
        </p:cxnSp>
      </p:grpSp>
      <p:sp>
        <p:nvSpPr>
          <p:cNvPr id="41989" name="TextBox 16"/>
          <p:cNvSpPr txBox="1">
            <a:spLocks noChangeArrowheads="1"/>
          </p:cNvSpPr>
          <p:nvPr/>
        </p:nvSpPr>
        <p:spPr bwMode="auto">
          <a:xfrm>
            <a:off x="152400" y="5649913"/>
            <a:ext cx="301625" cy="369887"/>
          </a:xfrm>
          <a:prstGeom prst="rect">
            <a:avLst/>
          </a:prstGeom>
          <a:noFill/>
          <a:ln w="9525">
            <a:noFill/>
            <a:miter lim="800000"/>
            <a:headEnd/>
            <a:tailEnd/>
          </a:ln>
        </p:spPr>
        <p:txBody>
          <a:bodyPr wrap="none">
            <a:spAutoFit/>
          </a:bodyPr>
          <a:lstStyle/>
          <a:p>
            <a:r>
              <a:rPr lang="en-US">
                <a:latin typeface="Calibri" pitchFamily="34" charset="0"/>
              </a:rPr>
              <a:t>1</a:t>
            </a:r>
          </a:p>
        </p:txBody>
      </p:sp>
      <p:sp>
        <p:nvSpPr>
          <p:cNvPr id="41990" name="TextBox 17"/>
          <p:cNvSpPr txBox="1">
            <a:spLocks noChangeArrowheads="1"/>
          </p:cNvSpPr>
          <p:nvPr/>
        </p:nvSpPr>
        <p:spPr bwMode="auto">
          <a:xfrm>
            <a:off x="2593975" y="6172200"/>
            <a:ext cx="301625" cy="369888"/>
          </a:xfrm>
          <a:prstGeom prst="rect">
            <a:avLst/>
          </a:prstGeom>
          <a:noFill/>
          <a:ln w="9525">
            <a:noFill/>
            <a:miter lim="800000"/>
            <a:headEnd/>
            <a:tailEnd/>
          </a:ln>
        </p:spPr>
        <p:txBody>
          <a:bodyPr wrap="none">
            <a:spAutoFit/>
          </a:bodyPr>
          <a:lstStyle/>
          <a:p>
            <a:r>
              <a:rPr lang="en-US">
                <a:latin typeface="Calibri" pitchFamily="34" charset="0"/>
              </a:rPr>
              <a:t>0</a:t>
            </a:r>
          </a:p>
        </p:txBody>
      </p:sp>
      <p:sp>
        <p:nvSpPr>
          <p:cNvPr id="41991" name="TextBox 19"/>
          <p:cNvSpPr txBox="1">
            <a:spLocks noChangeArrowheads="1"/>
          </p:cNvSpPr>
          <p:nvPr/>
        </p:nvSpPr>
        <p:spPr bwMode="auto">
          <a:xfrm>
            <a:off x="2209800" y="5029200"/>
            <a:ext cx="415925" cy="461963"/>
          </a:xfrm>
          <a:prstGeom prst="rect">
            <a:avLst/>
          </a:prstGeom>
          <a:noFill/>
          <a:ln w="9525">
            <a:noFill/>
            <a:miter lim="800000"/>
            <a:headEnd/>
            <a:tailEnd/>
          </a:ln>
        </p:spPr>
        <p:txBody>
          <a:bodyPr wrap="none">
            <a:spAutoFit/>
          </a:bodyPr>
          <a:lstStyle/>
          <a:p>
            <a:r>
              <a:rPr lang="en-US" sz="2400">
                <a:latin typeface="Calibri" pitchFamily="34" charset="0"/>
              </a:rPr>
              <a:t>.*</a:t>
            </a:r>
          </a:p>
        </p:txBody>
      </p:sp>
      <p:sp>
        <p:nvSpPr>
          <p:cNvPr id="41992" name="TextBox 20"/>
          <p:cNvSpPr txBox="1">
            <a:spLocks noChangeArrowheads="1"/>
          </p:cNvSpPr>
          <p:nvPr/>
        </p:nvSpPr>
        <p:spPr bwMode="auto">
          <a:xfrm>
            <a:off x="4665663" y="4267200"/>
            <a:ext cx="363537" cy="523875"/>
          </a:xfrm>
          <a:prstGeom prst="rect">
            <a:avLst/>
          </a:prstGeom>
          <a:noFill/>
          <a:ln w="9525">
            <a:noFill/>
            <a:miter lim="800000"/>
            <a:headEnd/>
            <a:tailEnd/>
          </a:ln>
        </p:spPr>
        <p:txBody>
          <a:bodyPr wrap="none">
            <a:spAutoFit/>
          </a:bodyPr>
          <a:lstStyle/>
          <a:p>
            <a:r>
              <a:rPr lang="en-US" sz="2800">
                <a:latin typeface="Calibri" pitchFamily="34" charset="0"/>
              </a:rPr>
              <a:t>=</a:t>
            </a:r>
          </a:p>
        </p:txBody>
      </p:sp>
      <p:pic>
        <p:nvPicPr>
          <p:cNvPr id="41993" name="Picture 21" descr="Picture 8.png"/>
          <p:cNvPicPr>
            <a:picLocks noChangeAspect="1"/>
          </p:cNvPicPr>
          <p:nvPr/>
        </p:nvPicPr>
        <p:blipFill>
          <a:blip r:embed="rId2" cstate="print"/>
          <a:srcRect/>
          <a:stretch>
            <a:fillRect/>
          </a:stretch>
        </p:blipFill>
        <p:spPr bwMode="auto">
          <a:xfrm>
            <a:off x="5118100" y="2438400"/>
            <a:ext cx="4025900" cy="2895600"/>
          </a:xfrm>
          <a:prstGeom prst="rect">
            <a:avLst/>
          </a:prstGeom>
          <a:noFill/>
          <a:ln w="9525">
            <a:noFill/>
            <a:miter lim="800000"/>
            <a:headEnd/>
            <a:tailEnd/>
          </a:ln>
        </p:spPr>
      </p:pic>
      <p:cxnSp>
        <p:nvCxnSpPr>
          <p:cNvPr id="35" name="Straight Connector 34"/>
          <p:cNvCxnSpPr>
            <a:cxnSpLocks noChangeShapeType="1"/>
          </p:cNvCxnSpPr>
          <p:nvPr/>
        </p:nvCxnSpPr>
        <p:spPr bwMode="auto">
          <a:xfrm>
            <a:off x="7696200" y="5029200"/>
            <a:ext cx="1063625" cy="1588"/>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37" name="Straight Connector 36"/>
          <p:cNvCxnSpPr>
            <a:cxnSpLocks noChangeShapeType="1"/>
          </p:cNvCxnSpPr>
          <p:nvPr/>
        </p:nvCxnSpPr>
        <p:spPr bwMode="auto">
          <a:xfrm rot="5400000" flipH="1" flipV="1">
            <a:off x="7429500" y="4762500"/>
            <a:ext cx="534988" cy="1588"/>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41996" name="TextBox 18"/>
          <p:cNvSpPr txBox="1">
            <a:spLocks noChangeArrowheads="1"/>
          </p:cNvSpPr>
          <p:nvPr/>
        </p:nvSpPr>
        <p:spPr bwMode="auto">
          <a:xfrm>
            <a:off x="152400" y="1230313"/>
            <a:ext cx="934871" cy="369332"/>
          </a:xfrm>
          <a:prstGeom prst="rect">
            <a:avLst/>
          </a:prstGeom>
          <a:noFill/>
          <a:ln w="9525">
            <a:noFill/>
            <a:miter lim="800000"/>
            <a:headEnd/>
            <a:tailEnd/>
          </a:ln>
        </p:spPr>
        <p:txBody>
          <a:bodyPr wrap="none">
            <a:spAutoFit/>
          </a:bodyPr>
          <a:lstStyle/>
          <a:p>
            <a:r>
              <a:rPr lang="sr-Latn-BA" smtClean="0">
                <a:latin typeface="Calibri" pitchFamily="34" charset="0"/>
              </a:rPr>
              <a:t>x</a:t>
            </a:r>
            <a:r>
              <a:rPr lang="en-US" smtClean="0">
                <a:latin typeface="Calibri" pitchFamily="34" charset="0"/>
              </a:rPr>
              <a:t> </a:t>
            </a:r>
            <a:r>
              <a:rPr lang="en-US">
                <a:latin typeface="Calibri" pitchFamily="34" charset="0"/>
              </a:rPr>
              <a:t>= </a:t>
            </a:r>
            <a:r>
              <a:rPr lang="sr-Latn-BA" smtClean="0">
                <a:latin typeface="Calibri" pitchFamily="34" charset="0"/>
              </a:rPr>
              <a:t>ulaz</a:t>
            </a:r>
            <a:r>
              <a:rPr lang="en-US" smtClean="0">
                <a:latin typeface="Calibri" pitchFamily="34" charset="0"/>
              </a:rPr>
              <a:t> </a:t>
            </a:r>
            <a:endParaRPr lang="en-US">
              <a:latin typeface="Calibri" pitchFamily="34" charset="0"/>
            </a:endParaRPr>
          </a:p>
        </p:txBody>
      </p:sp>
      <p:cxnSp>
        <p:nvCxnSpPr>
          <p:cNvPr id="26" name="Straight Arrow Connector 25"/>
          <p:cNvCxnSpPr>
            <a:cxnSpLocks noChangeShapeType="1"/>
          </p:cNvCxnSpPr>
          <p:nvPr/>
        </p:nvCxnSpPr>
        <p:spPr bwMode="auto">
          <a:xfrm>
            <a:off x="1120775" y="1447800"/>
            <a:ext cx="1089025" cy="5334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41998" name="TextBox 27"/>
          <p:cNvSpPr txBox="1">
            <a:spLocks noChangeArrowheads="1"/>
          </p:cNvSpPr>
          <p:nvPr/>
        </p:nvSpPr>
        <p:spPr bwMode="auto">
          <a:xfrm>
            <a:off x="1603375" y="1371600"/>
            <a:ext cx="643125" cy="369332"/>
          </a:xfrm>
          <a:prstGeom prst="rect">
            <a:avLst/>
          </a:prstGeom>
          <a:noFill/>
          <a:ln w="9525">
            <a:noFill/>
            <a:miter lim="800000"/>
            <a:headEnd/>
            <a:tailEnd/>
          </a:ln>
        </p:spPr>
        <p:txBody>
          <a:bodyPr wrap="none">
            <a:spAutoFit/>
          </a:bodyPr>
          <a:lstStyle/>
          <a:p>
            <a:r>
              <a:rPr lang="en-US" smtClean="0">
                <a:latin typeface="Calibri" pitchFamily="34" charset="0"/>
              </a:rPr>
              <a:t>FT(</a:t>
            </a:r>
            <a:r>
              <a:rPr lang="sr-Latn-BA" smtClean="0">
                <a:latin typeface="Calibri" pitchFamily="34" charset="0"/>
              </a:rPr>
              <a:t>x</a:t>
            </a:r>
            <a:r>
              <a:rPr lang="en-US" smtClean="0">
                <a:latin typeface="Calibri" pitchFamily="34" charset="0"/>
              </a:rPr>
              <a:t>)</a:t>
            </a:r>
            <a:endParaRPr lang="en-US">
              <a:latin typeface="Calibri" pitchFamily="34" charset="0"/>
            </a:endParaRPr>
          </a:p>
        </p:txBody>
      </p:sp>
      <p:cxnSp>
        <p:nvCxnSpPr>
          <p:cNvPr id="30" name="Straight Arrow Connector 29"/>
          <p:cNvCxnSpPr>
            <a:cxnSpLocks noChangeShapeType="1"/>
          </p:cNvCxnSpPr>
          <p:nvPr/>
        </p:nvCxnSpPr>
        <p:spPr bwMode="auto">
          <a:xfrm>
            <a:off x="7292975" y="5410200"/>
            <a:ext cx="1089025" cy="5334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42001" name="TextBox 30"/>
          <p:cNvSpPr txBox="1">
            <a:spLocks noChangeArrowheads="1"/>
          </p:cNvSpPr>
          <p:nvPr/>
        </p:nvSpPr>
        <p:spPr bwMode="auto">
          <a:xfrm>
            <a:off x="7775575" y="5334000"/>
            <a:ext cx="466725" cy="369888"/>
          </a:xfrm>
          <a:prstGeom prst="rect">
            <a:avLst/>
          </a:prstGeom>
          <a:noFill/>
          <a:ln w="9525">
            <a:noFill/>
            <a:miter lim="800000"/>
            <a:headEnd/>
            <a:tailEnd/>
          </a:ln>
        </p:spPr>
        <p:txBody>
          <a:bodyPr wrap="none">
            <a:spAutoFit/>
          </a:bodyPr>
          <a:lstStyle/>
          <a:p>
            <a:r>
              <a:rPr lang="en-US">
                <a:latin typeface="Calibri" pitchFamily="34" charset="0"/>
              </a:rPr>
              <a:t>IFT</a:t>
            </a:r>
          </a:p>
        </p:txBody>
      </p:sp>
      <p:sp>
        <p:nvSpPr>
          <p:cNvPr id="42002" name="TextBox 31"/>
          <p:cNvSpPr txBox="1">
            <a:spLocks noChangeArrowheads="1"/>
          </p:cNvSpPr>
          <p:nvPr/>
        </p:nvSpPr>
        <p:spPr bwMode="auto">
          <a:xfrm>
            <a:off x="6072198" y="5943600"/>
            <a:ext cx="3100144" cy="369332"/>
          </a:xfrm>
          <a:prstGeom prst="rect">
            <a:avLst/>
          </a:prstGeom>
          <a:noFill/>
          <a:ln w="9525">
            <a:noFill/>
            <a:miter lim="800000"/>
            <a:headEnd/>
            <a:tailEnd/>
          </a:ln>
        </p:spPr>
        <p:txBody>
          <a:bodyPr wrap="none">
            <a:spAutoFit/>
          </a:bodyPr>
          <a:lstStyle/>
          <a:p>
            <a:r>
              <a:rPr lang="sr-Latn-BA" smtClean="0">
                <a:latin typeface="Calibri" pitchFamily="34" charset="0"/>
              </a:rPr>
              <a:t>y</a:t>
            </a:r>
            <a:r>
              <a:rPr lang="en-US" smtClean="0">
                <a:latin typeface="Calibri" pitchFamily="34" charset="0"/>
              </a:rPr>
              <a:t> </a:t>
            </a:r>
            <a:r>
              <a:rPr lang="en-US">
                <a:latin typeface="Calibri" pitchFamily="34" charset="0"/>
              </a:rPr>
              <a:t>= </a:t>
            </a:r>
            <a:r>
              <a:rPr lang="sr-Latn-BA" smtClean="0">
                <a:latin typeface="Calibri" pitchFamily="34" charset="0"/>
              </a:rPr>
              <a:t>frekvencijski ograničen izlaz</a:t>
            </a:r>
            <a:endParaRPr lang="en-US">
              <a:latin typeface="Calibri" pitchFamily="34" charset="0"/>
            </a:endParaRPr>
          </a:p>
        </p:txBody>
      </p:sp>
      <p:sp>
        <p:nvSpPr>
          <p:cNvPr id="42003" name="TextBox 33"/>
          <p:cNvSpPr txBox="1">
            <a:spLocks noChangeArrowheads="1"/>
          </p:cNvSpPr>
          <p:nvPr/>
        </p:nvSpPr>
        <p:spPr bwMode="auto">
          <a:xfrm>
            <a:off x="7620000" y="4267200"/>
            <a:ext cx="287338" cy="369888"/>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04" name="TextBox 35"/>
          <p:cNvSpPr txBox="1">
            <a:spLocks noChangeArrowheads="1"/>
          </p:cNvSpPr>
          <p:nvPr/>
        </p:nvSpPr>
        <p:spPr bwMode="auto">
          <a:xfrm>
            <a:off x="7789863" y="4278313"/>
            <a:ext cx="287337"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05" name="TextBox 37"/>
          <p:cNvSpPr txBox="1">
            <a:spLocks noChangeArrowheads="1"/>
          </p:cNvSpPr>
          <p:nvPr/>
        </p:nvSpPr>
        <p:spPr bwMode="auto">
          <a:xfrm>
            <a:off x="7866063" y="4278313"/>
            <a:ext cx="287337"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06" name="TextBox 38"/>
          <p:cNvSpPr txBox="1">
            <a:spLocks noChangeArrowheads="1"/>
          </p:cNvSpPr>
          <p:nvPr/>
        </p:nvSpPr>
        <p:spPr bwMode="auto">
          <a:xfrm>
            <a:off x="7942263" y="4278313"/>
            <a:ext cx="287337"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07" name="TextBox 39"/>
          <p:cNvSpPr txBox="1">
            <a:spLocks noChangeArrowheads="1"/>
          </p:cNvSpPr>
          <p:nvPr/>
        </p:nvSpPr>
        <p:spPr bwMode="auto">
          <a:xfrm>
            <a:off x="8018463" y="4354513"/>
            <a:ext cx="287337"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08" name="TextBox 40"/>
          <p:cNvSpPr txBox="1">
            <a:spLocks noChangeArrowheads="1"/>
          </p:cNvSpPr>
          <p:nvPr/>
        </p:nvSpPr>
        <p:spPr bwMode="auto">
          <a:xfrm>
            <a:off x="8077200" y="4354513"/>
            <a:ext cx="287338"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09" name="TextBox 41"/>
          <p:cNvSpPr txBox="1">
            <a:spLocks noChangeArrowheads="1"/>
          </p:cNvSpPr>
          <p:nvPr/>
        </p:nvSpPr>
        <p:spPr bwMode="auto">
          <a:xfrm>
            <a:off x="8153400" y="4354513"/>
            <a:ext cx="287338"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10" name="TextBox 42"/>
          <p:cNvSpPr txBox="1">
            <a:spLocks noChangeArrowheads="1"/>
          </p:cNvSpPr>
          <p:nvPr/>
        </p:nvSpPr>
        <p:spPr bwMode="auto">
          <a:xfrm>
            <a:off x="8247063" y="4354513"/>
            <a:ext cx="287337"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11" name="TextBox 43"/>
          <p:cNvSpPr txBox="1">
            <a:spLocks noChangeArrowheads="1"/>
          </p:cNvSpPr>
          <p:nvPr/>
        </p:nvSpPr>
        <p:spPr bwMode="auto">
          <a:xfrm>
            <a:off x="8323263" y="4354513"/>
            <a:ext cx="287337"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12" name="TextBox 44"/>
          <p:cNvSpPr txBox="1">
            <a:spLocks noChangeArrowheads="1"/>
          </p:cNvSpPr>
          <p:nvPr/>
        </p:nvSpPr>
        <p:spPr bwMode="auto">
          <a:xfrm>
            <a:off x="8382000" y="4430713"/>
            <a:ext cx="287338"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13" name="TextBox 45"/>
          <p:cNvSpPr txBox="1">
            <a:spLocks noChangeArrowheads="1"/>
          </p:cNvSpPr>
          <p:nvPr/>
        </p:nvSpPr>
        <p:spPr bwMode="auto">
          <a:xfrm>
            <a:off x="8475663" y="4430713"/>
            <a:ext cx="287337"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14" name="TextBox 46"/>
          <p:cNvSpPr txBox="1">
            <a:spLocks noChangeArrowheads="1"/>
          </p:cNvSpPr>
          <p:nvPr/>
        </p:nvSpPr>
        <p:spPr bwMode="auto">
          <a:xfrm>
            <a:off x="8534400" y="4430713"/>
            <a:ext cx="287338"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15" name="TextBox 47"/>
          <p:cNvSpPr txBox="1">
            <a:spLocks noChangeArrowheads="1"/>
          </p:cNvSpPr>
          <p:nvPr/>
        </p:nvSpPr>
        <p:spPr bwMode="auto">
          <a:xfrm>
            <a:off x="8610600" y="4430713"/>
            <a:ext cx="287338" cy="369887"/>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42016" name="TextBox 33"/>
          <p:cNvSpPr txBox="1">
            <a:spLocks noChangeArrowheads="1"/>
          </p:cNvSpPr>
          <p:nvPr/>
        </p:nvSpPr>
        <p:spPr bwMode="auto">
          <a:xfrm>
            <a:off x="7696200" y="4267200"/>
            <a:ext cx="287338" cy="369888"/>
          </a:xfrm>
          <a:prstGeom prst="rect">
            <a:avLst/>
          </a:prstGeom>
          <a:noFill/>
          <a:ln w="9525">
            <a:noFill/>
            <a:miter lim="800000"/>
            <a:headEnd/>
            <a:tailEnd/>
          </a:ln>
        </p:spPr>
        <p:txBody>
          <a:bodyPr wrap="none">
            <a:spAutoFit/>
          </a:bodyPr>
          <a:lstStyle/>
          <a:p>
            <a:r>
              <a:rPr lang="en-US">
                <a:latin typeface="Calibri" pitchFamily="34" charset="0"/>
              </a:rPr>
              <a:t>x</a:t>
            </a:r>
          </a:p>
        </p:txBody>
      </p:sp>
      <p:sp>
        <p:nvSpPr>
          <p:cNvPr id="39" name="TextBox 28"/>
          <p:cNvSpPr txBox="1">
            <a:spLocks noChangeArrowheads="1"/>
          </p:cNvSpPr>
          <p:nvPr/>
        </p:nvSpPr>
        <p:spPr bwMode="auto">
          <a:xfrm>
            <a:off x="3168652" y="4791686"/>
            <a:ext cx="2546356" cy="923330"/>
          </a:xfrm>
          <a:prstGeom prst="rect">
            <a:avLst/>
          </a:prstGeom>
          <a:noFill/>
          <a:ln w="9525">
            <a:noFill/>
            <a:miter lim="800000"/>
            <a:headEnd/>
            <a:tailEnd/>
          </a:ln>
        </p:spPr>
        <p:txBody>
          <a:bodyPr wrap="square">
            <a:spAutoFit/>
          </a:bodyPr>
          <a:lstStyle/>
          <a:p>
            <a:r>
              <a:rPr lang="sr-Latn-BA" smtClean="0">
                <a:latin typeface="Calibri" pitchFamily="34" charset="0"/>
              </a:rPr>
              <a:t>Neke frekvencijske komponente se postavljaju na nulu</a:t>
            </a:r>
            <a:endParaRPr lang="en-US">
              <a:latin typeface="Calibri" pitchFamily="34" charset="0"/>
            </a:endParaRPr>
          </a:p>
        </p:txBody>
      </p:sp>
      <p:sp>
        <p:nvSpPr>
          <p:cNvPr id="40" name="TextBox 39"/>
          <p:cNvSpPr txBox="1"/>
          <p:nvPr/>
        </p:nvSpPr>
        <p:spPr>
          <a:xfrm>
            <a:off x="5072066" y="1428736"/>
            <a:ext cx="3500462" cy="523220"/>
          </a:xfrm>
          <a:prstGeom prst="rect">
            <a:avLst/>
          </a:prstGeom>
          <a:noFill/>
        </p:spPr>
        <p:txBody>
          <a:bodyPr wrap="square" rtlCol="0">
            <a:spAutoFit/>
          </a:bodyPr>
          <a:lstStyle/>
          <a:p>
            <a:r>
              <a:rPr lang="sr-Latn-BA" sz="2800" smtClean="0">
                <a:solidFill>
                  <a:schemeClr val="tx2"/>
                </a:solidFill>
              </a:rPr>
              <a:t>Kakav je ovo filtar?</a:t>
            </a:r>
            <a:endParaRPr lang="en-US" sz="2800">
              <a:solidFill>
                <a:schemeClr val="tx2"/>
              </a:solidFill>
            </a:endParaRPr>
          </a:p>
        </p:txBody>
      </p:sp>
      <p:sp>
        <p:nvSpPr>
          <p:cNvPr id="41" name="TextBox 40"/>
          <p:cNvSpPr txBox="1"/>
          <p:nvPr/>
        </p:nvSpPr>
        <p:spPr>
          <a:xfrm>
            <a:off x="428596" y="5429264"/>
            <a:ext cx="2786082" cy="369332"/>
          </a:xfrm>
          <a:prstGeom prst="rect">
            <a:avLst/>
          </a:prstGeom>
          <a:noFill/>
        </p:spPr>
        <p:txBody>
          <a:bodyPr wrap="square" rtlCol="0">
            <a:spAutoFit/>
          </a:bodyPr>
          <a:lstStyle/>
          <a:p>
            <a:r>
              <a:rPr lang="sr-Latn-BA" smtClean="0"/>
              <a:t>frekvencijska karakteristika</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Primjer</a:t>
            </a:r>
            <a:endParaRPr lang="en-US"/>
          </a:p>
        </p:txBody>
      </p:sp>
      <p:sp>
        <p:nvSpPr>
          <p:cNvPr id="5" name="Content Placeholder 4"/>
          <p:cNvSpPr>
            <a:spLocks noGrp="1"/>
          </p:cNvSpPr>
          <p:nvPr>
            <p:ph idx="1"/>
          </p:nvPr>
        </p:nvSpPr>
        <p:spPr/>
        <p:txBody>
          <a:bodyPr/>
          <a:lstStyle/>
          <a:p>
            <a:r>
              <a:rPr lang="sr-Latn-BA" smtClean="0"/>
              <a:t>Ekvilajzer se sastoji od kaskadne veze frekvencijski selektivnih filtara</a:t>
            </a:r>
            <a:endParaRPr lang="en-US"/>
          </a:p>
        </p:txBody>
      </p:sp>
      <p:pic>
        <p:nvPicPr>
          <p:cNvPr id="7170" name="Picture 2"/>
          <p:cNvPicPr>
            <a:picLocks noChangeAspect="1" noChangeArrowheads="1"/>
          </p:cNvPicPr>
          <p:nvPr/>
        </p:nvPicPr>
        <p:blipFill>
          <a:blip r:embed="rId2" cstate="print"/>
          <a:srcRect/>
          <a:stretch>
            <a:fillRect/>
          </a:stretch>
        </p:blipFill>
        <p:spPr bwMode="auto">
          <a:xfrm>
            <a:off x="-25245" y="2857496"/>
            <a:ext cx="9194491" cy="285752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Dijelovi ekvilajzera </a:t>
            </a:r>
            <a:endParaRPr lang="en-US"/>
          </a:p>
        </p:txBody>
      </p:sp>
      <p:sp>
        <p:nvSpPr>
          <p:cNvPr id="3" name="Content Placeholder 2"/>
          <p:cNvSpPr>
            <a:spLocks noGrp="1"/>
          </p:cNvSpPr>
          <p:nvPr>
            <p:ph idx="1"/>
          </p:nvPr>
        </p:nvSpPr>
        <p:spPr/>
        <p:txBody>
          <a:bodyPr/>
          <a:lstStyle/>
          <a:p>
            <a:r>
              <a:rPr lang="sr-Latn-BA" smtClean="0"/>
              <a:t>Nisko i visokopropusni shelving filtri</a:t>
            </a:r>
          </a:p>
          <a:p>
            <a:r>
              <a:rPr lang="sr-Latn-BA" smtClean="0"/>
              <a:t>Određeni su graničnom frekvencijom </a:t>
            </a:r>
            <a:r>
              <a:rPr lang="sr-Latn-BA" i="1" smtClean="0"/>
              <a:t>F</a:t>
            </a:r>
            <a:r>
              <a:rPr lang="sr-Latn-BA" i="1" baseline="-25000" smtClean="0"/>
              <a:t>c</a:t>
            </a:r>
            <a:r>
              <a:rPr lang="sr-Latn-BA" smtClean="0"/>
              <a:t> i pojačanjem </a:t>
            </a:r>
            <a:r>
              <a:rPr lang="sr-Latn-BA" i="1" smtClean="0"/>
              <a:t>G</a:t>
            </a:r>
            <a:endParaRPr lang="en-US"/>
          </a:p>
        </p:txBody>
      </p:sp>
      <p:pic>
        <p:nvPicPr>
          <p:cNvPr id="8196" name="Picture 4"/>
          <p:cNvPicPr>
            <a:picLocks noChangeAspect="1" noChangeArrowheads="1"/>
          </p:cNvPicPr>
          <p:nvPr/>
        </p:nvPicPr>
        <p:blipFill>
          <a:blip r:embed="rId2" cstate="print"/>
          <a:srcRect/>
          <a:stretch>
            <a:fillRect/>
          </a:stretch>
        </p:blipFill>
        <p:spPr bwMode="auto">
          <a:xfrm>
            <a:off x="500034" y="3429000"/>
            <a:ext cx="8096917" cy="2683681"/>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Dijelovi ekvilajzera</a:t>
            </a:r>
            <a:endParaRPr lang="en-US"/>
          </a:p>
        </p:txBody>
      </p:sp>
      <p:sp>
        <p:nvSpPr>
          <p:cNvPr id="3" name="Content Placeholder 2"/>
          <p:cNvSpPr>
            <a:spLocks noGrp="1"/>
          </p:cNvSpPr>
          <p:nvPr>
            <p:ph idx="1"/>
          </p:nvPr>
        </p:nvSpPr>
        <p:spPr/>
        <p:txBody>
          <a:bodyPr/>
          <a:lstStyle/>
          <a:p>
            <a:r>
              <a:rPr lang="sr-Latn-BA" smtClean="0"/>
              <a:t>Peaking filtar propusnik opsega</a:t>
            </a:r>
          </a:p>
          <a:p>
            <a:r>
              <a:rPr lang="sr-Latn-BA" smtClean="0"/>
              <a:t>Određen centralnom frekvencijom </a:t>
            </a:r>
            <a:r>
              <a:rPr lang="sr-Latn-BA" i="1" smtClean="0"/>
              <a:t>F</a:t>
            </a:r>
            <a:r>
              <a:rPr lang="sr-Latn-BA" i="1" baseline="-25000" smtClean="0"/>
              <a:t>C</a:t>
            </a:r>
            <a:r>
              <a:rPr lang="sr-Latn-BA" smtClean="0"/>
              <a:t> , širinom propusnog opsega i pojačanjem</a:t>
            </a:r>
            <a:endParaRPr lang="en-US"/>
          </a:p>
        </p:txBody>
      </p:sp>
      <p:pic>
        <p:nvPicPr>
          <p:cNvPr id="9218" name="Picture 2"/>
          <p:cNvPicPr>
            <a:picLocks noChangeAspect="1" noChangeArrowheads="1"/>
          </p:cNvPicPr>
          <p:nvPr/>
        </p:nvPicPr>
        <p:blipFill>
          <a:blip r:embed="rId2" cstate="print"/>
          <a:srcRect/>
          <a:stretch>
            <a:fillRect/>
          </a:stretch>
        </p:blipFill>
        <p:spPr bwMode="auto">
          <a:xfrm>
            <a:off x="1357290" y="3310494"/>
            <a:ext cx="6162688" cy="3404654"/>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Izlaz iz shelving filtra</a:t>
            </a:r>
            <a:endParaRPr lang="en-US"/>
          </a:p>
        </p:txBody>
      </p:sp>
      <p:pic>
        <p:nvPicPr>
          <p:cNvPr id="10242" name="Picture 2"/>
          <p:cNvPicPr>
            <a:picLocks noChangeAspect="1" noChangeArrowheads="1"/>
          </p:cNvPicPr>
          <p:nvPr/>
        </p:nvPicPr>
        <p:blipFill>
          <a:blip r:embed="rId2" cstate="print"/>
          <a:srcRect/>
          <a:stretch>
            <a:fillRect/>
          </a:stretch>
        </p:blipFill>
        <p:spPr bwMode="auto">
          <a:xfrm>
            <a:off x="0" y="1357298"/>
            <a:ext cx="4514856" cy="3386142"/>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cstate="print"/>
          <a:srcRect/>
          <a:stretch>
            <a:fillRect/>
          </a:stretch>
        </p:blipFill>
        <p:spPr bwMode="auto">
          <a:xfrm>
            <a:off x="4629144" y="1357298"/>
            <a:ext cx="4514856" cy="3386142"/>
          </a:xfrm>
          <a:prstGeom prst="rect">
            <a:avLst/>
          </a:prstGeom>
          <a:noFill/>
          <a:ln w="9525">
            <a:noFill/>
            <a:miter lim="800000"/>
            <a:headEnd/>
            <a:tailEnd/>
          </a:ln>
          <a:effectLst/>
        </p:spPr>
      </p:pic>
      <p:sp>
        <p:nvSpPr>
          <p:cNvPr id="6" name="TextBox 5"/>
          <p:cNvSpPr txBox="1"/>
          <p:nvPr/>
        </p:nvSpPr>
        <p:spPr>
          <a:xfrm>
            <a:off x="571472" y="4714884"/>
            <a:ext cx="3571900" cy="369332"/>
          </a:xfrm>
          <a:prstGeom prst="rect">
            <a:avLst/>
          </a:prstGeom>
          <a:noFill/>
        </p:spPr>
        <p:txBody>
          <a:bodyPr wrap="square" rtlCol="0">
            <a:spAutoFit/>
          </a:bodyPr>
          <a:lstStyle/>
          <a:p>
            <a:r>
              <a:rPr lang="sr-Latn-BA" smtClean="0">
                <a:hlinkClick r:id="rId4" action="ppaction://hlinkfile"/>
              </a:rPr>
              <a:t>Bass shelf filtrirani signal</a:t>
            </a:r>
            <a:endParaRPr lang="en-US"/>
          </a:p>
        </p:txBody>
      </p:sp>
      <p:sp>
        <p:nvSpPr>
          <p:cNvPr id="7" name="TextBox 6"/>
          <p:cNvSpPr txBox="1"/>
          <p:nvPr/>
        </p:nvSpPr>
        <p:spPr>
          <a:xfrm>
            <a:off x="5214942" y="4714884"/>
            <a:ext cx="3571900" cy="369332"/>
          </a:xfrm>
          <a:prstGeom prst="rect">
            <a:avLst/>
          </a:prstGeom>
          <a:noFill/>
        </p:spPr>
        <p:txBody>
          <a:bodyPr wrap="square" rtlCol="0">
            <a:spAutoFit/>
          </a:bodyPr>
          <a:lstStyle/>
          <a:p>
            <a:r>
              <a:rPr lang="sr-Latn-BA" smtClean="0">
                <a:hlinkClick r:id="rId5" action="ppaction://hlinkfile"/>
              </a:rPr>
              <a:t>Treble shelf filtrirani signal</a:t>
            </a:r>
            <a:endParaRPr lang="en-US"/>
          </a:p>
        </p:txBody>
      </p:sp>
      <p:sp>
        <p:nvSpPr>
          <p:cNvPr id="13" name="TextBox 12"/>
          <p:cNvSpPr txBox="1"/>
          <p:nvPr/>
        </p:nvSpPr>
        <p:spPr>
          <a:xfrm>
            <a:off x="3500430" y="5559998"/>
            <a:ext cx="1714512" cy="369332"/>
          </a:xfrm>
          <a:prstGeom prst="rect">
            <a:avLst/>
          </a:prstGeom>
          <a:noFill/>
        </p:spPr>
        <p:txBody>
          <a:bodyPr wrap="square" rtlCol="0">
            <a:spAutoFit/>
          </a:bodyPr>
          <a:lstStyle/>
          <a:p>
            <a:r>
              <a:rPr lang="sr-Latn-BA" smtClean="0">
                <a:hlinkClick r:id="rId6" action="ppaction://hlinkfile"/>
              </a:rPr>
              <a:t>Originalni signal</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Vibrato efekat</a:t>
            </a:r>
            <a:endParaRPr lang="en-US"/>
          </a:p>
        </p:txBody>
      </p:sp>
      <p:sp>
        <p:nvSpPr>
          <p:cNvPr id="3" name="Content Placeholder 2"/>
          <p:cNvSpPr>
            <a:spLocks noGrp="1"/>
          </p:cNvSpPr>
          <p:nvPr>
            <p:ph idx="1"/>
          </p:nvPr>
        </p:nvSpPr>
        <p:spPr/>
        <p:txBody>
          <a:bodyPr>
            <a:normAutofit fontScale="77500" lnSpcReduction="20000"/>
          </a:bodyPr>
          <a:lstStyle/>
          <a:p>
            <a:r>
              <a:rPr lang="sr-Latn-BA" smtClean="0"/>
              <a:t>Ako se mijenja udaljenost između slušaoca i izvora zvuka čuje se promjena visine (Dopler)</a:t>
            </a:r>
          </a:p>
          <a:p>
            <a:r>
              <a:rPr lang="sr-Latn-BA" smtClean="0"/>
              <a:t>Promjena udaljenosti je ekvivalentna promjeni kašnjenja signala</a:t>
            </a:r>
          </a:p>
          <a:p>
            <a:r>
              <a:rPr lang="sr-Latn-BA" smtClean="0"/>
              <a:t>Periodično se varira (modulira) kašnjenje signala</a:t>
            </a:r>
          </a:p>
          <a:p>
            <a:r>
              <a:rPr lang="sr-Latn-BA" smtClean="0"/>
              <a:t>Implementira se korištenjem linije za kašnjenje i niskofrekventnog oscilatora kojim se mijenja kašnjenje</a:t>
            </a:r>
          </a:p>
          <a:p>
            <a:r>
              <a:rPr lang="sr-Latn-BA" smtClean="0"/>
              <a:t>Na izlazu je samo zakašnjeni signal</a:t>
            </a:r>
          </a:p>
          <a:p>
            <a:r>
              <a:rPr lang="sr-Latn-BA" smtClean="0"/>
              <a:t>Tipično kašnjenje iznosi 5-10ms, a frekvencija oscilatora 5-14Hz</a:t>
            </a:r>
          </a:p>
          <a:p>
            <a:r>
              <a:rPr lang="sr-Latn-BA" smtClean="0"/>
              <a:t>Jednačina diferencija</a:t>
            </a:r>
            <a:r>
              <a:rPr lang="sr-Latn-RS" smtClean="0"/>
              <a:t/>
            </a:r>
            <a:br>
              <a:rPr lang="sr-Latn-RS" smtClean="0"/>
            </a:br>
            <a:endParaRPr lang="sr-Latn-BA" smtClean="0"/>
          </a:p>
        </p:txBody>
      </p:sp>
      <p:graphicFrame>
        <p:nvGraphicFramePr>
          <p:cNvPr id="6" name="Object 5"/>
          <p:cNvGraphicFramePr>
            <a:graphicFrameLocks noChangeAspect="1"/>
          </p:cNvGraphicFramePr>
          <p:nvPr/>
        </p:nvGraphicFramePr>
        <p:xfrm>
          <a:off x="928662" y="5500702"/>
          <a:ext cx="2553909" cy="928694"/>
        </p:xfrm>
        <a:graphic>
          <a:graphicData uri="http://schemas.openxmlformats.org/presentationml/2006/ole">
            <p:oleObj spid="_x0000_s44034" name="Equation" r:id="rId4" imgW="1257120" imgH="457200" progId="Equation.3">
              <p:embed/>
            </p:oleObj>
          </a:graphicData>
        </a:graphic>
      </p:graphicFrame>
      <p:sp>
        <p:nvSpPr>
          <p:cNvPr id="8" name="TextBox 7"/>
          <p:cNvSpPr txBox="1"/>
          <p:nvPr/>
        </p:nvSpPr>
        <p:spPr>
          <a:xfrm>
            <a:off x="5929322" y="5214950"/>
            <a:ext cx="1500198" cy="369332"/>
          </a:xfrm>
          <a:prstGeom prst="rect">
            <a:avLst/>
          </a:prstGeom>
          <a:noFill/>
        </p:spPr>
        <p:txBody>
          <a:bodyPr wrap="square" rtlCol="0">
            <a:spAutoFit/>
          </a:bodyPr>
          <a:lstStyle/>
          <a:p>
            <a:r>
              <a:rPr lang="sr-Latn-BA" smtClean="0">
                <a:hlinkClick r:id="rId5" action="ppaction://hlinkfile"/>
              </a:rPr>
              <a:t>Ulazni </a:t>
            </a:r>
            <a:r>
              <a:rPr lang="sr-Latn-BA" smtClean="0">
                <a:hlinkClick r:id="rId5" action="ppaction://hlinkfile"/>
              </a:rPr>
              <a:t>signal</a:t>
            </a:r>
            <a:endParaRPr lang="en-US"/>
          </a:p>
        </p:txBody>
      </p:sp>
      <p:sp>
        <p:nvSpPr>
          <p:cNvPr id="9" name="TextBox 8"/>
          <p:cNvSpPr txBox="1"/>
          <p:nvPr/>
        </p:nvSpPr>
        <p:spPr>
          <a:xfrm>
            <a:off x="5929322" y="5786454"/>
            <a:ext cx="1214446" cy="369332"/>
          </a:xfrm>
          <a:prstGeom prst="rect">
            <a:avLst/>
          </a:prstGeom>
          <a:noFill/>
        </p:spPr>
        <p:txBody>
          <a:bodyPr wrap="square" rtlCol="0">
            <a:spAutoFit/>
          </a:bodyPr>
          <a:lstStyle/>
          <a:p>
            <a:r>
              <a:rPr lang="sr-Latn-BA" smtClean="0">
                <a:hlinkClick r:id="rId6" action="ppaction://hlinkfile"/>
              </a:rPr>
              <a:t>Vibrato</a:t>
            </a:r>
            <a:endParaRPr lang="sr-Latn-BA"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Wah-wah efekat</a:t>
            </a:r>
            <a:endParaRPr lang="en-GB"/>
          </a:p>
        </p:txBody>
      </p:sp>
      <p:sp>
        <p:nvSpPr>
          <p:cNvPr id="3" name="Content Placeholder 2"/>
          <p:cNvSpPr>
            <a:spLocks noGrp="1"/>
          </p:cNvSpPr>
          <p:nvPr>
            <p:ph sz="half" idx="1"/>
          </p:nvPr>
        </p:nvSpPr>
        <p:spPr/>
        <p:txBody>
          <a:bodyPr>
            <a:normAutofit fontScale="77500" lnSpcReduction="20000"/>
          </a:bodyPr>
          <a:lstStyle/>
          <a:p>
            <a:r>
              <a:rPr lang="sr-Latn-RS" smtClean="0"/>
              <a:t>Postiže se filtriranjem signala filtrom propusnikom opsega sa promjenljivom centralnom frekvencijom i uskim propusnim opsegom</a:t>
            </a:r>
          </a:p>
          <a:p>
            <a:r>
              <a:rPr lang="sr-Latn-RS" smtClean="0"/>
              <a:t>Filtrirani signal se miksa sa originalnim signalom</a:t>
            </a:r>
          </a:p>
          <a:p>
            <a:r>
              <a:rPr lang="sr-Latn-RS" smtClean="0"/>
              <a:t>Centralna frekvencija se može mijenjati ručno ili pomoću niskofrekventnog oscilatora</a:t>
            </a:r>
          </a:p>
          <a:p>
            <a:r>
              <a:rPr lang="sr-Latn-RS" smtClean="0"/>
              <a:t>Zamjenom jediničnog kašnjenja u realizaciji propusnika opsega kašnjenjem od </a:t>
            </a:r>
            <a:r>
              <a:rPr lang="sr-Latn-RS" i="1" smtClean="0"/>
              <a:t>M</a:t>
            </a:r>
            <a:r>
              <a:rPr lang="sr-Latn-RS" smtClean="0"/>
              <a:t> odmjeraka dobija se </a:t>
            </a:r>
            <a:r>
              <a:rPr lang="sr-Latn-RS" i="1" smtClean="0"/>
              <a:t>M-</a:t>
            </a:r>
            <a:r>
              <a:rPr lang="sr-Latn-RS" smtClean="0"/>
              <a:t>tostruki wah-wah filtar</a:t>
            </a:r>
            <a:endParaRPr lang="en-GB"/>
          </a:p>
        </p:txBody>
      </p:sp>
      <p:pic>
        <p:nvPicPr>
          <p:cNvPr id="7" name="Picture 2"/>
          <p:cNvPicPr>
            <a:picLocks noChangeAspect="1" noChangeArrowheads="1"/>
          </p:cNvPicPr>
          <p:nvPr/>
        </p:nvPicPr>
        <p:blipFill>
          <a:blip r:embed="rId2" cstate="print"/>
          <a:srcRect/>
          <a:stretch>
            <a:fillRect/>
          </a:stretch>
        </p:blipFill>
        <p:spPr bwMode="auto">
          <a:xfrm>
            <a:off x="4429124" y="1285860"/>
            <a:ext cx="4429124" cy="3321844"/>
          </a:xfrm>
          <a:prstGeom prst="rect">
            <a:avLst/>
          </a:prstGeom>
          <a:noFill/>
          <a:ln w="9525">
            <a:noFill/>
            <a:miter lim="800000"/>
            <a:headEnd/>
            <a:tailEnd/>
          </a:ln>
          <a:effectLst/>
        </p:spPr>
      </p:pic>
      <p:sp>
        <p:nvSpPr>
          <p:cNvPr id="6" name="Content Placeholder 5"/>
          <p:cNvSpPr>
            <a:spLocks noGrp="1"/>
          </p:cNvSpPr>
          <p:nvPr>
            <p:ph sz="half" idx="2"/>
          </p:nvPr>
        </p:nvSpPr>
        <p:spPr/>
        <p:txBody>
          <a:bodyPr/>
          <a:lstStyle/>
          <a:p>
            <a:endParaRPr lang="en-GB"/>
          </a:p>
        </p:txBody>
      </p:sp>
      <p:sp>
        <p:nvSpPr>
          <p:cNvPr id="9" name="TextBox 8"/>
          <p:cNvSpPr txBox="1"/>
          <p:nvPr/>
        </p:nvSpPr>
        <p:spPr>
          <a:xfrm>
            <a:off x="6143636" y="4786322"/>
            <a:ext cx="1071570" cy="369332"/>
          </a:xfrm>
          <a:prstGeom prst="rect">
            <a:avLst/>
          </a:prstGeom>
          <a:noFill/>
        </p:spPr>
        <p:txBody>
          <a:bodyPr wrap="square" rtlCol="0">
            <a:spAutoFit/>
          </a:bodyPr>
          <a:lstStyle/>
          <a:p>
            <a:r>
              <a:rPr lang="en-US" smtClean="0">
                <a:hlinkClick r:id="rId3" action="ppaction://hlinkfile"/>
              </a:rPr>
              <a:t>Wah-wah</a:t>
            </a: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Izvori zvuka</a:t>
            </a:r>
            <a:endParaRPr lang="en-GB"/>
          </a:p>
        </p:txBody>
      </p:sp>
      <p:sp>
        <p:nvSpPr>
          <p:cNvPr id="3" name="Content Placeholder 2"/>
          <p:cNvSpPr>
            <a:spLocks noGrp="1"/>
          </p:cNvSpPr>
          <p:nvPr>
            <p:ph idx="1"/>
          </p:nvPr>
        </p:nvSpPr>
        <p:spPr/>
        <p:txBody>
          <a:bodyPr/>
          <a:lstStyle/>
          <a:p>
            <a:r>
              <a:rPr lang="sr-Latn-RS" smtClean="0"/>
              <a:t>Izvori generišu zvuk </a:t>
            </a:r>
          </a:p>
          <a:p>
            <a:pPr lvl="1"/>
            <a:r>
              <a:rPr lang="sr-Latn-RS" smtClean="0"/>
              <a:t>Stvaraju promjenu stacionarnog stanja sredine</a:t>
            </a:r>
          </a:p>
          <a:p>
            <a:r>
              <a:rPr lang="sr-Latn-RS" smtClean="0"/>
              <a:t>Primjeri</a:t>
            </a:r>
          </a:p>
          <a:p>
            <a:pPr lvl="1"/>
            <a:r>
              <a:rPr lang="sr-Latn-RS" smtClean="0"/>
              <a:t>vibriranje žice instrumenta, </a:t>
            </a:r>
          </a:p>
          <a:p>
            <a:pPr lvl="1"/>
            <a:r>
              <a:rPr lang="sr-Latn-RS" smtClean="0"/>
              <a:t>vibriranje membrane bubnja,</a:t>
            </a:r>
          </a:p>
          <a:p>
            <a:pPr lvl="1"/>
            <a:r>
              <a:rPr lang="sr-Latn-RS" smtClean="0"/>
              <a:t>strujanje vazduha</a:t>
            </a:r>
          </a:p>
          <a:p>
            <a:pPr lvl="1"/>
            <a:r>
              <a:rPr lang="sr-Latn-RS" smtClean="0"/>
              <a:t>vibriranje membrane zvučnika</a:t>
            </a:r>
            <a:endParaRPr lang="en-GB"/>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Fuzz efekat</a:t>
            </a:r>
            <a:endParaRPr lang="en-GB"/>
          </a:p>
        </p:txBody>
      </p:sp>
      <p:sp>
        <p:nvSpPr>
          <p:cNvPr id="3" name="Content Placeholder 2"/>
          <p:cNvSpPr>
            <a:spLocks noGrp="1"/>
          </p:cNvSpPr>
          <p:nvPr>
            <p:ph sz="half" idx="1"/>
          </p:nvPr>
        </p:nvSpPr>
        <p:spPr/>
        <p:txBody>
          <a:bodyPr>
            <a:normAutofit fontScale="92500" lnSpcReduction="10000"/>
          </a:bodyPr>
          <a:lstStyle/>
          <a:p>
            <a:r>
              <a:rPr lang="sr-Latn-RS" smtClean="0"/>
              <a:t>Vrsta distorzije zvuka</a:t>
            </a:r>
          </a:p>
          <a:p>
            <a:pPr lvl="1"/>
            <a:r>
              <a:rPr lang="en-GB" smtClean="0"/>
              <a:t>V</a:t>
            </a:r>
            <a:r>
              <a:rPr lang="sr-Latn-RS" smtClean="0"/>
              <a:t>ažan dio muzike bazirane na električnoj gitari – rok i varijante</a:t>
            </a:r>
          </a:p>
          <a:p>
            <a:pPr lvl="1"/>
            <a:r>
              <a:rPr lang="en-GB" smtClean="0"/>
              <a:t>M</a:t>
            </a:r>
            <a:r>
              <a:rPr lang="sr-Latn-RS" smtClean="0"/>
              <a:t>ože se primjeniti na razne instrumente ili glas</a:t>
            </a:r>
          </a:p>
          <a:p>
            <a:r>
              <a:rPr lang="sr-Latn-RS" smtClean="0"/>
              <a:t>Nelinearan efekat</a:t>
            </a:r>
          </a:p>
          <a:p>
            <a:endParaRPr lang="sr-Latn-RS" smtClean="0"/>
          </a:p>
          <a:p>
            <a:endParaRPr lang="sr-Latn-RS" smtClean="0"/>
          </a:p>
          <a:p>
            <a:r>
              <a:rPr lang="sr-Latn-RS" smtClean="0"/>
              <a:t>Uobičajeno je miksanje ulaznog i fuzz signala</a:t>
            </a:r>
            <a:endParaRPr lang="en-GB"/>
          </a:p>
        </p:txBody>
      </p:sp>
      <p:graphicFrame>
        <p:nvGraphicFramePr>
          <p:cNvPr id="4" name="Object 3"/>
          <p:cNvGraphicFramePr>
            <a:graphicFrameLocks noChangeAspect="1"/>
          </p:cNvGraphicFramePr>
          <p:nvPr/>
        </p:nvGraphicFramePr>
        <p:xfrm>
          <a:off x="928662" y="4140307"/>
          <a:ext cx="2286016" cy="860329"/>
        </p:xfrm>
        <a:graphic>
          <a:graphicData uri="http://schemas.openxmlformats.org/presentationml/2006/ole">
            <p:oleObj spid="_x0000_s45058" name="Equation" r:id="rId3" imgW="1180800" imgH="444240" progId="Equation.3">
              <p:embed/>
            </p:oleObj>
          </a:graphicData>
        </a:graphic>
      </p:graphicFrame>
      <p:pic>
        <p:nvPicPr>
          <p:cNvPr id="6" name="Picture 2"/>
          <p:cNvPicPr>
            <a:picLocks noChangeAspect="1" noChangeArrowheads="1"/>
          </p:cNvPicPr>
          <p:nvPr/>
        </p:nvPicPr>
        <p:blipFill>
          <a:blip r:embed="rId4" cstate="print"/>
          <a:srcRect/>
          <a:stretch>
            <a:fillRect/>
          </a:stretch>
        </p:blipFill>
        <p:spPr bwMode="auto">
          <a:xfrm>
            <a:off x="4724811" y="1428736"/>
            <a:ext cx="4419189" cy="3317994"/>
          </a:xfrm>
          <a:prstGeom prst="rect">
            <a:avLst/>
          </a:prstGeom>
          <a:noFill/>
          <a:ln w="9525">
            <a:noFill/>
            <a:miter lim="800000"/>
            <a:headEnd/>
            <a:tailEnd/>
          </a:ln>
          <a:effectLst/>
        </p:spPr>
      </p:pic>
      <p:sp>
        <p:nvSpPr>
          <p:cNvPr id="7" name="Content Placeholder 6"/>
          <p:cNvSpPr>
            <a:spLocks noGrp="1"/>
          </p:cNvSpPr>
          <p:nvPr>
            <p:ph sz="half" idx="2"/>
          </p:nvPr>
        </p:nvSpPr>
        <p:spPr/>
        <p:txBody>
          <a:bodyPr/>
          <a:lstStyle/>
          <a:p>
            <a:endParaRPr lang="en-GB"/>
          </a:p>
        </p:txBody>
      </p:sp>
      <p:sp>
        <p:nvSpPr>
          <p:cNvPr id="9" name="TextBox 8"/>
          <p:cNvSpPr txBox="1"/>
          <p:nvPr/>
        </p:nvSpPr>
        <p:spPr>
          <a:xfrm>
            <a:off x="6643702" y="5000636"/>
            <a:ext cx="642942" cy="369332"/>
          </a:xfrm>
          <a:prstGeom prst="rect">
            <a:avLst/>
          </a:prstGeom>
          <a:noFill/>
        </p:spPr>
        <p:txBody>
          <a:bodyPr wrap="square" rtlCol="0">
            <a:spAutoFit/>
          </a:bodyPr>
          <a:lstStyle/>
          <a:p>
            <a:r>
              <a:rPr lang="en-US" smtClean="0">
                <a:hlinkClick r:id="rId5" action="ppaction://hlinkfile"/>
              </a:rPr>
              <a:t>Fuzz</a:t>
            </a:r>
            <a:endParaRPr lang="en-GB"/>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Reverberacije</a:t>
            </a:r>
            <a:endParaRPr lang="en-GB"/>
          </a:p>
        </p:txBody>
      </p:sp>
      <p:sp>
        <p:nvSpPr>
          <p:cNvPr id="5" name="Content Placeholder 4"/>
          <p:cNvSpPr>
            <a:spLocks noGrp="1"/>
          </p:cNvSpPr>
          <p:nvPr>
            <p:ph sz="half" idx="1"/>
          </p:nvPr>
        </p:nvSpPr>
        <p:spPr/>
        <p:txBody>
          <a:bodyPr>
            <a:normAutofit fontScale="62500" lnSpcReduction="20000"/>
          </a:bodyPr>
          <a:lstStyle/>
          <a:p>
            <a:r>
              <a:rPr lang="sr-Latn-RS" sz="2800" smtClean="0"/>
              <a:t>Jedan od najčešće korištenih audio-efekata</a:t>
            </a:r>
          </a:p>
          <a:p>
            <a:r>
              <a:rPr lang="sr-Latn-RS" sz="2800" smtClean="0"/>
              <a:t>Rezultat mnogobrojnih refleksija zvuka u zatvorenom prostoru</a:t>
            </a:r>
          </a:p>
          <a:p>
            <a:pPr lvl="1"/>
            <a:r>
              <a:rPr lang="sr-Latn-RS" sz="2400" smtClean="0"/>
              <a:t>Od izvora, npr. zvučnika, obično postoji direktan put zvuka do slušaoca</a:t>
            </a:r>
          </a:p>
          <a:p>
            <a:pPr lvl="1"/>
            <a:r>
              <a:rPr lang="sr-Latn-RS" sz="2400" smtClean="0"/>
              <a:t>Ali, zvučni talasi mogu do slušaoca doći i dužim putem, reflektujući se od zidova i plafona</a:t>
            </a:r>
          </a:p>
          <a:p>
            <a:pPr lvl="1"/>
            <a:r>
              <a:rPr lang="sr-Latn-RS" smtClean="0"/>
              <a:t>Reflektovani talas će zakasniti i biće oslabljen</a:t>
            </a:r>
          </a:p>
          <a:p>
            <a:pPr lvl="1"/>
            <a:r>
              <a:rPr lang="sr-Latn-RS" sz="2400" smtClean="0"/>
              <a:t>Reflektovani talasi se mogu odbiti više puta prije dolaska do slušaoca</a:t>
            </a:r>
          </a:p>
          <a:p>
            <a:pPr lvl="1"/>
            <a:r>
              <a:rPr lang="sr-Latn-RS" smtClean="0"/>
              <a:t>Niz zakašnjelih i oslabljenih talasa predstavlja </a:t>
            </a:r>
            <a:r>
              <a:rPr lang="sr-Latn-RS" smtClean="0">
                <a:solidFill>
                  <a:srgbClr val="FF0000"/>
                </a:solidFill>
              </a:rPr>
              <a:t>reverberacije</a:t>
            </a:r>
          </a:p>
          <a:p>
            <a:pPr lvl="1"/>
            <a:r>
              <a:rPr lang="sr-Latn-RS" sz="2400" smtClean="0"/>
              <a:t>Daje prostorni osjećaj zvuku</a:t>
            </a:r>
          </a:p>
          <a:p>
            <a:pPr lvl="1"/>
            <a:r>
              <a:rPr lang="sr-Latn-RS" sz="2400" smtClean="0"/>
              <a:t>Bogatiji zvuk se dobija u većim prostorijama</a:t>
            </a:r>
            <a:endParaRPr lang="en-GB" sz="2400"/>
          </a:p>
        </p:txBody>
      </p:sp>
      <p:sp>
        <p:nvSpPr>
          <p:cNvPr id="8" name="Content Placeholder 7"/>
          <p:cNvSpPr>
            <a:spLocks noGrp="1"/>
          </p:cNvSpPr>
          <p:nvPr>
            <p:ph sz="half" idx="2"/>
          </p:nvPr>
        </p:nvSpPr>
        <p:spPr/>
        <p:txBody>
          <a:bodyPr>
            <a:normAutofit fontScale="62500" lnSpcReduction="20000"/>
          </a:bodyPr>
          <a:lstStyle/>
          <a:p>
            <a:endParaRPr lang="en-GB"/>
          </a:p>
        </p:txBody>
      </p:sp>
      <p:pic>
        <p:nvPicPr>
          <p:cNvPr id="56323" name="Picture 3"/>
          <p:cNvPicPr>
            <a:picLocks noChangeAspect="1" noChangeArrowheads="1"/>
          </p:cNvPicPr>
          <p:nvPr/>
        </p:nvPicPr>
        <p:blipFill>
          <a:blip r:embed="rId2" cstate="print"/>
          <a:srcRect/>
          <a:stretch>
            <a:fillRect/>
          </a:stretch>
        </p:blipFill>
        <p:spPr bwMode="auto">
          <a:xfrm>
            <a:off x="4786314" y="2786058"/>
            <a:ext cx="3771900" cy="1733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Reverberacije i kašnjenje</a:t>
            </a:r>
            <a:endParaRPr lang="en-GB"/>
          </a:p>
        </p:txBody>
      </p:sp>
      <p:sp>
        <p:nvSpPr>
          <p:cNvPr id="3" name="Content Placeholder 2"/>
          <p:cNvSpPr>
            <a:spLocks noGrp="1"/>
          </p:cNvSpPr>
          <p:nvPr>
            <p:ph idx="1"/>
          </p:nvPr>
        </p:nvSpPr>
        <p:spPr/>
        <p:txBody>
          <a:bodyPr>
            <a:normAutofit fontScale="85000" lnSpcReduction="20000"/>
          </a:bodyPr>
          <a:lstStyle/>
          <a:p>
            <a:r>
              <a:rPr lang="sr-Latn-RS" smtClean="0"/>
              <a:t>Kašnjenje proizvodi sličan efekat ali</a:t>
            </a:r>
          </a:p>
          <a:p>
            <a:pPr lvl="1"/>
            <a:r>
              <a:rPr lang="sr-Latn-RS" smtClean="0"/>
              <a:t>Kod reverberacija brzina pristizanja refleksija se mijenja tokom vremena</a:t>
            </a:r>
          </a:p>
          <a:p>
            <a:pPr lvl="1"/>
            <a:r>
              <a:rPr lang="sr-Latn-RS" smtClean="0"/>
              <a:t>Kašnjenje može simulirati refleksije sa fiksnim razmakom</a:t>
            </a:r>
          </a:p>
          <a:p>
            <a:r>
              <a:rPr lang="sr-Latn-RS" smtClean="0"/>
              <a:t>Kod reverberacija postoji skup jasnih usmjerenih refleksija koje zavise od oblika i veličine prostorije, te položaja izvora i slušaoca – </a:t>
            </a:r>
            <a:r>
              <a:rPr lang="sr-Latn-RS" smtClean="0">
                <a:solidFill>
                  <a:schemeClr val="tx2"/>
                </a:solidFill>
              </a:rPr>
              <a:t>rane refleksije</a:t>
            </a:r>
          </a:p>
          <a:p>
            <a:r>
              <a:rPr lang="sr-Latn-RS" smtClean="0"/>
              <a:t>Nakon ranih refleksija brzina pristizanja se povećava i slučajno je raspoređena pa se teško povezuje sa fizičkim karakteristikama prostorije – </a:t>
            </a:r>
            <a:r>
              <a:rPr lang="sr-Latn-RS" smtClean="0">
                <a:solidFill>
                  <a:schemeClr val="tx2"/>
                </a:solidFill>
              </a:rPr>
              <a:t>kasne refleksije</a:t>
            </a:r>
          </a:p>
          <a:p>
            <a:pPr lvl="1"/>
            <a:r>
              <a:rPr lang="en-GB" smtClean="0"/>
              <a:t>Z</a:t>
            </a:r>
            <a:r>
              <a:rPr lang="sr-Latn-RS" smtClean="0"/>
              <a:t>načajne za percepciju prostora u zvuku</a:t>
            </a:r>
          </a:p>
          <a:p>
            <a:pPr lvl="1"/>
            <a:r>
              <a:rPr lang="en-GB" smtClean="0"/>
              <a:t>E</a:t>
            </a:r>
            <a:r>
              <a:rPr lang="sr-Latn-RS" smtClean="0"/>
              <a:t>ksponencijalno opadaju u koncertnim salama</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Realizacija reverberacija</a:t>
            </a:r>
            <a:endParaRPr lang="en-GB"/>
          </a:p>
        </p:txBody>
      </p:sp>
      <p:sp>
        <p:nvSpPr>
          <p:cNvPr id="3" name="Content Placeholder 2"/>
          <p:cNvSpPr>
            <a:spLocks noGrp="1"/>
          </p:cNvSpPr>
          <p:nvPr>
            <p:ph idx="1"/>
          </p:nvPr>
        </p:nvSpPr>
        <p:spPr/>
        <p:txBody>
          <a:bodyPr/>
          <a:lstStyle/>
          <a:p>
            <a:r>
              <a:rPr lang="sr-Latn-RS" smtClean="0"/>
              <a:t>Dvije klase realizacija:</a:t>
            </a:r>
          </a:p>
          <a:p>
            <a:pPr lvl="1"/>
            <a:r>
              <a:rPr lang="sr-Latn-RS" smtClean="0"/>
              <a:t>Pomoću filtara i linija za kašnjenje</a:t>
            </a:r>
          </a:p>
          <a:p>
            <a:pPr lvl="1"/>
            <a:r>
              <a:rPr lang="sr-Latn-RS" smtClean="0"/>
              <a:t>Pomoću konvolucije i impulsnog odziva</a:t>
            </a:r>
            <a:endParaRPr lang="en-GB"/>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Schroederov reverberator</a:t>
            </a:r>
            <a:endParaRPr lang="en-GB"/>
          </a:p>
        </p:txBody>
      </p:sp>
      <p:sp>
        <p:nvSpPr>
          <p:cNvPr id="3" name="Content Placeholder 2"/>
          <p:cNvSpPr>
            <a:spLocks noGrp="1"/>
          </p:cNvSpPr>
          <p:nvPr>
            <p:ph idx="1"/>
          </p:nvPr>
        </p:nvSpPr>
        <p:spPr/>
        <p:txBody>
          <a:bodyPr/>
          <a:lstStyle/>
          <a:p>
            <a:r>
              <a:rPr lang="sr-Latn-RS" smtClean="0"/>
              <a:t>Primjer reverberatora zasnovanog na filtrima</a:t>
            </a:r>
          </a:p>
          <a:p>
            <a:r>
              <a:rPr lang="sr-Latn-RS" smtClean="0"/>
              <a:t>Koristi četiri comb filtra i dva svepropusna filtra</a:t>
            </a:r>
          </a:p>
          <a:p>
            <a:r>
              <a:rPr lang="sr-Latn-RS" smtClean="0"/>
              <a:t>Poboljšanje – Moorerov reverberator</a:t>
            </a:r>
            <a:endParaRPr lang="en-GB"/>
          </a:p>
        </p:txBody>
      </p:sp>
      <p:pic>
        <p:nvPicPr>
          <p:cNvPr id="57347" name="Picture 3"/>
          <p:cNvPicPr>
            <a:picLocks noChangeAspect="1" noChangeArrowheads="1"/>
          </p:cNvPicPr>
          <p:nvPr/>
        </p:nvPicPr>
        <p:blipFill>
          <a:blip r:embed="rId2" cstate="print"/>
          <a:srcRect/>
          <a:stretch>
            <a:fillRect/>
          </a:stretch>
        </p:blipFill>
        <p:spPr bwMode="auto">
          <a:xfrm>
            <a:off x="1571604" y="3929066"/>
            <a:ext cx="5357850" cy="2542853"/>
          </a:xfrm>
          <a:prstGeom prst="rect">
            <a:avLst/>
          </a:prstGeom>
          <a:noFill/>
          <a:ln w="9525">
            <a:noFill/>
            <a:miter lim="800000"/>
            <a:headEnd/>
            <a:tailEnd/>
          </a:ln>
          <a:effectLst/>
        </p:spPr>
      </p:pic>
      <p:sp>
        <p:nvSpPr>
          <p:cNvPr id="5" name="Rectangle 4"/>
          <p:cNvSpPr/>
          <p:nvPr/>
        </p:nvSpPr>
        <p:spPr>
          <a:xfrm>
            <a:off x="1500166" y="3857628"/>
            <a:ext cx="428628"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Konvolucioni reverberator</a:t>
            </a:r>
            <a:endParaRPr lang="en-GB"/>
          </a:p>
        </p:txBody>
      </p:sp>
      <p:sp>
        <p:nvSpPr>
          <p:cNvPr id="3" name="Content Placeholder 2"/>
          <p:cNvSpPr>
            <a:spLocks noGrp="1"/>
          </p:cNvSpPr>
          <p:nvPr>
            <p:ph idx="1"/>
          </p:nvPr>
        </p:nvSpPr>
        <p:spPr/>
        <p:txBody>
          <a:bodyPr/>
          <a:lstStyle/>
          <a:p>
            <a:r>
              <a:rPr lang="sr-Latn-RS" smtClean="0"/>
              <a:t>Ako je poznat impulsni odziv prostorije vjerne reverberacije se mogu dobiti konvolucijom sa ulaznim signalom</a:t>
            </a:r>
          </a:p>
          <a:p>
            <a:r>
              <a:rPr lang="sr-Latn-RS" smtClean="0"/>
              <a:t>Diskretna konvolucija</a:t>
            </a:r>
            <a:endParaRPr lang="en-US" smtClean="0"/>
          </a:p>
          <a:p>
            <a:endParaRPr lang="en-US" smtClean="0"/>
          </a:p>
          <a:p>
            <a:endParaRPr lang="en-US" smtClean="0"/>
          </a:p>
          <a:p>
            <a:r>
              <a:rPr lang="en-US" smtClean="0"/>
              <a:t>Konvolucija se efikasno mo</a:t>
            </a:r>
            <a:r>
              <a:rPr lang="sr-Latn-BA" smtClean="0"/>
              <a:t>že računati pomoću brze Furijeove transformacije (FFT)</a:t>
            </a:r>
            <a:endParaRPr lang="sr-Latn-RS" smtClean="0"/>
          </a:p>
          <a:p>
            <a:endParaRPr lang="en-GB"/>
          </a:p>
        </p:txBody>
      </p:sp>
      <p:graphicFrame>
        <p:nvGraphicFramePr>
          <p:cNvPr id="4" name="Object 3"/>
          <p:cNvGraphicFramePr>
            <a:graphicFrameLocks/>
          </p:cNvGraphicFramePr>
          <p:nvPr/>
        </p:nvGraphicFramePr>
        <p:xfrm>
          <a:off x="1524000" y="1397000"/>
          <a:ext cx="6096000" cy="4064000"/>
        </p:xfrm>
        <a:graphic>
          <a:graphicData uri="http://schemas.openxmlformats.org/presentationml/2006/ole">
            <p:oleObj spid="_x0000_s46082" name="Bitmap Image" r:id="rId3" imgW="0" imgH="0" progId="PBrush">
              <p:embed/>
            </p:oleObj>
          </a:graphicData>
        </a:graphic>
      </p:graphicFrame>
      <p:graphicFrame>
        <p:nvGraphicFramePr>
          <p:cNvPr id="5" name="Object 4"/>
          <p:cNvGraphicFramePr>
            <a:graphicFrameLocks noChangeAspect="1"/>
          </p:cNvGraphicFramePr>
          <p:nvPr/>
        </p:nvGraphicFramePr>
        <p:xfrm>
          <a:off x="2500298" y="3784604"/>
          <a:ext cx="3913861" cy="787404"/>
        </p:xfrm>
        <a:graphic>
          <a:graphicData uri="http://schemas.openxmlformats.org/presentationml/2006/ole">
            <p:oleObj spid="_x0000_s46083" name="Equation" r:id="rId4" imgW="2145960" imgH="431640" progId="Equation.3">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Impulsni odziv</a:t>
            </a:r>
            <a:endParaRPr lang="en-US"/>
          </a:p>
        </p:txBody>
      </p:sp>
      <p:sp>
        <p:nvSpPr>
          <p:cNvPr id="3" name="Content Placeholder 2"/>
          <p:cNvSpPr>
            <a:spLocks noGrp="1"/>
          </p:cNvSpPr>
          <p:nvPr>
            <p:ph idx="1"/>
          </p:nvPr>
        </p:nvSpPr>
        <p:spPr/>
        <p:txBody>
          <a:bodyPr/>
          <a:lstStyle/>
          <a:p>
            <a:r>
              <a:rPr lang="sr-Latn-BA" smtClean="0"/>
              <a:t>Odziv sistema na jedinični impuls je </a:t>
            </a:r>
            <a:r>
              <a:rPr lang="sr-Latn-BA" smtClean="0">
                <a:solidFill>
                  <a:srgbClr val="FF0000"/>
                </a:solidFill>
              </a:rPr>
              <a:t>impulsni odziv</a:t>
            </a:r>
            <a:r>
              <a:rPr lang="sr-Latn-BA" smtClean="0"/>
              <a:t> sistema</a:t>
            </a:r>
          </a:p>
          <a:p>
            <a:endParaRPr lang="sr-Latn-BA" smtClean="0"/>
          </a:p>
          <a:p>
            <a:endParaRPr lang="sr-Latn-BA" smtClean="0"/>
          </a:p>
          <a:p>
            <a:endParaRPr lang="sr-Latn-BA" smtClean="0"/>
          </a:p>
          <a:p>
            <a:r>
              <a:rPr lang="sr-Latn-BA" smtClean="0"/>
              <a:t>Impulsni odziv može biti:</a:t>
            </a:r>
          </a:p>
          <a:p>
            <a:pPr lvl="1"/>
            <a:r>
              <a:rPr lang="sr-Latn-BA" smtClean="0"/>
              <a:t>Beskonačan (Infinite Impulse Response, IIR)</a:t>
            </a:r>
          </a:p>
          <a:p>
            <a:pPr lvl="1"/>
            <a:r>
              <a:rPr lang="sr-Latn-BA" smtClean="0"/>
              <a:t>Konačan (Finite Impulse Response, FIR)</a:t>
            </a:r>
          </a:p>
          <a:p>
            <a:endParaRPr lang="en-US"/>
          </a:p>
        </p:txBody>
      </p:sp>
      <p:pic>
        <p:nvPicPr>
          <p:cNvPr id="4" name="Picture 3" descr="addin_tmp.png"/>
          <p:cNvPicPr>
            <a:picLocks noChangeAspect="1"/>
          </p:cNvPicPr>
          <p:nvPr>
            <p:custDataLst>
              <p:tags r:id="rId1"/>
            </p:custDataLst>
          </p:nvPr>
        </p:nvPicPr>
        <p:blipFill>
          <a:blip r:embed="rId5" cstate="print"/>
          <a:stretch>
            <a:fillRect/>
          </a:stretch>
        </p:blipFill>
        <p:spPr>
          <a:xfrm>
            <a:off x="1071538" y="2786058"/>
            <a:ext cx="1975485" cy="609600"/>
          </a:xfrm>
          <a:prstGeom prst="rect">
            <a:avLst/>
          </a:prstGeom>
        </p:spPr>
      </p:pic>
      <p:sp>
        <p:nvSpPr>
          <p:cNvPr id="5" name="Rectangle 4"/>
          <p:cNvSpPr/>
          <p:nvPr/>
        </p:nvSpPr>
        <p:spPr>
          <a:xfrm>
            <a:off x="3071811" y="3643314"/>
            <a:ext cx="2000264" cy="857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mtClean="0">
                <a:solidFill>
                  <a:schemeClr val="tx1"/>
                </a:solidFill>
              </a:rPr>
              <a:t>Sistem</a:t>
            </a:r>
            <a:endParaRPr lang="en-US">
              <a:solidFill>
                <a:schemeClr val="tx1"/>
              </a:solidFill>
            </a:endParaRPr>
          </a:p>
        </p:txBody>
      </p:sp>
      <p:cxnSp>
        <p:nvCxnSpPr>
          <p:cNvPr id="7" name="Straight Arrow Connector 6"/>
          <p:cNvCxnSpPr>
            <a:endCxn id="5" idx="1"/>
          </p:cNvCxnSpPr>
          <p:nvPr/>
        </p:nvCxnSpPr>
        <p:spPr>
          <a:xfrm>
            <a:off x="1643051" y="4071942"/>
            <a:ext cx="142876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072075" y="4071942"/>
            <a:ext cx="142876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0" name="Picture 9" descr="addin_tmp.png"/>
          <p:cNvPicPr>
            <a:picLocks noChangeAspect="1"/>
          </p:cNvPicPr>
          <p:nvPr>
            <p:custDataLst>
              <p:tags r:id="rId2"/>
            </p:custDataLst>
          </p:nvPr>
        </p:nvPicPr>
        <p:blipFill>
          <a:blip r:embed="rId6" cstate="print"/>
          <a:stretch>
            <a:fillRect/>
          </a:stretch>
        </p:blipFill>
        <p:spPr>
          <a:xfrm>
            <a:off x="1571613" y="3714752"/>
            <a:ext cx="438150" cy="255270"/>
          </a:xfrm>
          <a:prstGeom prst="rect">
            <a:avLst/>
          </a:prstGeom>
        </p:spPr>
      </p:pic>
      <p:pic>
        <p:nvPicPr>
          <p:cNvPr id="11" name="Picture 10" descr="addin_tmp.png"/>
          <p:cNvPicPr>
            <a:picLocks noChangeAspect="1"/>
          </p:cNvPicPr>
          <p:nvPr>
            <p:custDataLst>
              <p:tags r:id="rId3"/>
            </p:custDataLst>
          </p:nvPr>
        </p:nvPicPr>
        <p:blipFill>
          <a:blip r:embed="rId7" cstate="print"/>
          <a:stretch>
            <a:fillRect/>
          </a:stretch>
        </p:blipFill>
        <p:spPr>
          <a:xfrm>
            <a:off x="5786455" y="3673796"/>
            <a:ext cx="1285875" cy="25527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Konvolucija</a:t>
            </a:r>
            <a:endParaRPr lang="en-US"/>
          </a:p>
        </p:txBody>
      </p:sp>
      <p:sp>
        <p:nvSpPr>
          <p:cNvPr id="4" name="Rectangle 3"/>
          <p:cNvSpPr/>
          <p:nvPr/>
        </p:nvSpPr>
        <p:spPr>
          <a:xfrm>
            <a:off x="3286116" y="4929198"/>
            <a:ext cx="2000264" cy="857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mtClean="0">
                <a:solidFill>
                  <a:schemeClr val="tx1"/>
                </a:solidFill>
              </a:rPr>
              <a:t>Sistem</a:t>
            </a:r>
          </a:p>
          <a:p>
            <a:pPr algn="ctr"/>
            <a:r>
              <a:rPr lang="sr-Latn-BA" smtClean="0">
                <a:solidFill>
                  <a:schemeClr val="tx1"/>
                </a:solidFill>
              </a:rPr>
              <a:t>h(</a:t>
            </a:r>
            <a:r>
              <a:rPr lang="sr-Latn-BA" i="1" smtClean="0">
                <a:solidFill>
                  <a:schemeClr val="tx1"/>
                </a:solidFill>
              </a:rPr>
              <a:t>n</a:t>
            </a:r>
            <a:r>
              <a:rPr lang="sr-Latn-BA" smtClean="0">
                <a:solidFill>
                  <a:schemeClr val="tx1"/>
                </a:solidFill>
              </a:rPr>
              <a:t>)</a:t>
            </a:r>
            <a:endParaRPr lang="en-US">
              <a:solidFill>
                <a:schemeClr val="tx1"/>
              </a:solidFill>
            </a:endParaRPr>
          </a:p>
        </p:txBody>
      </p:sp>
      <p:cxnSp>
        <p:nvCxnSpPr>
          <p:cNvPr id="5" name="Straight Arrow Connector 4"/>
          <p:cNvCxnSpPr>
            <a:endCxn id="4" idx="1"/>
          </p:cNvCxnSpPr>
          <p:nvPr/>
        </p:nvCxnSpPr>
        <p:spPr>
          <a:xfrm>
            <a:off x="1857356" y="5357826"/>
            <a:ext cx="142876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286380" y="5357826"/>
            <a:ext cx="142876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9" name="Content Placeholder 8" descr="addin_tmp.png"/>
          <p:cNvPicPr>
            <a:picLocks noGrp="1" noChangeAspect="1"/>
          </p:cNvPicPr>
          <p:nvPr>
            <p:ph idx="1"/>
            <p:custDataLst>
              <p:tags r:id="rId1"/>
            </p:custDataLst>
          </p:nvPr>
        </p:nvPicPr>
        <p:blipFill>
          <a:blip r:embed="rId7" cstate="print"/>
          <a:stretch>
            <a:fillRect/>
          </a:stretch>
        </p:blipFill>
        <p:spPr>
          <a:xfrm>
            <a:off x="1785917" y="5000635"/>
            <a:ext cx="464820" cy="255270"/>
          </a:xfrm>
        </p:spPr>
      </p:pic>
      <p:pic>
        <p:nvPicPr>
          <p:cNvPr id="10" name="Picture 9" descr="addin_tmp.png"/>
          <p:cNvPicPr>
            <a:picLocks noChangeAspect="1"/>
          </p:cNvPicPr>
          <p:nvPr>
            <p:custDataLst>
              <p:tags r:id="rId2"/>
            </p:custDataLst>
          </p:nvPr>
        </p:nvPicPr>
        <p:blipFill>
          <a:blip r:embed="rId8" cstate="print"/>
          <a:stretch>
            <a:fillRect/>
          </a:stretch>
        </p:blipFill>
        <p:spPr>
          <a:xfrm>
            <a:off x="6000760" y="4959679"/>
            <a:ext cx="2019300" cy="255270"/>
          </a:xfrm>
          <a:prstGeom prst="rect">
            <a:avLst/>
          </a:prstGeom>
        </p:spPr>
      </p:pic>
      <p:sp>
        <p:nvSpPr>
          <p:cNvPr id="11" name="TextBox 10"/>
          <p:cNvSpPr txBox="1"/>
          <p:nvPr/>
        </p:nvSpPr>
        <p:spPr>
          <a:xfrm>
            <a:off x="928662" y="1428736"/>
            <a:ext cx="7500990" cy="3323987"/>
          </a:xfrm>
          <a:prstGeom prst="rect">
            <a:avLst/>
          </a:prstGeom>
          <a:noFill/>
        </p:spPr>
        <p:txBody>
          <a:bodyPr wrap="square" rtlCol="0">
            <a:spAutoFit/>
          </a:bodyPr>
          <a:lstStyle/>
          <a:p>
            <a:pPr marL="261938" indent="-261938">
              <a:buFont typeface="Arial" pitchFamily="34" charset="0"/>
              <a:buChar char="•"/>
            </a:pPr>
            <a:r>
              <a:rPr lang="en-US" sz="2400" smtClean="0"/>
              <a:t>Sistem je karakterisan impulsnim odzivom.</a:t>
            </a:r>
          </a:p>
          <a:p>
            <a:pPr marL="261938" indent="-261938">
              <a:buFont typeface="Arial" pitchFamily="34" charset="0"/>
              <a:buChar char="•"/>
            </a:pPr>
            <a:r>
              <a:rPr lang="en-US" sz="2400" smtClean="0"/>
              <a:t>Odziv na proizvoljnu pobudu je konvolucija ulaznog signala i impulsnog odziva</a:t>
            </a:r>
            <a:r>
              <a:rPr lang="sr-Latn-BA" sz="2400" smtClean="0"/>
              <a:t>:</a:t>
            </a:r>
          </a:p>
          <a:p>
            <a:pPr marL="261938" indent="-261938">
              <a:buFont typeface="Arial" pitchFamily="34" charset="0"/>
              <a:buChar char="•"/>
            </a:pPr>
            <a:endParaRPr lang="sr-Latn-BA" sz="2400" smtClean="0"/>
          </a:p>
          <a:p>
            <a:pPr marL="261938" indent="-261938">
              <a:buFont typeface="Arial" pitchFamily="34" charset="0"/>
              <a:buChar char="•"/>
            </a:pPr>
            <a:r>
              <a:rPr lang="sr-Latn-BA" sz="2400" smtClean="0"/>
              <a:t>Ako je sistem FIR tipa onda imamo:</a:t>
            </a:r>
          </a:p>
          <a:p>
            <a:pPr marL="261938" indent="-261938">
              <a:buFont typeface="Arial" pitchFamily="34" charset="0"/>
              <a:buChar char="•"/>
            </a:pPr>
            <a:endParaRPr lang="sr-Latn-BA" sz="2400" smtClean="0"/>
          </a:p>
          <a:p>
            <a:pPr marL="261938" indent="-261938">
              <a:buFont typeface="Arial" pitchFamily="34" charset="0"/>
              <a:buChar char="•"/>
            </a:pPr>
            <a:endParaRPr lang="sr-Latn-BA" sz="2400" smtClean="0"/>
          </a:p>
          <a:p>
            <a:pPr marL="261938" indent="-261938">
              <a:buFont typeface="Arial" pitchFamily="34" charset="0"/>
              <a:buChar char="•"/>
            </a:pPr>
            <a:r>
              <a:rPr lang="sr-Latn-BA" sz="2400" i="1" smtClean="0"/>
              <a:t>N </a:t>
            </a:r>
            <a:r>
              <a:rPr lang="sr-Latn-BA" sz="2400" smtClean="0"/>
              <a:t>je dužina impulsnog odziva</a:t>
            </a:r>
            <a:endParaRPr lang="en-US" sz="2400" i="1" smtClean="0"/>
          </a:p>
          <a:p>
            <a:pPr indent="261938">
              <a:buFont typeface="Arial" pitchFamily="34" charset="0"/>
              <a:buChar char="•"/>
            </a:pPr>
            <a:endParaRPr lang="en-US"/>
          </a:p>
        </p:txBody>
      </p:sp>
      <p:pic>
        <p:nvPicPr>
          <p:cNvPr id="17" name="Picture 16" descr="addin_tmp.png"/>
          <p:cNvPicPr>
            <a:picLocks noChangeAspect="1"/>
          </p:cNvPicPr>
          <p:nvPr>
            <p:custDataLst>
              <p:tags r:id="rId3"/>
            </p:custDataLst>
          </p:nvPr>
        </p:nvPicPr>
        <p:blipFill>
          <a:blip r:embed="rId9" cstate="print"/>
          <a:stretch>
            <a:fillRect/>
          </a:stretch>
        </p:blipFill>
        <p:spPr>
          <a:xfrm>
            <a:off x="1357290" y="2573651"/>
            <a:ext cx="7440930" cy="283845"/>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1285852" y="3430906"/>
            <a:ext cx="6922770" cy="329565"/>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Izračunavanje konvolucije</a:t>
            </a:r>
            <a:endParaRPr lang="en-US"/>
          </a:p>
        </p:txBody>
      </p:sp>
      <p:graphicFrame>
        <p:nvGraphicFramePr>
          <p:cNvPr id="4" name="Content Placeholder 3"/>
          <p:cNvGraphicFramePr>
            <a:graphicFrameLocks noGrp="1"/>
          </p:cNvGraphicFramePr>
          <p:nvPr>
            <p:ph idx="1"/>
          </p:nvPr>
        </p:nvGraphicFramePr>
        <p:xfrm>
          <a:off x="1785918" y="2500306"/>
          <a:ext cx="6329376" cy="365760"/>
        </p:xfrm>
        <a:graphic>
          <a:graphicData uri="http://schemas.openxmlformats.org/drawingml/2006/table">
            <a:tbl>
              <a:tblPr firstRow="1" bandRow="1">
                <a:tableStyleId>{5C22544A-7EE6-4342-B048-85BDC9FD1C3A}</a:tableStyleId>
              </a:tblPr>
              <a:tblGrid>
                <a:gridCol w="791172"/>
                <a:gridCol w="791172"/>
                <a:gridCol w="791172"/>
                <a:gridCol w="791172"/>
                <a:gridCol w="791172"/>
                <a:gridCol w="791172"/>
                <a:gridCol w="791172"/>
                <a:gridCol w="791172"/>
              </a:tblGrid>
              <a:tr h="327990">
                <a:tc>
                  <a:txBody>
                    <a:bodyPr/>
                    <a:lstStyle/>
                    <a:p>
                      <a:pPr algn="ctr"/>
                      <a:r>
                        <a:rPr lang="sr-Latn-BA" smtClean="0"/>
                        <a:t>1</a:t>
                      </a:r>
                      <a:endParaRPr lang="en-US"/>
                    </a:p>
                  </a:txBody>
                  <a:tcPr/>
                </a:tc>
                <a:tc>
                  <a:txBody>
                    <a:bodyPr/>
                    <a:lstStyle/>
                    <a:p>
                      <a:pPr algn="ctr"/>
                      <a:r>
                        <a:rPr lang="sr-Latn-BA" smtClean="0"/>
                        <a:t>3</a:t>
                      </a:r>
                      <a:endParaRPr lang="en-US"/>
                    </a:p>
                  </a:txBody>
                  <a:tcPr/>
                </a:tc>
                <a:tc>
                  <a:txBody>
                    <a:bodyPr/>
                    <a:lstStyle/>
                    <a:p>
                      <a:pPr algn="ctr"/>
                      <a:r>
                        <a:rPr lang="sr-Latn-BA" smtClean="0"/>
                        <a:t>2</a:t>
                      </a:r>
                      <a:endParaRPr lang="en-US"/>
                    </a:p>
                  </a:txBody>
                  <a:tcPr/>
                </a:tc>
                <a:tc>
                  <a:txBody>
                    <a:bodyPr/>
                    <a:lstStyle/>
                    <a:p>
                      <a:pPr algn="ctr"/>
                      <a:r>
                        <a:rPr lang="sr-Latn-BA" smtClean="0"/>
                        <a:t>5</a:t>
                      </a:r>
                      <a:endParaRPr lang="en-US"/>
                    </a:p>
                  </a:txBody>
                  <a:tcPr/>
                </a:tc>
                <a:tc>
                  <a:txBody>
                    <a:bodyPr/>
                    <a:lstStyle/>
                    <a:p>
                      <a:pPr algn="ctr"/>
                      <a:r>
                        <a:rPr lang="sr-Latn-BA" smtClean="0"/>
                        <a:t>3</a:t>
                      </a:r>
                      <a:endParaRPr lang="en-US"/>
                    </a:p>
                  </a:txBody>
                  <a:tcPr/>
                </a:tc>
                <a:tc>
                  <a:txBody>
                    <a:bodyPr/>
                    <a:lstStyle/>
                    <a:p>
                      <a:pPr algn="ctr"/>
                      <a:r>
                        <a:rPr lang="sr-Latn-BA" smtClean="0"/>
                        <a:t>2</a:t>
                      </a:r>
                      <a:endParaRPr lang="en-US"/>
                    </a:p>
                  </a:txBody>
                  <a:tcPr/>
                </a:tc>
                <a:tc>
                  <a:txBody>
                    <a:bodyPr/>
                    <a:lstStyle/>
                    <a:p>
                      <a:pPr algn="ctr"/>
                      <a:r>
                        <a:rPr lang="sr-Latn-BA" smtClean="0"/>
                        <a:t>4</a:t>
                      </a:r>
                      <a:endParaRPr lang="en-US"/>
                    </a:p>
                  </a:txBody>
                  <a:tcPr/>
                </a:tc>
                <a:tc>
                  <a:txBody>
                    <a:bodyPr/>
                    <a:lstStyle/>
                    <a:p>
                      <a:pPr algn="ctr"/>
                      <a:r>
                        <a:rPr lang="sr-Latn-BA" smtClean="0"/>
                        <a:t>5</a:t>
                      </a:r>
                      <a:endParaRPr lang="en-US"/>
                    </a:p>
                  </a:txBody>
                  <a:tcPr/>
                </a:tc>
              </a:tr>
            </a:tbl>
          </a:graphicData>
        </a:graphic>
      </p:graphicFrame>
      <p:sp>
        <p:nvSpPr>
          <p:cNvPr id="5" name="TextBox 4"/>
          <p:cNvSpPr txBox="1"/>
          <p:nvPr/>
        </p:nvSpPr>
        <p:spPr>
          <a:xfrm>
            <a:off x="1357290" y="2500306"/>
            <a:ext cx="571504" cy="369332"/>
          </a:xfrm>
          <a:prstGeom prst="rect">
            <a:avLst/>
          </a:prstGeom>
          <a:noFill/>
        </p:spPr>
        <p:txBody>
          <a:bodyPr wrap="square" rtlCol="0">
            <a:spAutoFit/>
          </a:bodyPr>
          <a:lstStyle/>
          <a:p>
            <a:r>
              <a:rPr lang="sr-Latn-BA" smtClean="0"/>
              <a:t>x =</a:t>
            </a:r>
            <a:endParaRPr lang="en-US"/>
          </a:p>
        </p:txBody>
      </p:sp>
      <p:pic>
        <p:nvPicPr>
          <p:cNvPr id="6" name="Picture 5" descr="addin_tmp.png"/>
          <p:cNvPicPr>
            <a:picLocks noChangeAspect="1"/>
          </p:cNvPicPr>
          <p:nvPr>
            <p:custDataLst>
              <p:tags r:id="rId1"/>
            </p:custDataLst>
          </p:nvPr>
        </p:nvPicPr>
        <p:blipFill>
          <a:blip r:embed="rId3" cstate="print"/>
          <a:stretch>
            <a:fillRect/>
          </a:stretch>
        </p:blipFill>
        <p:spPr>
          <a:xfrm>
            <a:off x="1285852" y="1428736"/>
            <a:ext cx="6922770" cy="329565"/>
          </a:xfrm>
          <a:prstGeom prst="rect">
            <a:avLst/>
          </a:prstGeom>
        </p:spPr>
      </p:pic>
      <p:sp>
        <p:nvSpPr>
          <p:cNvPr id="7" name="TextBox 6"/>
          <p:cNvSpPr txBox="1"/>
          <p:nvPr/>
        </p:nvSpPr>
        <p:spPr>
          <a:xfrm>
            <a:off x="1000100" y="2130974"/>
            <a:ext cx="928694" cy="369332"/>
          </a:xfrm>
          <a:prstGeom prst="rect">
            <a:avLst/>
          </a:prstGeom>
          <a:noFill/>
        </p:spPr>
        <p:txBody>
          <a:bodyPr wrap="square" rtlCol="0">
            <a:spAutoFit/>
          </a:bodyPr>
          <a:lstStyle/>
          <a:p>
            <a:r>
              <a:rPr lang="sr-Latn-BA" smtClean="0"/>
              <a:t>signal</a:t>
            </a:r>
            <a:endParaRPr lang="en-US"/>
          </a:p>
        </p:txBody>
      </p:sp>
      <p:graphicFrame>
        <p:nvGraphicFramePr>
          <p:cNvPr id="8" name="Content Placeholder 3"/>
          <p:cNvGraphicFramePr>
            <a:graphicFrameLocks/>
          </p:cNvGraphicFramePr>
          <p:nvPr/>
        </p:nvGraphicFramePr>
        <p:xfrm>
          <a:off x="1785918" y="3571876"/>
          <a:ext cx="2373516" cy="365760"/>
        </p:xfrm>
        <a:graphic>
          <a:graphicData uri="http://schemas.openxmlformats.org/drawingml/2006/table">
            <a:tbl>
              <a:tblPr firstRow="1" bandRow="1">
                <a:tableStyleId>{5C22544A-7EE6-4342-B048-85BDC9FD1C3A}</a:tableStyleId>
              </a:tblPr>
              <a:tblGrid>
                <a:gridCol w="791172"/>
                <a:gridCol w="791172"/>
                <a:gridCol w="791172"/>
              </a:tblGrid>
              <a:tr h="327990">
                <a:tc>
                  <a:txBody>
                    <a:bodyPr/>
                    <a:lstStyle/>
                    <a:p>
                      <a:pPr algn="ctr"/>
                      <a:r>
                        <a:rPr lang="sr-Latn-BA" smtClean="0"/>
                        <a:t>1/3</a:t>
                      </a:r>
                      <a:endParaRPr lang="en-US"/>
                    </a:p>
                  </a:txBody>
                  <a:tcPr/>
                </a:tc>
                <a:tc>
                  <a:txBody>
                    <a:bodyPr/>
                    <a:lstStyle/>
                    <a:p>
                      <a:pPr algn="ctr"/>
                      <a:r>
                        <a:rPr lang="sr-Latn-BA" smtClean="0"/>
                        <a:t>1/3</a:t>
                      </a:r>
                      <a:endParaRPr lang="en-US"/>
                    </a:p>
                  </a:txBody>
                  <a:tcPr/>
                </a:tc>
                <a:tc>
                  <a:txBody>
                    <a:bodyPr/>
                    <a:lstStyle/>
                    <a:p>
                      <a:pPr algn="ctr"/>
                      <a:r>
                        <a:rPr lang="sr-Latn-BA" smtClean="0"/>
                        <a:t>1/3</a:t>
                      </a:r>
                      <a:endParaRPr lang="en-US"/>
                    </a:p>
                  </a:txBody>
                  <a:tcPr/>
                </a:tc>
              </a:tr>
            </a:tbl>
          </a:graphicData>
        </a:graphic>
      </p:graphicFrame>
      <p:sp>
        <p:nvSpPr>
          <p:cNvPr id="9" name="TextBox 8"/>
          <p:cNvSpPr txBox="1"/>
          <p:nvPr/>
        </p:nvSpPr>
        <p:spPr>
          <a:xfrm>
            <a:off x="1357290" y="3571876"/>
            <a:ext cx="571504" cy="369332"/>
          </a:xfrm>
          <a:prstGeom prst="rect">
            <a:avLst/>
          </a:prstGeom>
          <a:noFill/>
        </p:spPr>
        <p:txBody>
          <a:bodyPr wrap="square" rtlCol="0">
            <a:spAutoFit/>
          </a:bodyPr>
          <a:lstStyle/>
          <a:p>
            <a:r>
              <a:rPr lang="sr-Latn-BA" smtClean="0"/>
              <a:t>h =</a:t>
            </a:r>
            <a:endParaRPr lang="en-US"/>
          </a:p>
        </p:txBody>
      </p:sp>
      <p:sp>
        <p:nvSpPr>
          <p:cNvPr id="10" name="TextBox 9"/>
          <p:cNvSpPr txBox="1"/>
          <p:nvPr/>
        </p:nvSpPr>
        <p:spPr>
          <a:xfrm>
            <a:off x="1000100" y="3202544"/>
            <a:ext cx="928694" cy="369332"/>
          </a:xfrm>
          <a:prstGeom prst="rect">
            <a:avLst/>
          </a:prstGeom>
          <a:noFill/>
        </p:spPr>
        <p:txBody>
          <a:bodyPr wrap="square" rtlCol="0">
            <a:spAutoFit/>
          </a:bodyPr>
          <a:lstStyle/>
          <a:p>
            <a:r>
              <a:rPr lang="sr-Latn-BA" smtClean="0"/>
              <a:t>filter</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Izračunavanje konvolucije</a:t>
            </a:r>
            <a:endParaRPr lang="en-US"/>
          </a:p>
        </p:txBody>
      </p:sp>
      <p:graphicFrame>
        <p:nvGraphicFramePr>
          <p:cNvPr id="4" name="Content Placeholder 3"/>
          <p:cNvGraphicFramePr>
            <a:graphicFrameLocks noGrp="1"/>
          </p:cNvGraphicFramePr>
          <p:nvPr>
            <p:ph idx="1"/>
          </p:nvPr>
        </p:nvGraphicFramePr>
        <p:xfrm>
          <a:off x="1785918" y="2500306"/>
          <a:ext cx="6329376" cy="365760"/>
        </p:xfrm>
        <a:graphic>
          <a:graphicData uri="http://schemas.openxmlformats.org/drawingml/2006/table">
            <a:tbl>
              <a:tblPr firstRow="1" bandRow="1">
                <a:tableStyleId>{5C22544A-7EE6-4342-B048-85BDC9FD1C3A}</a:tableStyleId>
              </a:tblPr>
              <a:tblGrid>
                <a:gridCol w="791172"/>
                <a:gridCol w="791172"/>
                <a:gridCol w="791172"/>
                <a:gridCol w="791172"/>
                <a:gridCol w="791172"/>
                <a:gridCol w="791172"/>
                <a:gridCol w="791172"/>
                <a:gridCol w="791172"/>
              </a:tblGrid>
              <a:tr h="327990">
                <a:tc>
                  <a:txBody>
                    <a:bodyPr/>
                    <a:lstStyle/>
                    <a:p>
                      <a:pPr algn="ctr"/>
                      <a:r>
                        <a:rPr lang="sr-Latn-BA" smtClean="0"/>
                        <a:t>1</a:t>
                      </a:r>
                      <a:endParaRPr lang="en-US"/>
                    </a:p>
                  </a:txBody>
                  <a:tcPr/>
                </a:tc>
                <a:tc>
                  <a:txBody>
                    <a:bodyPr/>
                    <a:lstStyle/>
                    <a:p>
                      <a:pPr algn="ctr"/>
                      <a:r>
                        <a:rPr lang="sr-Latn-BA" smtClean="0"/>
                        <a:t>3</a:t>
                      </a:r>
                      <a:endParaRPr lang="en-US"/>
                    </a:p>
                  </a:txBody>
                  <a:tcPr/>
                </a:tc>
                <a:tc>
                  <a:txBody>
                    <a:bodyPr/>
                    <a:lstStyle/>
                    <a:p>
                      <a:pPr algn="ctr"/>
                      <a:r>
                        <a:rPr lang="sr-Latn-BA" smtClean="0"/>
                        <a:t>2</a:t>
                      </a:r>
                      <a:endParaRPr lang="en-US"/>
                    </a:p>
                  </a:txBody>
                  <a:tcPr/>
                </a:tc>
                <a:tc>
                  <a:txBody>
                    <a:bodyPr/>
                    <a:lstStyle/>
                    <a:p>
                      <a:pPr algn="ctr"/>
                      <a:r>
                        <a:rPr lang="sr-Latn-BA" smtClean="0"/>
                        <a:t>5</a:t>
                      </a:r>
                      <a:endParaRPr lang="en-US"/>
                    </a:p>
                  </a:txBody>
                  <a:tcPr/>
                </a:tc>
                <a:tc>
                  <a:txBody>
                    <a:bodyPr/>
                    <a:lstStyle/>
                    <a:p>
                      <a:pPr algn="ctr"/>
                      <a:r>
                        <a:rPr lang="sr-Latn-BA" smtClean="0"/>
                        <a:t>3</a:t>
                      </a:r>
                      <a:endParaRPr lang="en-US"/>
                    </a:p>
                  </a:txBody>
                  <a:tcPr/>
                </a:tc>
                <a:tc>
                  <a:txBody>
                    <a:bodyPr/>
                    <a:lstStyle/>
                    <a:p>
                      <a:pPr algn="ctr"/>
                      <a:r>
                        <a:rPr lang="sr-Latn-BA" smtClean="0"/>
                        <a:t>2</a:t>
                      </a:r>
                      <a:endParaRPr lang="en-US"/>
                    </a:p>
                  </a:txBody>
                  <a:tcPr/>
                </a:tc>
                <a:tc>
                  <a:txBody>
                    <a:bodyPr/>
                    <a:lstStyle/>
                    <a:p>
                      <a:pPr algn="ctr"/>
                      <a:r>
                        <a:rPr lang="sr-Latn-BA" smtClean="0"/>
                        <a:t>4</a:t>
                      </a:r>
                      <a:endParaRPr lang="en-US"/>
                    </a:p>
                  </a:txBody>
                  <a:tcPr/>
                </a:tc>
                <a:tc>
                  <a:txBody>
                    <a:bodyPr/>
                    <a:lstStyle/>
                    <a:p>
                      <a:pPr algn="ctr"/>
                      <a:r>
                        <a:rPr lang="sr-Latn-BA" smtClean="0"/>
                        <a:t>5</a:t>
                      </a:r>
                      <a:endParaRPr lang="en-US"/>
                    </a:p>
                  </a:txBody>
                  <a:tcPr/>
                </a:tc>
              </a:tr>
            </a:tbl>
          </a:graphicData>
        </a:graphic>
      </p:graphicFrame>
      <p:pic>
        <p:nvPicPr>
          <p:cNvPr id="6" name="Picture 5" descr="addin_tmp.png"/>
          <p:cNvPicPr>
            <a:picLocks noChangeAspect="1"/>
          </p:cNvPicPr>
          <p:nvPr>
            <p:custDataLst>
              <p:tags r:id="rId1"/>
            </p:custDataLst>
          </p:nvPr>
        </p:nvPicPr>
        <p:blipFill>
          <a:blip r:embed="rId3" cstate="print"/>
          <a:stretch>
            <a:fillRect/>
          </a:stretch>
        </p:blipFill>
        <p:spPr>
          <a:xfrm>
            <a:off x="1285852" y="1527799"/>
            <a:ext cx="6922770" cy="329565"/>
          </a:xfrm>
          <a:prstGeom prst="rect">
            <a:avLst/>
          </a:prstGeom>
        </p:spPr>
      </p:pic>
      <p:graphicFrame>
        <p:nvGraphicFramePr>
          <p:cNvPr id="8" name="Content Placeholder 3"/>
          <p:cNvGraphicFramePr>
            <a:graphicFrameLocks/>
          </p:cNvGraphicFramePr>
          <p:nvPr/>
        </p:nvGraphicFramePr>
        <p:xfrm>
          <a:off x="1785918" y="3277554"/>
          <a:ext cx="2373516" cy="365760"/>
        </p:xfrm>
        <a:graphic>
          <a:graphicData uri="http://schemas.openxmlformats.org/drawingml/2006/table">
            <a:tbl>
              <a:tblPr firstRow="1" bandRow="1">
                <a:tableStyleId>{5C22544A-7EE6-4342-B048-85BDC9FD1C3A}</a:tableStyleId>
              </a:tblPr>
              <a:tblGrid>
                <a:gridCol w="791172"/>
                <a:gridCol w="791172"/>
                <a:gridCol w="791172"/>
              </a:tblGrid>
              <a:tr h="327990">
                <a:tc>
                  <a:txBody>
                    <a:bodyPr/>
                    <a:lstStyle/>
                    <a:p>
                      <a:pPr algn="ctr"/>
                      <a:r>
                        <a:rPr lang="sr-Latn-BA" smtClean="0"/>
                        <a:t>1/3</a:t>
                      </a:r>
                      <a:endParaRPr lang="en-US"/>
                    </a:p>
                  </a:txBody>
                  <a:tcPr/>
                </a:tc>
                <a:tc>
                  <a:txBody>
                    <a:bodyPr/>
                    <a:lstStyle/>
                    <a:p>
                      <a:pPr algn="ctr"/>
                      <a:r>
                        <a:rPr lang="sr-Latn-BA" smtClean="0"/>
                        <a:t>1/3</a:t>
                      </a:r>
                      <a:endParaRPr lang="en-US"/>
                    </a:p>
                  </a:txBody>
                  <a:tcPr/>
                </a:tc>
                <a:tc>
                  <a:txBody>
                    <a:bodyPr/>
                    <a:lstStyle/>
                    <a:p>
                      <a:pPr algn="ctr"/>
                      <a:r>
                        <a:rPr lang="sr-Latn-BA" smtClean="0"/>
                        <a:t>1/3</a:t>
                      </a:r>
                      <a:endParaRPr lang="en-US"/>
                    </a:p>
                  </a:txBody>
                  <a:tcPr/>
                </a:tc>
              </a:tr>
            </a:tbl>
          </a:graphicData>
        </a:graphic>
      </p:graphicFrame>
      <p:sp>
        <p:nvSpPr>
          <p:cNvPr id="11" name="TextBox 10"/>
          <p:cNvSpPr txBox="1"/>
          <p:nvPr/>
        </p:nvSpPr>
        <p:spPr>
          <a:xfrm>
            <a:off x="1071538" y="2928934"/>
            <a:ext cx="571504" cy="369332"/>
          </a:xfrm>
          <a:prstGeom prst="rect">
            <a:avLst/>
          </a:prstGeom>
          <a:noFill/>
        </p:spPr>
        <p:txBody>
          <a:bodyPr wrap="square" rtlCol="0">
            <a:spAutoFit/>
          </a:bodyPr>
          <a:lstStyle/>
          <a:p>
            <a:r>
              <a:rPr lang="sr-Latn-BA" smtClean="0"/>
              <a:t>*</a:t>
            </a:r>
            <a:endParaRPr lang="en-US"/>
          </a:p>
        </p:txBody>
      </p:sp>
      <p:sp>
        <p:nvSpPr>
          <p:cNvPr id="12" name="TextBox 11"/>
          <p:cNvSpPr txBox="1"/>
          <p:nvPr/>
        </p:nvSpPr>
        <p:spPr>
          <a:xfrm>
            <a:off x="1071538" y="3988362"/>
            <a:ext cx="571504" cy="369332"/>
          </a:xfrm>
          <a:prstGeom prst="rect">
            <a:avLst/>
          </a:prstGeom>
          <a:noFill/>
        </p:spPr>
        <p:txBody>
          <a:bodyPr wrap="square" rtlCol="0">
            <a:spAutoFit/>
          </a:bodyPr>
          <a:lstStyle/>
          <a:p>
            <a:r>
              <a:rPr lang="sr-Latn-BA" smtClean="0"/>
              <a:t>=</a:t>
            </a:r>
            <a:endParaRPr lang="en-US"/>
          </a:p>
        </p:txBody>
      </p:sp>
      <p:graphicFrame>
        <p:nvGraphicFramePr>
          <p:cNvPr id="13" name="Content Placeholder 3"/>
          <p:cNvGraphicFramePr>
            <a:graphicFrameLocks noGrp="1"/>
          </p:cNvGraphicFramePr>
          <p:nvPr>
            <p:ph idx="1"/>
          </p:nvPr>
        </p:nvGraphicFramePr>
        <p:xfrm>
          <a:off x="1785918" y="3991934"/>
          <a:ext cx="6329376" cy="365760"/>
        </p:xfrm>
        <a:graphic>
          <a:graphicData uri="http://schemas.openxmlformats.org/drawingml/2006/table">
            <a:tbl>
              <a:tblPr firstRow="1" bandRow="1">
                <a:tableStyleId>{5C22544A-7EE6-4342-B048-85BDC9FD1C3A}</a:tableStyleId>
              </a:tblPr>
              <a:tblGrid>
                <a:gridCol w="791172"/>
                <a:gridCol w="791172"/>
                <a:gridCol w="791172"/>
                <a:gridCol w="791172"/>
                <a:gridCol w="791172"/>
                <a:gridCol w="791172"/>
                <a:gridCol w="791172"/>
                <a:gridCol w="791172"/>
              </a:tblGrid>
              <a:tr h="327990">
                <a:tc>
                  <a:txBody>
                    <a:bodyPr/>
                    <a:lstStyle/>
                    <a:p>
                      <a:pPr algn="ctr"/>
                      <a:r>
                        <a:rPr lang="sr-Latn-BA" smtClean="0"/>
                        <a:t>-</a:t>
                      </a:r>
                      <a:endParaRPr lang="en-US"/>
                    </a:p>
                  </a:txBody>
                  <a:tcPr/>
                </a:tc>
                <a:tc>
                  <a:txBody>
                    <a:bodyPr/>
                    <a:lstStyle/>
                    <a:p>
                      <a:pPr algn="ctr"/>
                      <a:r>
                        <a:rPr lang="sr-Latn-BA" smtClean="0"/>
                        <a:t>2</a:t>
                      </a: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Prijemnici zvuka</a:t>
            </a:r>
            <a:endParaRPr lang="en-US"/>
          </a:p>
        </p:txBody>
      </p:sp>
      <p:sp>
        <p:nvSpPr>
          <p:cNvPr id="3" name="Content Placeholder 2"/>
          <p:cNvSpPr>
            <a:spLocks noGrp="1"/>
          </p:cNvSpPr>
          <p:nvPr>
            <p:ph idx="1"/>
          </p:nvPr>
        </p:nvSpPr>
        <p:spPr/>
        <p:txBody>
          <a:bodyPr/>
          <a:lstStyle/>
          <a:p>
            <a:r>
              <a:rPr lang="sr-Latn-BA" smtClean="0"/>
              <a:t>Uho</a:t>
            </a:r>
          </a:p>
          <a:p>
            <a:pPr lvl="1"/>
            <a:r>
              <a:rPr lang="sr-Latn-BA" smtClean="0"/>
              <a:t>Reaguje na promjene vazdušnog pritiska</a:t>
            </a:r>
          </a:p>
          <a:p>
            <a:pPr lvl="1"/>
            <a:r>
              <a:rPr lang="sr-Latn-BA" smtClean="0"/>
              <a:t>Nije senzor energije signala</a:t>
            </a:r>
          </a:p>
          <a:p>
            <a:r>
              <a:rPr lang="sr-Latn-BA" smtClean="0"/>
              <a:t>Mikrofon</a:t>
            </a:r>
          </a:p>
          <a:p>
            <a:pPr lvl="1"/>
            <a:r>
              <a:rPr lang="sr-Latn-BA" smtClean="0"/>
              <a:t>Konverzija promjena vazdušnog pritiska u promjene električnog signala (napona, struje)</a:t>
            </a:r>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Izračunavanje konvolucije</a:t>
            </a:r>
            <a:endParaRPr lang="en-US"/>
          </a:p>
        </p:txBody>
      </p:sp>
      <p:graphicFrame>
        <p:nvGraphicFramePr>
          <p:cNvPr id="4" name="Content Placeholder 3"/>
          <p:cNvGraphicFramePr>
            <a:graphicFrameLocks noGrp="1"/>
          </p:cNvGraphicFramePr>
          <p:nvPr>
            <p:ph idx="1"/>
          </p:nvPr>
        </p:nvGraphicFramePr>
        <p:xfrm>
          <a:off x="1785918" y="2500306"/>
          <a:ext cx="6329376" cy="365760"/>
        </p:xfrm>
        <a:graphic>
          <a:graphicData uri="http://schemas.openxmlformats.org/drawingml/2006/table">
            <a:tbl>
              <a:tblPr firstRow="1" bandRow="1">
                <a:tableStyleId>{5C22544A-7EE6-4342-B048-85BDC9FD1C3A}</a:tableStyleId>
              </a:tblPr>
              <a:tblGrid>
                <a:gridCol w="791172"/>
                <a:gridCol w="791172"/>
                <a:gridCol w="791172"/>
                <a:gridCol w="791172"/>
                <a:gridCol w="791172"/>
                <a:gridCol w="791172"/>
                <a:gridCol w="791172"/>
                <a:gridCol w="791172"/>
              </a:tblGrid>
              <a:tr h="327990">
                <a:tc>
                  <a:txBody>
                    <a:bodyPr/>
                    <a:lstStyle/>
                    <a:p>
                      <a:pPr algn="ctr"/>
                      <a:r>
                        <a:rPr lang="sr-Latn-BA" smtClean="0"/>
                        <a:t>1</a:t>
                      </a:r>
                      <a:endParaRPr lang="en-US"/>
                    </a:p>
                  </a:txBody>
                  <a:tcPr/>
                </a:tc>
                <a:tc>
                  <a:txBody>
                    <a:bodyPr/>
                    <a:lstStyle/>
                    <a:p>
                      <a:pPr algn="ctr"/>
                      <a:r>
                        <a:rPr lang="sr-Latn-BA" smtClean="0"/>
                        <a:t>3</a:t>
                      </a:r>
                      <a:endParaRPr lang="en-US"/>
                    </a:p>
                  </a:txBody>
                  <a:tcPr/>
                </a:tc>
                <a:tc>
                  <a:txBody>
                    <a:bodyPr/>
                    <a:lstStyle/>
                    <a:p>
                      <a:pPr algn="ctr"/>
                      <a:r>
                        <a:rPr lang="sr-Latn-BA" smtClean="0"/>
                        <a:t>2</a:t>
                      </a:r>
                      <a:endParaRPr lang="en-US"/>
                    </a:p>
                  </a:txBody>
                  <a:tcPr/>
                </a:tc>
                <a:tc>
                  <a:txBody>
                    <a:bodyPr/>
                    <a:lstStyle/>
                    <a:p>
                      <a:pPr algn="ctr"/>
                      <a:r>
                        <a:rPr lang="sr-Latn-BA" smtClean="0"/>
                        <a:t>5</a:t>
                      </a:r>
                      <a:endParaRPr lang="en-US"/>
                    </a:p>
                  </a:txBody>
                  <a:tcPr/>
                </a:tc>
                <a:tc>
                  <a:txBody>
                    <a:bodyPr/>
                    <a:lstStyle/>
                    <a:p>
                      <a:pPr algn="ctr"/>
                      <a:r>
                        <a:rPr lang="sr-Latn-BA" smtClean="0"/>
                        <a:t>3</a:t>
                      </a:r>
                      <a:endParaRPr lang="en-US"/>
                    </a:p>
                  </a:txBody>
                  <a:tcPr/>
                </a:tc>
                <a:tc>
                  <a:txBody>
                    <a:bodyPr/>
                    <a:lstStyle/>
                    <a:p>
                      <a:pPr algn="ctr"/>
                      <a:r>
                        <a:rPr lang="sr-Latn-BA" smtClean="0"/>
                        <a:t>2</a:t>
                      </a:r>
                      <a:endParaRPr lang="en-US"/>
                    </a:p>
                  </a:txBody>
                  <a:tcPr/>
                </a:tc>
                <a:tc>
                  <a:txBody>
                    <a:bodyPr/>
                    <a:lstStyle/>
                    <a:p>
                      <a:pPr algn="ctr"/>
                      <a:r>
                        <a:rPr lang="sr-Latn-BA" smtClean="0"/>
                        <a:t>4</a:t>
                      </a:r>
                      <a:endParaRPr lang="en-US"/>
                    </a:p>
                  </a:txBody>
                  <a:tcPr/>
                </a:tc>
                <a:tc>
                  <a:txBody>
                    <a:bodyPr/>
                    <a:lstStyle/>
                    <a:p>
                      <a:pPr algn="ctr"/>
                      <a:r>
                        <a:rPr lang="sr-Latn-BA" smtClean="0"/>
                        <a:t>5</a:t>
                      </a:r>
                      <a:endParaRPr lang="en-US"/>
                    </a:p>
                  </a:txBody>
                  <a:tcPr/>
                </a:tc>
              </a:tr>
            </a:tbl>
          </a:graphicData>
        </a:graphic>
      </p:graphicFrame>
      <p:pic>
        <p:nvPicPr>
          <p:cNvPr id="6" name="Picture 5" descr="addin_tmp.png"/>
          <p:cNvPicPr>
            <a:picLocks noChangeAspect="1"/>
          </p:cNvPicPr>
          <p:nvPr>
            <p:custDataLst>
              <p:tags r:id="rId1"/>
            </p:custDataLst>
          </p:nvPr>
        </p:nvPicPr>
        <p:blipFill>
          <a:blip r:embed="rId3" cstate="print"/>
          <a:stretch>
            <a:fillRect/>
          </a:stretch>
        </p:blipFill>
        <p:spPr>
          <a:xfrm>
            <a:off x="1285852" y="1527799"/>
            <a:ext cx="6922770" cy="329565"/>
          </a:xfrm>
          <a:prstGeom prst="rect">
            <a:avLst/>
          </a:prstGeom>
        </p:spPr>
      </p:pic>
      <p:graphicFrame>
        <p:nvGraphicFramePr>
          <p:cNvPr id="8" name="Content Placeholder 3"/>
          <p:cNvGraphicFramePr>
            <a:graphicFrameLocks/>
          </p:cNvGraphicFramePr>
          <p:nvPr/>
        </p:nvGraphicFramePr>
        <p:xfrm>
          <a:off x="2555674" y="3277554"/>
          <a:ext cx="2373516" cy="365760"/>
        </p:xfrm>
        <a:graphic>
          <a:graphicData uri="http://schemas.openxmlformats.org/drawingml/2006/table">
            <a:tbl>
              <a:tblPr firstRow="1" bandRow="1">
                <a:tableStyleId>{5C22544A-7EE6-4342-B048-85BDC9FD1C3A}</a:tableStyleId>
              </a:tblPr>
              <a:tblGrid>
                <a:gridCol w="791172"/>
                <a:gridCol w="791172"/>
                <a:gridCol w="791172"/>
              </a:tblGrid>
              <a:tr h="327990">
                <a:tc>
                  <a:txBody>
                    <a:bodyPr/>
                    <a:lstStyle/>
                    <a:p>
                      <a:pPr algn="ctr"/>
                      <a:r>
                        <a:rPr lang="sr-Latn-BA" smtClean="0"/>
                        <a:t>1/3</a:t>
                      </a:r>
                      <a:endParaRPr lang="en-US"/>
                    </a:p>
                  </a:txBody>
                  <a:tcPr/>
                </a:tc>
                <a:tc>
                  <a:txBody>
                    <a:bodyPr/>
                    <a:lstStyle/>
                    <a:p>
                      <a:pPr algn="ctr"/>
                      <a:r>
                        <a:rPr lang="sr-Latn-BA" smtClean="0"/>
                        <a:t>1/3</a:t>
                      </a:r>
                      <a:endParaRPr lang="en-US"/>
                    </a:p>
                  </a:txBody>
                  <a:tcPr/>
                </a:tc>
                <a:tc>
                  <a:txBody>
                    <a:bodyPr/>
                    <a:lstStyle/>
                    <a:p>
                      <a:pPr algn="ctr"/>
                      <a:r>
                        <a:rPr lang="sr-Latn-BA" smtClean="0"/>
                        <a:t>1/3</a:t>
                      </a:r>
                      <a:endParaRPr lang="en-US"/>
                    </a:p>
                  </a:txBody>
                  <a:tcPr/>
                </a:tc>
              </a:tr>
            </a:tbl>
          </a:graphicData>
        </a:graphic>
      </p:graphicFrame>
      <p:sp>
        <p:nvSpPr>
          <p:cNvPr id="11" name="TextBox 10"/>
          <p:cNvSpPr txBox="1"/>
          <p:nvPr/>
        </p:nvSpPr>
        <p:spPr>
          <a:xfrm>
            <a:off x="1071538" y="2928934"/>
            <a:ext cx="571504" cy="369332"/>
          </a:xfrm>
          <a:prstGeom prst="rect">
            <a:avLst/>
          </a:prstGeom>
          <a:noFill/>
        </p:spPr>
        <p:txBody>
          <a:bodyPr wrap="square" rtlCol="0">
            <a:spAutoFit/>
          </a:bodyPr>
          <a:lstStyle/>
          <a:p>
            <a:r>
              <a:rPr lang="sr-Latn-BA" smtClean="0"/>
              <a:t>*</a:t>
            </a:r>
            <a:endParaRPr lang="en-US"/>
          </a:p>
        </p:txBody>
      </p:sp>
      <p:sp>
        <p:nvSpPr>
          <p:cNvPr id="12" name="TextBox 11"/>
          <p:cNvSpPr txBox="1"/>
          <p:nvPr/>
        </p:nvSpPr>
        <p:spPr>
          <a:xfrm>
            <a:off x="1071538" y="3988362"/>
            <a:ext cx="571504" cy="369332"/>
          </a:xfrm>
          <a:prstGeom prst="rect">
            <a:avLst/>
          </a:prstGeom>
          <a:noFill/>
        </p:spPr>
        <p:txBody>
          <a:bodyPr wrap="square" rtlCol="0">
            <a:spAutoFit/>
          </a:bodyPr>
          <a:lstStyle/>
          <a:p>
            <a:r>
              <a:rPr lang="sr-Latn-BA" smtClean="0"/>
              <a:t>=</a:t>
            </a:r>
            <a:endParaRPr lang="en-US"/>
          </a:p>
        </p:txBody>
      </p:sp>
      <p:graphicFrame>
        <p:nvGraphicFramePr>
          <p:cNvPr id="13" name="Content Placeholder 3"/>
          <p:cNvGraphicFramePr>
            <a:graphicFrameLocks noGrp="1"/>
          </p:cNvGraphicFramePr>
          <p:nvPr>
            <p:ph idx="1"/>
          </p:nvPr>
        </p:nvGraphicFramePr>
        <p:xfrm>
          <a:off x="1785918" y="3991934"/>
          <a:ext cx="6329376" cy="365760"/>
        </p:xfrm>
        <a:graphic>
          <a:graphicData uri="http://schemas.openxmlformats.org/drawingml/2006/table">
            <a:tbl>
              <a:tblPr firstRow="1" bandRow="1">
                <a:tableStyleId>{5C22544A-7EE6-4342-B048-85BDC9FD1C3A}</a:tableStyleId>
              </a:tblPr>
              <a:tblGrid>
                <a:gridCol w="791172"/>
                <a:gridCol w="791172"/>
                <a:gridCol w="791172"/>
                <a:gridCol w="791172"/>
                <a:gridCol w="791172"/>
                <a:gridCol w="791172"/>
                <a:gridCol w="791172"/>
                <a:gridCol w="791172"/>
              </a:tblGrid>
              <a:tr h="327990">
                <a:tc>
                  <a:txBody>
                    <a:bodyPr/>
                    <a:lstStyle/>
                    <a:p>
                      <a:pPr algn="ctr"/>
                      <a:r>
                        <a:rPr lang="sr-Latn-BA" smtClean="0"/>
                        <a:t>-</a:t>
                      </a:r>
                      <a:endParaRPr lang="en-US"/>
                    </a:p>
                  </a:txBody>
                  <a:tcPr/>
                </a:tc>
                <a:tc>
                  <a:txBody>
                    <a:bodyPr/>
                    <a:lstStyle/>
                    <a:p>
                      <a:pPr algn="ctr"/>
                      <a:r>
                        <a:rPr lang="sr-Latn-BA" smtClean="0"/>
                        <a:t>2</a:t>
                      </a:r>
                      <a:endParaRPr lang="en-US"/>
                    </a:p>
                  </a:txBody>
                  <a:tcPr/>
                </a:tc>
                <a:tc>
                  <a:txBody>
                    <a:bodyPr/>
                    <a:lstStyle/>
                    <a:p>
                      <a:pPr algn="ctr"/>
                      <a:r>
                        <a:rPr lang="sr-Latn-BA" smtClean="0"/>
                        <a:t>10/3</a:t>
                      </a: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Izračunavanje konvolucije</a:t>
            </a:r>
            <a:endParaRPr lang="en-US"/>
          </a:p>
        </p:txBody>
      </p:sp>
      <p:graphicFrame>
        <p:nvGraphicFramePr>
          <p:cNvPr id="4" name="Content Placeholder 3"/>
          <p:cNvGraphicFramePr>
            <a:graphicFrameLocks noGrp="1"/>
          </p:cNvGraphicFramePr>
          <p:nvPr>
            <p:ph idx="1"/>
          </p:nvPr>
        </p:nvGraphicFramePr>
        <p:xfrm>
          <a:off x="1785918" y="2500306"/>
          <a:ext cx="6329376" cy="365760"/>
        </p:xfrm>
        <a:graphic>
          <a:graphicData uri="http://schemas.openxmlformats.org/drawingml/2006/table">
            <a:tbl>
              <a:tblPr firstRow="1" bandRow="1">
                <a:tableStyleId>{5C22544A-7EE6-4342-B048-85BDC9FD1C3A}</a:tableStyleId>
              </a:tblPr>
              <a:tblGrid>
                <a:gridCol w="791172"/>
                <a:gridCol w="791172"/>
                <a:gridCol w="791172"/>
                <a:gridCol w="791172"/>
                <a:gridCol w="791172"/>
                <a:gridCol w="791172"/>
                <a:gridCol w="791172"/>
                <a:gridCol w="791172"/>
              </a:tblGrid>
              <a:tr h="327990">
                <a:tc>
                  <a:txBody>
                    <a:bodyPr/>
                    <a:lstStyle/>
                    <a:p>
                      <a:pPr algn="ctr"/>
                      <a:r>
                        <a:rPr lang="sr-Latn-BA" smtClean="0"/>
                        <a:t>1</a:t>
                      </a:r>
                      <a:endParaRPr lang="en-US"/>
                    </a:p>
                  </a:txBody>
                  <a:tcPr/>
                </a:tc>
                <a:tc>
                  <a:txBody>
                    <a:bodyPr/>
                    <a:lstStyle/>
                    <a:p>
                      <a:pPr algn="ctr"/>
                      <a:r>
                        <a:rPr lang="sr-Latn-BA" smtClean="0"/>
                        <a:t>3</a:t>
                      </a:r>
                      <a:endParaRPr lang="en-US"/>
                    </a:p>
                  </a:txBody>
                  <a:tcPr/>
                </a:tc>
                <a:tc>
                  <a:txBody>
                    <a:bodyPr/>
                    <a:lstStyle/>
                    <a:p>
                      <a:pPr algn="ctr"/>
                      <a:r>
                        <a:rPr lang="sr-Latn-BA" smtClean="0"/>
                        <a:t>2</a:t>
                      </a:r>
                      <a:endParaRPr lang="en-US"/>
                    </a:p>
                  </a:txBody>
                  <a:tcPr/>
                </a:tc>
                <a:tc>
                  <a:txBody>
                    <a:bodyPr/>
                    <a:lstStyle/>
                    <a:p>
                      <a:pPr algn="ctr"/>
                      <a:r>
                        <a:rPr lang="sr-Latn-BA" smtClean="0"/>
                        <a:t>5</a:t>
                      </a:r>
                      <a:endParaRPr lang="en-US"/>
                    </a:p>
                  </a:txBody>
                  <a:tcPr/>
                </a:tc>
                <a:tc>
                  <a:txBody>
                    <a:bodyPr/>
                    <a:lstStyle/>
                    <a:p>
                      <a:pPr algn="ctr"/>
                      <a:r>
                        <a:rPr lang="sr-Latn-BA" smtClean="0"/>
                        <a:t>3</a:t>
                      </a:r>
                      <a:endParaRPr lang="en-US"/>
                    </a:p>
                  </a:txBody>
                  <a:tcPr/>
                </a:tc>
                <a:tc>
                  <a:txBody>
                    <a:bodyPr/>
                    <a:lstStyle/>
                    <a:p>
                      <a:pPr algn="ctr"/>
                      <a:r>
                        <a:rPr lang="sr-Latn-BA" smtClean="0"/>
                        <a:t>2</a:t>
                      </a:r>
                      <a:endParaRPr lang="en-US"/>
                    </a:p>
                  </a:txBody>
                  <a:tcPr/>
                </a:tc>
                <a:tc>
                  <a:txBody>
                    <a:bodyPr/>
                    <a:lstStyle/>
                    <a:p>
                      <a:pPr algn="ctr"/>
                      <a:r>
                        <a:rPr lang="sr-Latn-BA" smtClean="0"/>
                        <a:t>4</a:t>
                      </a:r>
                      <a:endParaRPr lang="en-US"/>
                    </a:p>
                  </a:txBody>
                  <a:tcPr/>
                </a:tc>
                <a:tc>
                  <a:txBody>
                    <a:bodyPr/>
                    <a:lstStyle/>
                    <a:p>
                      <a:pPr algn="ctr"/>
                      <a:r>
                        <a:rPr lang="sr-Latn-BA" smtClean="0"/>
                        <a:t>5</a:t>
                      </a:r>
                      <a:endParaRPr lang="en-US"/>
                    </a:p>
                  </a:txBody>
                  <a:tcPr/>
                </a:tc>
              </a:tr>
            </a:tbl>
          </a:graphicData>
        </a:graphic>
      </p:graphicFrame>
      <p:pic>
        <p:nvPicPr>
          <p:cNvPr id="6" name="Picture 5" descr="addin_tmp.png"/>
          <p:cNvPicPr>
            <a:picLocks noChangeAspect="1"/>
          </p:cNvPicPr>
          <p:nvPr>
            <p:custDataLst>
              <p:tags r:id="rId1"/>
            </p:custDataLst>
          </p:nvPr>
        </p:nvPicPr>
        <p:blipFill>
          <a:blip r:embed="rId3" cstate="print"/>
          <a:stretch>
            <a:fillRect/>
          </a:stretch>
        </p:blipFill>
        <p:spPr>
          <a:xfrm>
            <a:off x="1285852" y="1527799"/>
            <a:ext cx="6922770" cy="329565"/>
          </a:xfrm>
          <a:prstGeom prst="rect">
            <a:avLst/>
          </a:prstGeom>
        </p:spPr>
      </p:pic>
      <p:graphicFrame>
        <p:nvGraphicFramePr>
          <p:cNvPr id="8" name="Content Placeholder 3"/>
          <p:cNvGraphicFramePr>
            <a:graphicFrameLocks/>
          </p:cNvGraphicFramePr>
          <p:nvPr/>
        </p:nvGraphicFramePr>
        <p:xfrm>
          <a:off x="3357554" y="3277554"/>
          <a:ext cx="2373516" cy="365760"/>
        </p:xfrm>
        <a:graphic>
          <a:graphicData uri="http://schemas.openxmlformats.org/drawingml/2006/table">
            <a:tbl>
              <a:tblPr firstRow="1" bandRow="1">
                <a:tableStyleId>{5C22544A-7EE6-4342-B048-85BDC9FD1C3A}</a:tableStyleId>
              </a:tblPr>
              <a:tblGrid>
                <a:gridCol w="791172"/>
                <a:gridCol w="791172"/>
                <a:gridCol w="791172"/>
              </a:tblGrid>
              <a:tr h="327990">
                <a:tc>
                  <a:txBody>
                    <a:bodyPr/>
                    <a:lstStyle/>
                    <a:p>
                      <a:pPr algn="ctr"/>
                      <a:r>
                        <a:rPr lang="sr-Latn-BA" smtClean="0"/>
                        <a:t>1/3</a:t>
                      </a:r>
                      <a:endParaRPr lang="en-US"/>
                    </a:p>
                  </a:txBody>
                  <a:tcPr/>
                </a:tc>
                <a:tc>
                  <a:txBody>
                    <a:bodyPr/>
                    <a:lstStyle/>
                    <a:p>
                      <a:pPr algn="ctr"/>
                      <a:r>
                        <a:rPr lang="sr-Latn-BA" smtClean="0"/>
                        <a:t>1/3</a:t>
                      </a:r>
                      <a:endParaRPr lang="en-US"/>
                    </a:p>
                  </a:txBody>
                  <a:tcPr/>
                </a:tc>
                <a:tc>
                  <a:txBody>
                    <a:bodyPr/>
                    <a:lstStyle/>
                    <a:p>
                      <a:pPr algn="ctr"/>
                      <a:r>
                        <a:rPr lang="sr-Latn-BA" smtClean="0"/>
                        <a:t>1/3</a:t>
                      </a:r>
                      <a:endParaRPr lang="en-US"/>
                    </a:p>
                  </a:txBody>
                  <a:tcPr/>
                </a:tc>
              </a:tr>
            </a:tbl>
          </a:graphicData>
        </a:graphic>
      </p:graphicFrame>
      <p:sp>
        <p:nvSpPr>
          <p:cNvPr id="11" name="TextBox 10"/>
          <p:cNvSpPr txBox="1"/>
          <p:nvPr/>
        </p:nvSpPr>
        <p:spPr>
          <a:xfrm>
            <a:off x="1071538" y="2928934"/>
            <a:ext cx="571504" cy="369332"/>
          </a:xfrm>
          <a:prstGeom prst="rect">
            <a:avLst/>
          </a:prstGeom>
          <a:noFill/>
        </p:spPr>
        <p:txBody>
          <a:bodyPr wrap="square" rtlCol="0">
            <a:spAutoFit/>
          </a:bodyPr>
          <a:lstStyle/>
          <a:p>
            <a:r>
              <a:rPr lang="sr-Latn-BA" smtClean="0"/>
              <a:t>*</a:t>
            </a:r>
            <a:endParaRPr lang="en-US"/>
          </a:p>
        </p:txBody>
      </p:sp>
      <p:sp>
        <p:nvSpPr>
          <p:cNvPr id="12" name="TextBox 11"/>
          <p:cNvSpPr txBox="1"/>
          <p:nvPr/>
        </p:nvSpPr>
        <p:spPr>
          <a:xfrm>
            <a:off x="1071538" y="3988362"/>
            <a:ext cx="571504" cy="369332"/>
          </a:xfrm>
          <a:prstGeom prst="rect">
            <a:avLst/>
          </a:prstGeom>
          <a:noFill/>
        </p:spPr>
        <p:txBody>
          <a:bodyPr wrap="square" rtlCol="0">
            <a:spAutoFit/>
          </a:bodyPr>
          <a:lstStyle/>
          <a:p>
            <a:r>
              <a:rPr lang="sr-Latn-BA" smtClean="0"/>
              <a:t>=</a:t>
            </a:r>
            <a:endParaRPr lang="en-US"/>
          </a:p>
        </p:txBody>
      </p:sp>
      <p:graphicFrame>
        <p:nvGraphicFramePr>
          <p:cNvPr id="13" name="Content Placeholder 3"/>
          <p:cNvGraphicFramePr>
            <a:graphicFrameLocks noGrp="1"/>
          </p:cNvGraphicFramePr>
          <p:nvPr>
            <p:ph idx="1"/>
          </p:nvPr>
        </p:nvGraphicFramePr>
        <p:xfrm>
          <a:off x="1785918" y="3991934"/>
          <a:ext cx="6329376" cy="365760"/>
        </p:xfrm>
        <a:graphic>
          <a:graphicData uri="http://schemas.openxmlformats.org/drawingml/2006/table">
            <a:tbl>
              <a:tblPr firstRow="1" bandRow="1">
                <a:tableStyleId>{5C22544A-7EE6-4342-B048-85BDC9FD1C3A}</a:tableStyleId>
              </a:tblPr>
              <a:tblGrid>
                <a:gridCol w="791172"/>
                <a:gridCol w="791172"/>
                <a:gridCol w="791172"/>
                <a:gridCol w="791172"/>
                <a:gridCol w="791172"/>
                <a:gridCol w="791172"/>
                <a:gridCol w="791172"/>
                <a:gridCol w="791172"/>
              </a:tblGrid>
              <a:tr h="327990">
                <a:tc>
                  <a:txBody>
                    <a:bodyPr/>
                    <a:lstStyle/>
                    <a:p>
                      <a:pPr algn="ctr"/>
                      <a:r>
                        <a:rPr lang="sr-Latn-BA" smtClean="0"/>
                        <a:t>-</a:t>
                      </a:r>
                      <a:endParaRPr lang="en-US"/>
                    </a:p>
                  </a:txBody>
                  <a:tcPr/>
                </a:tc>
                <a:tc>
                  <a:txBody>
                    <a:bodyPr/>
                    <a:lstStyle/>
                    <a:p>
                      <a:pPr algn="ctr"/>
                      <a:r>
                        <a:rPr lang="sr-Latn-BA" smtClean="0"/>
                        <a:t>2</a:t>
                      </a:r>
                      <a:endParaRPr lang="en-US"/>
                    </a:p>
                  </a:txBody>
                  <a:tcPr/>
                </a:tc>
                <a:tc>
                  <a:txBody>
                    <a:bodyPr/>
                    <a:lstStyle/>
                    <a:p>
                      <a:pPr algn="ctr"/>
                      <a:r>
                        <a:rPr lang="sr-Latn-BA" smtClean="0"/>
                        <a:t>10/3</a:t>
                      </a:r>
                      <a:endParaRPr lang="en-US"/>
                    </a:p>
                  </a:txBody>
                  <a:tcPr/>
                </a:tc>
                <a:tc>
                  <a:txBody>
                    <a:bodyPr/>
                    <a:lstStyle/>
                    <a:p>
                      <a:pPr algn="ctr"/>
                      <a:r>
                        <a:rPr lang="sr-Latn-BA" smtClean="0"/>
                        <a:t>10/3</a:t>
                      </a: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Izračunavanje konvolucije</a:t>
            </a:r>
            <a:endParaRPr lang="en-US"/>
          </a:p>
        </p:txBody>
      </p:sp>
      <p:graphicFrame>
        <p:nvGraphicFramePr>
          <p:cNvPr id="4" name="Content Placeholder 3"/>
          <p:cNvGraphicFramePr>
            <a:graphicFrameLocks noGrp="1"/>
          </p:cNvGraphicFramePr>
          <p:nvPr>
            <p:ph idx="1"/>
          </p:nvPr>
        </p:nvGraphicFramePr>
        <p:xfrm>
          <a:off x="1785918" y="2500306"/>
          <a:ext cx="6329376" cy="365760"/>
        </p:xfrm>
        <a:graphic>
          <a:graphicData uri="http://schemas.openxmlformats.org/drawingml/2006/table">
            <a:tbl>
              <a:tblPr firstRow="1" bandRow="1">
                <a:tableStyleId>{5C22544A-7EE6-4342-B048-85BDC9FD1C3A}</a:tableStyleId>
              </a:tblPr>
              <a:tblGrid>
                <a:gridCol w="791172"/>
                <a:gridCol w="791172"/>
                <a:gridCol w="791172"/>
                <a:gridCol w="791172"/>
                <a:gridCol w="791172"/>
                <a:gridCol w="791172"/>
                <a:gridCol w="791172"/>
                <a:gridCol w="791172"/>
              </a:tblGrid>
              <a:tr h="327990">
                <a:tc>
                  <a:txBody>
                    <a:bodyPr/>
                    <a:lstStyle/>
                    <a:p>
                      <a:pPr algn="ctr"/>
                      <a:r>
                        <a:rPr lang="sr-Latn-BA" smtClean="0"/>
                        <a:t>1</a:t>
                      </a:r>
                      <a:endParaRPr lang="en-US"/>
                    </a:p>
                  </a:txBody>
                  <a:tcPr/>
                </a:tc>
                <a:tc>
                  <a:txBody>
                    <a:bodyPr/>
                    <a:lstStyle/>
                    <a:p>
                      <a:pPr algn="ctr"/>
                      <a:r>
                        <a:rPr lang="sr-Latn-BA" smtClean="0"/>
                        <a:t>3</a:t>
                      </a:r>
                      <a:endParaRPr lang="en-US"/>
                    </a:p>
                  </a:txBody>
                  <a:tcPr/>
                </a:tc>
                <a:tc>
                  <a:txBody>
                    <a:bodyPr/>
                    <a:lstStyle/>
                    <a:p>
                      <a:pPr algn="ctr"/>
                      <a:r>
                        <a:rPr lang="sr-Latn-BA" smtClean="0"/>
                        <a:t>2</a:t>
                      </a:r>
                      <a:endParaRPr lang="en-US"/>
                    </a:p>
                  </a:txBody>
                  <a:tcPr/>
                </a:tc>
                <a:tc>
                  <a:txBody>
                    <a:bodyPr/>
                    <a:lstStyle/>
                    <a:p>
                      <a:pPr algn="ctr"/>
                      <a:r>
                        <a:rPr lang="sr-Latn-BA" smtClean="0"/>
                        <a:t>5</a:t>
                      </a:r>
                      <a:endParaRPr lang="en-US"/>
                    </a:p>
                  </a:txBody>
                  <a:tcPr/>
                </a:tc>
                <a:tc>
                  <a:txBody>
                    <a:bodyPr/>
                    <a:lstStyle/>
                    <a:p>
                      <a:pPr algn="ctr"/>
                      <a:r>
                        <a:rPr lang="sr-Latn-BA" smtClean="0"/>
                        <a:t>3</a:t>
                      </a:r>
                      <a:endParaRPr lang="en-US"/>
                    </a:p>
                  </a:txBody>
                  <a:tcPr/>
                </a:tc>
                <a:tc>
                  <a:txBody>
                    <a:bodyPr/>
                    <a:lstStyle/>
                    <a:p>
                      <a:pPr algn="ctr"/>
                      <a:r>
                        <a:rPr lang="sr-Latn-BA" smtClean="0"/>
                        <a:t>2</a:t>
                      </a:r>
                      <a:endParaRPr lang="en-US"/>
                    </a:p>
                  </a:txBody>
                  <a:tcPr/>
                </a:tc>
                <a:tc>
                  <a:txBody>
                    <a:bodyPr/>
                    <a:lstStyle/>
                    <a:p>
                      <a:pPr algn="ctr"/>
                      <a:r>
                        <a:rPr lang="sr-Latn-BA" smtClean="0"/>
                        <a:t>4</a:t>
                      </a:r>
                      <a:endParaRPr lang="en-US"/>
                    </a:p>
                  </a:txBody>
                  <a:tcPr/>
                </a:tc>
                <a:tc>
                  <a:txBody>
                    <a:bodyPr/>
                    <a:lstStyle/>
                    <a:p>
                      <a:pPr algn="ctr"/>
                      <a:r>
                        <a:rPr lang="sr-Latn-BA" smtClean="0"/>
                        <a:t>5</a:t>
                      </a:r>
                      <a:endParaRPr lang="en-US"/>
                    </a:p>
                  </a:txBody>
                  <a:tcPr/>
                </a:tc>
              </a:tr>
            </a:tbl>
          </a:graphicData>
        </a:graphic>
      </p:graphicFrame>
      <p:pic>
        <p:nvPicPr>
          <p:cNvPr id="6" name="Picture 5" descr="addin_tmp.png"/>
          <p:cNvPicPr>
            <a:picLocks noChangeAspect="1"/>
          </p:cNvPicPr>
          <p:nvPr>
            <p:custDataLst>
              <p:tags r:id="rId1"/>
            </p:custDataLst>
          </p:nvPr>
        </p:nvPicPr>
        <p:blipFill>
          <a:blip r:embed="rId3" cstate="print"/>
          <a:stretch>
            <a:fillRect/>
          </a:stretch>
        </p:blipFill>
        <p:spPr>
          <a:xfrm>
            <a:off x="1285852" y="1527799"/>
            <a:ext cx="6922770" cy="329565"/>
          </a:xfrm>
          <a:prstGeom prst="rect">
            <a:avLst/>
          </a:prstGeom>
        </p:spPr>
      </p:pic>
      <p:graphicFrame>
        <p:nvGraphicFramePr>
          <p:cNvPr id="8" name="Content Placeholder 3"/>
          <p:cNvGraphicFramePr>
            <a:graphicFrameLocks/>
          </p:cNvGraphicFramePr>
          <p:nvPr/>
        </p:nvGraphicFramePr>
        <p:xfrm>
          <a:off x="4143372" y="3277554"/>
          <a:ext cx="2373516" cy="365760"/>
        </p:xfrm>
        <a:graphic>
          <a:graphicData uri="http://schemas.openxmlformats.org/drawingml/2006/table">
            <a:tbl>
              <a:tblPr firstRow="1" bandRow="1">
                <a:tableStyleId>{5C22544A-7EE6-4342-B048-85BDC9FD1C3A}</a:tableStyleId>
              </a:tblPr>
              <a:tblGrid>
                <a:gridCol w="791172"/>
                <a:gridCol w="791172"/>
                <a:gridCol w="791172"/>
              </a:tblGrid>
              <a:tr h="327990">
                <a:tc>
                  <a:txBody>
                    <a:bodyPr/>
                    <a:lstStyle/>
                    <a:p>
                      <a:pPr algn="ctr"/>
                      <a:r>
                        <a:rPr lang="sr-Latn-BA" smtClean="0"/>
                        <a:t>1/3</a:t>
                      </a:r>
                      <a:endParaRPr lang="en-US"/>
                    </a:p>
                  </a:txBody>
                  <a:tcPr/>
                </a:tc>
                <a:tc>
                  <a:txBody>
                    <a:bodyPr/>
                    <a:lstStyle/>
                    <a:p>
                      <a:pPr algn="ctr"/>
                      <a:r>
                        <a:rPr lang="sr-Latn-BA" smtClean="0"/>
                        <a:t>1/3</a:t>
                      </a:r>
                      <a:endParaRPr lang="en-US"/>
                    </a:p>
                  </a:txBody>
                  <a:tcPr/>
                </a:tc>
                <a:tc>
                  <a:txBody>
                    <a:bodyPr/>
                    <a:lstStyle/>
                    <a:p>
                      <a:pPr algn="ctr"/>
                      <a:r>
                        <a:rPr lang="sr-Latn-BA" smtClean="0"/>
                        <a:t>1/3</a:t>
                      </a:r>
                      <a:endParaRPr lang="en-US"/>
                    </a:p>
                  </a:txBody>
                  <a:tcPr/>
                </a:tc>
              </a:tr>
            </a:tbl>
          </a:graphicData>
        </a:graphic>
      </p:graphicFrame>
      <p:sp>
        <p:nvSpPr>
          <p:cNvPr id="11" name="TextBox 10"/>
          <p:cNvSpPr txBox="1"/>
          <p:nvPr/>
        </p:nvSpPr>
        <p:spPr>
          <a:xfrm>
            <a:off x="1071538" y="2928934"/>
            <a:ext cx="571504" cy="369332"/>
          </a:xfrm>
          <a:prstGeom prst="rect">
            <a:avLst/>
          </a:prstGeom>
          <a:noFill/>
        </p:spPr>
        <p:txBody>
          <a:bodyPr wrap="square" rtlCol="0">
            <a:spAutoFit/>
          </a:bodyPr>
          <a:lstStyle/>
          <a:p>
            <a:r>
              <a:rPr lang="sr-Latn-BA" smtClean="0"/>
              <a:t>*</a:t>
            </a:r>
            <a:endParaRPr lang="en-US"/>
          </a:p>
        </p:txBody>
      </p:sp>
      <p:sp>
        <p:nvSpPr>
          <p:cNvPr id="12" name="TextBox 11"/>
          <p:cNvSpPr txBox="1"/>
          <p:nvPr/>
        </p:nvSpPr>
        <p:spPr>
          <a:xfrm>
            <a:off x="1071538" y="3988362"/>
            <a:ext cx="571504" cy="369332"/>
          </a:xfrm>
          <a:prstGeom prst="rect">
            <a:avLst/>
          </a:prstGeom>
          <a:noFill/>
        </p:spPr>
        <p:txBody>
          <a:bodyPr wrap="square" rtlCol="0">
            <a:spAutoFit/>
          </a:bodyPr>
          <a:lstStyle/>
          <a:p>
            <a:r>
              <a:rPr lang="sr-Latn-BA" smtClean="0"/>
              <a:t>=</a:t>
            </a:r>
            <a:endParaRPr lang="en-US"/>
          </a:p>
        </p:txBody>
      </p:sp>
      <p:graphicFrame>
        <p:nvGraphicFramePr>
          <p:cNvPr id="13" name="Content Placeholder 3"/>
          <p:cNvGraphicFramePr>
            <a:graphicFrameLocks noGrp="1"/>
          </p:cNvGraphicFramePr>
          <p:nvPr>
            <p:ph idx="1"/>
          </p:nvPr>
        </p:nvGraphicFramePr>
        <p:xfrm>
          <a:off x="1785918" y="3991934"/>
          <a:ext cx="6329376" cy="365760"/>
        </p:xfrm>
        <a:graphic>
          <a:graphicData uri="http://schemas.openxmlformats.org/drawingml/2006/table">
            <a:tbl>
              <a:tblPr firstRow="1" bandRow="1">
                <a:tableStyleId>{5C22544A-7EE6-4342-B048-85BDC9FD1C3A}</a:tableStyleId>
              </a:tblPr>
              <a:tblGrid>
                <a:gridCol w="791172"/>
                <a:gridCol w="791172"/>
                <a:gridCol w="791172"/>
                <a:gridCol w="791172"/>
                <a:gridCol w="791172"/>
                <a:gridCol w="791172"/>
                <a:gridCol w="791172"/>
                <a:gridCol w="791172"/>
              </a:tblGrid>
              <a:tr h="327990">
                <a:tc>
                  <a:txBody>
                    <a:bodyPr/>
                    <a:lstStyle/>
                    <a:p>
                      <a:pPr algn="ctr"/>
                      <a:r>
                        <a:rPr lang="sr-Latn-BA" smtClean="0"/>
                        <a:t>-</a:t>
                      </a:r>
                      <a:endParaRPr lang="en-US"/>
                    </a:p>
                  </a:txBody>
                  <a:tcPr/>
                </a:tc>
                <a:tc>
                  <a:txBody>
                    <a:bodyPr/>
                    <a:lstStyle/>
                    <a:p>
                      <a:pPr algn="ctr"/>
                      <a:r>
                        <a:rPr lang="sr-Latn-BA" smtClean="0"/>
                        <a:t>2</a:t>
                      </a:r>
                      <a:endParaRPr lang="en-US"/>
                    </a:p>
                  </a:txBody>
                  <a:tcPr/>
                </a:tc>
                <a:tc>
                  <a:txBody>
                    <a:bodyPr/>
                    <a:lstStyle/>
                    <a:p>
                      <a:pPr algn="ctr"/>
                      <a:r>
                        <a:rPr lang="sr-Latn-BA" smtClean="0"/>
                        <a:t>10/3</a:t>
                      </a:r>
                      <a:endParaRPr lang="en-US"/>
                    </a:p>
                  </a:txBody>
                  <a:tcPr/>
                </a:tc>
                <a:tc>
                  <a:txBody>
                    <a:bodyPr/>
                    <a:lstStyle/>
                    <a:p>
                      <a:pPr algn="ctr"/>
                      <a:r>
                        <a:rPr lang="sr-Latn-BA" smtClean="0"/>
                        <a:t>10/3</a:t>
                      </a:r>
                      <a:endParaRPr lang="en-US"/>
                    </a:p>
                  </a:txBody>
                  <a:tcPr/>
                </a:tc>
                <a:tc>
                  <a:txBody>
                    <a:bodyPr/>
                    <a:lstStyle/>
                    <a:p>
                      <a:pPr algn="ctr"/>
                      <a:r>
                        <a:rPr lang="sr-Latn-BA" smtClean="0"/>
                        <a:t>10/3</a:t>
                      </a: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Izračunavanje konvolucije</a:t>
            </a:r>
            <a:endParaRPr lang="en-US"/>
          </a:p>
        </p:txBody>
      </p:sp>
      <p:graphicFrame>
        <p:nvGraphicFramePr>
          <p:cNvPr id="4" name="Content Placeholder 3"/>
          <p:cNvGraphicFramePr>
            <a:graphicFrameLocks noGrp="1"/>
          </p:cNvGraphicFramePr>
          <p:nvPr>
            <p:ph idx="1"/>
          </p:nvPr>
        </p:nvGraphicFramePr>
        <p:xfrm>
          <a:off x="1785918" y="2500306"/>
          <a:ext cx="6329376" cy="365760"/>
        </p:xfrm>
        <a:graphic>
          <a:graphicData uri="http://schemas.openxmlformats.org/drawingml/2006/table">
            <a:tbl>
              <a:tblPr firstRow="1" bandRow="1">
                <a:tableStyleId>{5C22544A-7EE6-4342-B048-85BDC9FD1C3A}</a:tableStyleId>
              </a:tblPr>
              <a:tblGrid>
                <a:gridCol w="791172"/>
                <a:gridCol w="791172"/>
                <a:gridCol w="791172"/>
                <a:gridCol w="791172"/>
                <a:gridCol w="791172"/>
                <a:gridCol w="791172"/>
                <a:gridCol w="791172"/>
                <a:gridCol w="791172"/>
              </a:tblGrid>
              <a:tr h="327990">
                <a:tc>
                  <a:txBody>
                    <a:bodyPr/>
                    <a:lstStyle/>
                    <a:p>
                      <a:pPr algn="ctr"/>
                      <a:r>
                        <a:rPr lang="sr-Latn-BA" smtClean="0"/>
                        <a:t>1</a:t>
                      </a:r>
                      <a:endParaRPr lang="en-US"/>
                    </a:p>
                  </a:txBody>
                  <a:tcPr/>
                </a:tc>
                <a:tc>
                  <a:txBody>
                    <a:bodyPr/>
                    <a:lstStyle/>
                    <a:p>
                      <a:pPr algn="ctr"/>
                      <a:r>
                        <a:rPr lang="sr-Latn-BA" smtClean="0"/>
                        <a:t>3</a:t>
                      </a:r>
                      <a:endParaRPr lang="en-US"/>
                    </a:p>
                  </a:txBody>
                  <a:tcPr/>
                </a:tc>
                <a:tc>
                  <a:txBody>
                    <a:bodyPr/>
                    <a:lstStyle/>
                    <a:p>
                      <a:pPr algn="ctr"/>
                      <a:r>
                        <a:rPr lang="sr-Latn-BA" smtClean="0"/>
                        <a:t>2</a:t>
                      </a:r>
                      <a:endParaRPr lang="en-US"/>
                    </a:p>
                  </a:txBody>
                  <a:tcPr/>
                </a:tc>
                <a:tc>
                  <a:txBody>
                    <a:bodyPr/>
                    <a:lstStyle/>
                    <a:p>
                      <a:pPr algn="ctr"/>
                      <a:r>
                        <a:rPr lang="sr-Latn-BA" smtClean="0"/>
                        <a:t>5</a:t>
                      </a:r>
                      <a:endParaRPr lang="en-US"/>
                    </a:p>
                  </a:txBody>
                  <a:tcPr/>
                </a:tc>
                <a:tc>
                  <a:txBody>
                    <a:bodyPr/>
                    <a:lstStyle/>
                    <a:p>
                      <a:pPr algn="ctr"/>
                      <a:r>
                        <a:rPr lang="sr-Latn-BA" smtClean="0"/>
                        <a:t>3</a:t>
                      </a:r>
                      <a:endParaRPr lang="en-US"/>
                    </a:p>
                  </a:txBody>
                  <a:tcPr/>
                </a:tc>
                <a:tc>
                  <a:txBody>
                    <a:bodyPr/>
                    <a:lstStyle/>
                    <a:p>
                      <a:pPr algn="ctr"/>
                      <a:r>
                        <a:rPr lang="sr-Latn-BA" smtClean="0"/>
                        <a:t>2</a:t>
                      </a:r>
                      <a:endParaRPr lang="en-US"/>
                    </a:p>
                  </a:txBody>
                  <a:tcPr/>
                </a:tc>
                <a:tc>
                  <a:txBody>
                    <a:bodyPr/>
                    <a:lstStyle/>
                    <a:p>
                      <a:pPr algn="ctr"/>
                      <a:r>
                        <a:rPr lang="sr-Latn-BA" smtClean="0"/>
                        <a:t>4</a:t>
                      </a:r>
                      <a:endParaRPr lang="en-US"/>
                    </a:p>
                  </a:txBody>
                  <a:tcPr/>
                </a:tc>
                <a:tc>
                  <a:txBody>
                    <a:bodyPr/>
                    <a:lstStyle/>
                    <a:p>
                      <a:pPr algn="ctr"/>
                      <a:r>
                        <a:rPr lang="sr-Latn-BA" smtClean="0"/>
                        <a:t>5</a:t>
                      </a:r>
                      <a:endParaRPr lang="en-US"/>
                    </a:p>
                  </a:txBody>
                  <a:tcPr/>
                </a:tc>
              </a:tr>
            </a:tbl>
          </a:graphicData>
        </a:graphic>
      </p:graphicFrame>
      <p:pic>
        <p:nvPicPr>
          <p:cNvPr id="6" name="Picture 5" descr="addin_tmp.png"/>
          <p:cNvPicPr>
            <a:picLocks noChangeAspect="1"/>
          </p:cNvPicPr>
          <p:nvPr>
            <p:custDataLst>
              <p:tags r:id="rId1"/>
            </p:custDataLst>
          </p:nvPr>
        </p:nvPicPr>
        <p:blipFill>
          <a:blip r:embed="rId3" cstate="print"/>
          <a:stretch>
            <a:fillRect/>
          </a:stretch>
        </p:blipFill>
        <p:spPr>
          <a:xfrm>
            <a:off x="1285852" y="1527799"/>
            <a:ext cx="6922770" cy="329565"/>
          </a:xfrm>
          <a:prstGeom prst="rect">
            <a:avLst/>
          </a:prstGeom>
        </p:spPr>
      </p:pic>
      <p:graphicFrame>
        <p:nvGraphicFramePr>
          <p:cNvPr id="8" name="Content Placeholder 3"/>
          <p:cNvGraphicFramePr>
            <a:graphicFrameLocks/>
          </p:cNvGraphicFramePr>
          <p:nvPr/>
        </p:nvGraphicFramePr>
        <p:xfrm>
          <a:off x="4929190" y="3277554"/>
          <a:ext cx="2373516" cy="365760"/>
        </p:xfrm>
        <a:graphic>
          <a:graphicData uri="http://schemas.openxmlformats.org/drawingml/2006/table">
            <a:tbl>
              <a:tblPr firstRow="1" bandRow="1">
                <a:tableStyleId>{5C22544A-7EE6-4342-B048-85BDC9FD1C3A}</a:tableStyleId>
              </a:tblPr>
              <a:tblGrid>
                <a:gridCol w="791172"/>
                <a:gridCol w="791172"/>
                <a:gridCol w="791172"/>
              </a:tblGrid>
              <a:tr h="327990">
                <a:tc>
                  <a:txBody>
                    <a:bodyPr/>
                    <a:lstStyle/>
                    <a:p>
                      <a:pPr algn="ctr"/>
                      <a:r>
                        <a:rPr lang="sr-Latn-BA" smtClean="0"/>
                        <a:t>1/3</a:t>
                      </a:r>
                      <a:endParaRPr lang="en-US"/>
                    </a:p>
                  </a:txBody>
                  <a:tcPr/>
                </a:tc>
                <a:tc>
                  <a:txBody>
                    <a:bodyPr/>
                    <a:lstStyle/>
                    <a:p>
                      <a:pPr algn="ctr"/>
                      <a:r>
                        <a:rPr lang="sr-Latn-BA" smtClean="0"/>
                        <a:t>1/3</a:t>
                      </a:r>
                      <a:endParaRPr lang="en-US"/>
                    </a:p>
                  </a:txBody>
                  <a:tcPr/>
                </a:tc>
                <a:tc>
                  <a:txBody>
                    <a:bodyPr/>
                    <a:lstStyle/>
                    <a:p>
                      <a:pPr algn="ctr"/>
                      <a:r>
                        <a:rPr lang="sr-Latn-BA" smtClean="0"/>
                        <a:t>1/3</a:t>
                      </a:r>
                      <a:endParaRPr lang="en-US"/>
                    </a:p>
                  </a:txBody>
                  <a:tcPr/>
                </a:tc>
              </a:tr>
            </a:tbl>
          </a:graphicData>
        </a:graphic>
      </p:graphicFrame>
      <p:sp>
        <p:nvSpPr>
          <p:cNvPr id="11" name="TextBox 10"/>
          <p:cNvSpPr txBox="1"/>
          <p:nvPr/>
        </p:nvSpPr>
        <p:spPr>
          <a:xfrm>
            <a:off x="1071538" y="2928934"/>
            <a:ext cx="571504" cy="369332"/>
          </a:xfrm>
          <a:prstGeom prst="rect">
            <a:avLst/>
          </a:prstGeom>
          <a:noFill/>
        </p:spPr>
        <p:txBody>
          <a:bodyPr wrap="square" rtlCol="0">
            <a:spAutoFit/>
          </a:bodyPr>
          <a:lstStyle/>
          <a:p>
            <a:r>
              <a:rPr lang="sr-Latn-BA" smtClean="0"/>
              <a:t>*</a:t>
            </a:r>
            <a:endParaRPr lang="en-US"/>
          </a:p>
        </p:txBody>
      </p:sp>
      <p:sp>
        <p:nvSpPr>
          <p:cNvPr id="12" name="TextBox 11"/>
          <p:cNvSpPr txBox="1"/>
          <p:nvPr/>
        </p:nvSpPr>
        <p:spPr>
          <a:xfrm>
            <a:off x="1071538" y="3988362"/>
            <a:ext cx="571504" cy="369332"/>
          </a:xfrm>
          <a:prstGeom prst="rect">
            <a:avLst/>
          </a:prstGeom>
          <a:noFill/>
        </p:spPr>
        <p:txBody>
          <a:bodyPr wrap="square" rtlCol="0">
            <a:spAutoFit/>
          </a:bodyPr>
          <a:lstStyle/>
          <a:p>
            <a:r>
              <a:rPr lang="sr-Latn-BA" smtClean="0"/>
              <a:t>=</a:t>
            </a:r>
            <a:endParaRPr lang="en-US"/>
          </a:p>
        </p:txBody>
      </p:sp>
      <p:graphicFrame>
        <p:nvGraphicFramePr>
          <p:cNvPr id="13" name="Content Placeholder 3"/>
          <p:cNvGraphicFramePr>
            <a:graphicFrameLocks noGrp="1"/>
          </p:cNvGraphicFramePr>
          <p:nvPr>
            <p:ph idx="1"/>
          </p:nvPr>
        </p:nvGraphicFramePr>
        <p:xfrm>
          <a:off x="1785918" y="3991934"/>
          <a:ext cx="6329376" cy="365760"/>
        </p:xfrm>
        <a:graphic>
          <a:graphicData uri="http://schemas.openxmlformats.org/drawingml/2006/table">
            <a:tbl>
              <a:tblPr firstRow="1" bandRow="1">
                <a:tableStyleId>{5C22544A-7EE6-4342-B048-85BDC9FD1C3A}</a:tableStyleId>
              </a:tblPr>
              <a:tblGrid>
                <a:gridCol w="791172"/>
                <a:gridCol w="791172"/>
                <a:gridCol w="791172"/>
                <a:gridCol w="791172"/>
                <a:gridCol w="791172"/>
                <a:gridCol w="791172"/>
                <a:gridCol w="791172"/>
                <a:gridCol w="791172"/>
              </a:tblGrid>
              <a:tr h="327990">
                <a:tc>
                  <a:txBody>
                    <a:bodyPr/>
                    <a:lstStyle/>
                    <a:p>
                      <a:pPr algn="ctr"/>
                      <a:r>
                        <a:rPr lang="sr-Latn-BA" smtClean="0"/>
                        <a:t>-</a:t>
                      </a:r>
                      <a:endParaRPr lang="en-US"/>
                    </a:p>
                  </a:txBody>
                  <a:tcPr/>
                </a:tc>
                <a:tc>
                  <a:txBody>
                    <a:bodyPr/>
                    <a:lstStyle/>
                    <a:p>
                      <a:pPr algn="ctr"/>
                      <a:r>
                        <a:rPr lang="sr-Latn-BA" smtClean="0"/>
                        <a:t>2</a:t>
                      </a:r>
                      <a:endParaRPr lang="en-US"/>
                    </a:p>
                  </a:txBody>
                  <a:tcPr/>
                </a:tc>
                <a:tc>
                  <a:txBody>
                    <a:bodyPr/>
                    <a:lstStyle/>
                    <a:p>
                      <a:pPr algn="ctr"/>
                      <a:r>
                        <a:rPr lang="sr-Latn-BA" smtClean="0"/>
                        <a:t>10/3</a:t>
                      </a:r>
                      <a:endParaRPr lang="en-US"/>
                    </a:p>
                  </a:txBody>
                  <a:tcPr/>
                </a:tc>
                <a:tc>
                  <a:txBody>
                    <a:bodyPr/>
                    <a:lstStyle/>
                    <a:p>
                      <a:pPr algn="ctr"/>
                      <a:r>
                        <a:rPr lang="sr-Latn-BA" smtClean="0"/>
                        <a:t>10/3</a:t>
                      </a:r>
                      <a:endParaRPr lang="en-US"/>
                    </a:p>
                  </a:txBody>
                  <a:tcPr/>
                </a:tc>
                <a:tc>
                  <a:txBody>
                    <a:bodyPr/>
                    <a:lstStyle/>
                    <a:p>
                      <a:pPr algn="ctr"/>
                      <a:r>
                        <a:rPr lang="sr-Latn-BA" smtClean="0"/>
                        <a:t>10/3</a:t>
                      </a:r>
                      <a:endParaRPr lang="en-US"/>
                    </a:p>
                  </a:txBody>
                  <a:tcPr/>
                </a:tc>
                <a:tc>
                  <a:txBody>
                    <a:bodyPr/>
                    <a:lstStyle/>
                    <a:p>
                      <a:pPr algn="ctr"/>
                      <a:r>
                        <a:rPr lang="sr-Latn-BA" smtClean="0"/>
                        <a:t>3</a:t>
                      </a:r>
                      <a:endParaRPr lang="en-US"/>
                    </a:p>
                  </a:txBody>
                  <a:tcPr/>
                </a:tc>
                <a:tc>
                  <a:txBody>
                    <a:bodyPr/>
                    <a:lstStyle/>
                    <a:p>
                      <a:pPr algn="ctr"/>
                      <a:endParaRPr lang="en-US"/>
                    </a:p>
                  </a:txBody>
                  <a:tcPr/>
                </a:tc>
                <a:tc>
                  <a:txBody>
                    <a:bodyPr/>
                    <a:lstStyle/>
                    <a:p>
                      <a:pPr algn="ctr"/>
                      <a:endParaRPr lang="en-US"/>
                    </a:p>
                  </a:txBody>
                  <a:tcPr/>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Izračunavanje konvolucije</a:t>
            </a:r>
            <a:endParaRPr lang="en-US"/>
          </a:p>
        </p:txBody>
      </p:sp>
      <p:graphicFrame>
        <p:nvGraphicFramePr>
          <p:cNvPr id="4" name="Content Placeholder 3"/>
          <p:cNvGraphicFramePr>
            <a:graphicFrameLocks noGrp="1"/>
          </p:cNvGraphicFramePr>
          <p:nvPr>
            <p:ph idx="1"/>
          </p:nvPr>
        </p:nvGraphicFramePr>
        <p:xfrm>
          <a:off x="1785918" y="2500306"/>
          <a:ext cx="6329376" cy="365760"/>
        </p:xfrm>
        <a:graphic>
          <a:graphicData uri="http://schemas.openxmlformats.org/drawingml/2006/table">
            <a:tbl>
              <a:tblPr firstRow="1" bandRow="1">
                <a:tableStyleId>{5C22544A-7EE6-4342-B048-85BDC9FD1C3A}</a:tableStyleId>
              </a:tblPr>
              <a:tblGrid>
                <a:gridCol w="791172"/>
                <a:gridCol w="791172"/>
                <a:gridCol w="791172"/>
                <a:gridCol w="791172"/>
                <a:gridCol w="791172"/>
                <a:gridCol w="791172"/>
                <a:gridCol w="791172"/>
                <a:gridCol w="791172"/>
              </a:tblGrid>
              <a:tr h="327990">
                <a:tc>
                  <a:txBody>
                    <a:bodyPr/>
                    <a:lstStyle/>
                    <a:p>
                      <a:pPr algn="ctr"/>
                      <a:r>
                        <a:rPr lang="sr-Latn-BA" smtClean="0"/>
                        <a:t>1</a:t>
                      </a:r>
                      <a:endParaRPr lang="en-US"/>
                    </a:p>
                  </a:txBody>
                  <a:tcPr/>
                </a:tc>
                <a:tc>
                  <a:txBody>
                    <a:bodyPr/>
                    <a:lstStyle/>
                    <a:p>
                      <a:pPr algn="ctr"/>
                      <a:r>
                        <a:rPr lang="sr-Latn-BA" smtClean="0"/>
                        <a:t>3</a:t>
                      </a:r>
                      <a:endParaRPr lang="en-US"/>
                    </a:p>
                  </a:txBody>
                  <a:tcPr/>
                </a:tc>
                <a:tc>
                  <a:txBody>
                    <a:bodyPr/>
                    <a:lstStyle/>
                    <a:p>
                      <a:pPr algn="ctr"/>
                      <a:r>
                        <a:rPr lang="sr-Latn-BA" smtClean="0"/>
                        <a:t>2</a:t>
                      </a:r>
                      <a:endParaRPr lang="en-US"/>
                    </a:p>
                  </a:txBody>
                  <a:tcPr/>
                </a:tc>
                <a:tc>
                  <a:txBody>
                    <a:bodyPr/>
                    <a:lstStyle/>
                    <a:p>
                      <a:pPr algn="ctr"/>
                      <a:r>
                        <a:rPr lang="sr-Latn-BA" smtClean="0"/>
                        <a:t>5</a:t>
                      </a:r>
                      <a:endParaRPr lang="en-US"/>
                    </a:p>
                  </a:txBody>
                  <a:tcPr/>
                </a:tc>
                <a:tc>
                  <a:txBody>
                    <a:bodyPr/>
                    <a:lstStyle/>
                    <a:p>
                      <a:pPr algn="ctr"/>
                      <a:r>
                        <a:rPr lang="sr-Latn-BA" smtClean="0"/>
                        <a:t>3</a:t>
                      </a:r>
                      <a:endParaRPr lang="en-US"/>
                    </a:p>
                  </a:txBody>
                  <a:tcPr/>
                </a:tc>
                <a:tc>
                  <a:txBody>
                    <a:bodyPr/>
                    <a:lstStyle/>
                    <a:p>
                      <a:pPr algn="ctr"/>
                      <a:r>
                        <a:rPr lang="sr-Latn-BA" smtClean="0"/>
                        <a:t>2</a:t>
                      </a:r>
                      <a:endParaRPr lang="en-US"/>
                    </a:p>
                  </a:txBody>
                  <a:tcPr/>
                </a:tc>
                <a:tc>
                  <a:txBody>
                    <a:bodyPr/>
                    <a:lstStyle/>
                    <a:p>
                      <a:pPr algn="ctr"/>
                      <a:r>
                        <a:rPr lang="sr-Latn-BA" smtClean="0"/>
                        <a:t>4</a:t>
                      </a:r>
                      <a:endParaRPr lang="en-US"/>
                    </a:p>
                  </a:txBody>
                  <a:tcPr/>
                </a:tc>
                <a:tc>
                  <a:txBody>
                    <a:bodyPr/>
                    <a:lstStyle/>
                    <a:p>
                      <a:pPr algn="ctr"/>
                      <a:r>
                        <a:rPr lang="sr-Latn-BA" smtClean="0"/>
                        <a:t>5</a:t>
                      </a:r>
                      <a:endParaRPr lang="en-US"/>
                    </a:p>
                  </a:txBody>
                  <a:tcPr/>
                </a:tc>
              </a:tr>
            </a:tbl>
          </a:graphicData>
        </a:graphic>
      </p:graphicFrame>
      <p:pic>
        <p:nvPicPr>
          <p:cNvPr id="6" name="Picture 5" descr="addin_tmp.png"/>
          <p:cNvPicPr>
            <a:picLocks noChangeAspect="1"/>
          </p:cNvPicPr>
          <p:nvPr>
            <p:custDataLst>
              <p:tags r:id="rId1"/>
            </p:custDataLst>
          </p:nvPr>
        </p:nvPicPr>
        <p:blipFill>
          <a:blip r:embed="rId3" cstate="print"/>
          <a:stretch>
            <a:fillRect/>
          </a:stretch>
        </p:blipFill>
        <p:spPr>
          <a:xfrm>
            <a:off x="1285852" y="1527799"/>
            <a:ext cx="6922770" cy="329565"/>
          </a:xfrm>
          <a:prstGeom prst="rect">
            <a:avLst/>
          </a:prstGeom>
        </p:spPr>
      </p:pic>
      <p:graphicFrame>
        <p:nvGraphicFramePr>
          <p:cNvPr id="8" name="Content Placeholder 3"/>
          <p:cNvGraphicFramePr>
            <a:graphicFrameLocks/>
          </p:cNvGraphicFramePr>
          <p:nvPr/>
        </p:nvGraphicFramePr>
        <p:xfrm>
          <a:off x="5786446" y="3277554"/>
          <a:ext cx="2373516" cy="365760"/>
        </p:xfrm>
        <a:graphic>
          <a:graphicData uri="http://schemas.openxmlformats.org/drawingml/2006/table">
            <a:tbl>
              <a:tblPr firstRow="1" bandRow="1">
                <a:tableStyleId>{5C22544A-7EE6-4342-B048-85BDC9FD1C3A}</a:tableStyleId>
              </a:tblPr>
              <a:tblGrid>
                <a:gridCol w="791172"/>
                <a:gridCol w="791172"/>
                <a:gridCol w="791172"/>
              </a:tblGrid>
              <a:tr h="327990">
                <a:tc>
                  <a:txBody>
                    <a:bodyPr/>
                    <a:lstStyle/>
                    <a:p>
                      <a:pPr algn="ctr"/>
                      <a:r>
                        <a:rPr lang="sr-Latn-BA" smtClean="0"/>
                        <a:t>1/3</a:t>
                      </a:r>
                      <a:endParaRPr lang="en-US"/>
                    </a:p>
                  </a:txBody>
                  <a:tcPr/>
                </a:tc>
                <a:tc>
                  <a:txBody>
                    <a:bodyPr/>
                    <a:lstStyle/>
                    <a:p>
                      <a:pPr algn="ctr"/>
                      <a:r>
                        <a:rPr lang="sr-Latn-BA" smtClean="0"/>
                        <a:t>1/3</a:t>
                      </a:r>
                      <a:endParaRPr lang="en-US"/>
                    </a:p>
                  </a:txBody>
                  <a:tcPr/>
                </a:tc>
                <a:tc>
                  <a:txBody>
                    <a:bodyPr/>
                    <a:lstStyle/>
                    <a:p>
                      <a:pPr algn="ctr"/>
                      <a:r>
                        <a:rPr lang="sr-Latn-BA" smtClean="0"/>
                        <a:t>1/3</a:t>
                      </a:r>
                      <a:endParaRPr lang="en-US"/>
                    </a:p>
                  </a:txBody>
                  <a:tcPr/>
                </a:tc>
              </a:tr>
            </a:tbl>
          </a:graphicData>
        </a:graphic>
      </p:graphicFrame>
      <p:sp>
        <p:nvSpPr>
          <p:cNvPr id="11" name="TextBox 10"/>
          <p:cNvSpPr txBox="1"/>
          <p:nvPr/>
        </p:nvSpPr>
        <p:spPr>
          <a:xfrm>
            <a:off x="1071538" y="2928934"/>
            <a:ext cx="571504" cy="369332"/>
          </a:xfrm>
          <a:prstGeom prst="rect">
            <a:avLst/>
          </a:prstGeom>
          <a:noFill/>
        </p:spPr>
        <p:txBody>
          <a:bodyPr wrap="square" rtlCol="0">
            <a:spAutoFit/>
          </a:bodyPr>
          <a:lstStyle/>
          <a:p>
            <a:r>
              <a:rPr lang="sr-Latn-BA" smtClean="0"/>
              <a:t>*</a:t>
            </a:r>
            <a:endParaRPr lang="en-US"/>
          </a:p>
        </p:txBody>
      </p:sp>
      <p:sp>
        <p:nvSpPr>
          <p:cNvPr id="12" name="TextBox 11"/>
          <p:cNvSpPr txBox="1"/>
          <p:nvPr/>
        </p:nvSpPr>
        <p:spPr>
          <a:xfrm>
            <a:off x="1071538" y="3988362"/>
            <a:ext cx="571504" cy="369332"/>
          </a:xfrm>
          <a:prstGeom prst="rect">
            <a:avLst/>
          </a:prstGeom>
          <a:noFill/>
        </p:spPr>
        <p:txBody>
          <a:bodyPr wrap="square" rtlCol="0">
            <a:spAutoFit/>
          </a:bodyPr>
          <a:lstStyle/>
          <a:p>
            <a:r>
              <a:rPr lang="sr-Latn-BA" smtClean="0"/>
              <a:t>=</a:t>
            </a:r>
            <a:endParaRPr lang="en-US"/>
          </a:p>
        </p:txBody>
      </p:sp>
      <p:graphicFrame>
        <p:nvGraphicFramePr>
          <p:cNvPr id="13" name="Content Placeholder 3"/>
          <p:cNvGraphicFramePr>
            <a:graphicFrameLocks noGrp="1"/>
          </p:cNvGraphicFramePr>
          <p:nvPr>
            <p:ph idx="1"/>
          </p:nvPr>
        </p:nvGraphicFramePr>
        <p:xfrm>
          <a:off x="1785918" y="3991934"/>
          <a:ext cx="6329376" cy="365760"/>
        </p:xfrm>
        <a:graphic>
          <a:graphicData uri="http://schemas.openxmlformats.org/drawingml/2006/table">
            <a:tbl>
              <a:tblPr firstRow="1" bandRow="1">
                <a:tableStyleId>{5C22544A-7EE6-4342-B048-85BDC9FD1C3A}</a:tableStyleId>
              </a:tblPr>
              <a:tblGrid>
                <a:gridCol w="791172"/>
                <a:gridCol w="791172"/>
                <a:gridCol w="791172"/>
                <a:gridCol w="791172"/>
                <a:gridCol w="791172"/>
                <a:gridCol w="791172"/>
                <a:gridCol w="791172"/>
                <a:gridCol w="791172"/>
              </a:tblGrid>
              <a:tr h="327990">
                <a:tc>
                  <a:txBody>
                    <a:bodyPr/>
                    <a:lstStyle/>
                    <a:p>
                      <a:pPr algn="ctr"/>
                      <a:r>
                        <a:rPr lang="sr-Latn-BA" smtClean="0"/>
                        <a:t>-</a:t>
                      </a:r>
                      <a:endParaRPr lang="en-US"/>
                    </a:p>
                  </a:txBody>
                  <a:tcPr/>
                </a:tc>
                <a:tc>
                  <a:txBody>
                    <a:bodyPr/>
                    <a:lstStyle/>
                    <a:p>
                      <a:pPr algn="ctr"/>
                      <a:r>
                        <a:rPr lang="sr-Latn-BA" smtClean="0"/>
                        <a:t>2</a:t>
                      </a:r>
                      <a:endParaRPr lang="en-US"/>
                    </a:p>
                  </a:txBody>
                  <a:tcPr/>
                </a:tc>
                <a:tc>
                  <a:txBody>
                    <a:bodyPr/>
                    <a:lstStyle/>
                    <a:p>
                      <a:pPr algn="ctr"/>
                      <a:r>
                        <a:rPr lang="sr-Latn-BA" smtClean="0"/>
                        <a:t>10/3</a:t>
                      </a:r>
                      <a:endParaRPr lang="en-US"/>
                    </a:p>
                  </a:txBody>
                  <a:tcPr/>
                </a:tc>
                <a:tc>
                  <a:txBody>
                    <a:bodyPr/>
                    <a:lstStyle/>
                    <a:p>
                      <a:pPr algn="ctr"/>
                      <a:r>
                        <a:rPr lang="sr-Latn-BA" smtClean="0"/>
                        <a:t>10/3</a:t>
                      </a:r>
                      <a:endParaRPr lang="en-US"/>
                    </a:p>
                  </a:txBody>
                  <a:tcPr/>
                </a:tc>
                <a:tc>
                  <a:txBody>
                    <a:bodyPr/>
                    <a:lstStyle/>
                    <a:p>
                      <a:pPr algn="ctr"/>
                      <a:r>
                        <a:rPr lang="sr-Latn-BA" smtClean="0"/>
                        <a:t>10/3</a:t>
                      </a:r>
                      <a:endParaRPr lang="en-US"/>
                    </a:p>
                  </a:txBody>
                  <a:tcPr/>
                </a:tc>
                <a:tc>
                  <a:txBody>
                    <a:bodyPr/>
                    <a:lstStyle/>
                    <a:p>
                      <a:pPr algn="ctr"/>
                      <a:r>
                        <a:rPr lang="sr-Latn-BA" smtClean="0"/>
                        <a:t>3</a:t>
                      </a:r>
                      <a:endParaRPr lang="en-US"/>
                    </a:p>
                  </a:txBody>
                  <a:tcPr/>
                </a:tc>
                <a:tc>
                  <a:txBody>
                    <a:bodyPr/>
                    <a:lstStyle/>
                    <a:p>
                      <a:pPr algn="ctr"/>
                      <a:r>
                        <a:rPr lang="sr-Latn-BA" smtClean="0"/>
                        <a:t>11/3</a:t>
                      </a:r>
                      <a:endParaRPr lang="en-US"/>
                    </a:p>
                  </a:txBody>
                  <a:tcPr/>
                </a:tc>
                <a:tc>
                  <a:txBody>
                    <a:bodyPr/>
                    <a:lstStyle/>
                    <a:p>
                      <a:pPr algn="ctr"/>
                      <a:r>
                        <a:rPr lang="sr-Latn-BA" smtClean="0"/>
                        <a:t>-</a:t>
                      </a:r>
                      <a:endParaRPr lang="en-US"/>
                    </a:p>
                  </a:txBody>
                  <a:tcPr/>
                </a:tc>
              </a:tr>
            </a:tbl>
          </a:graphicData>
        </a:graphic>
      </p:graphicFrame>
      <p:sp>
        <p:nvSpPr>
          <p:cNvPr id="9" name="TextBox 8"/>
          <p:cNvSpPr txBox="1"/>
          <p:nvPr/>
        </p:nvSpPr>
        <p:spPr>
          <a:xfrm>
            <a:off x="928662" y="4929198"/>
            <a:ext cx="4786346" cy="461665"/>
          </a:xfrm>
          <a:prstGeom prst="rect">
            <a:avLst/>
          </a:prstGeom>
          <a:noFill/>
        </p:spPr>
        <p:txBody>
          <a:bodyPr wrap="square" rtlCol="0">
            <a:spAutoFit/>
          </a:bodyPr>
          <a:lstStyle/>
          <a:p>
            <a:r>
              <a:rPr lang="sr-Latn-BA" sz="2400" smtClean="0"/>
              <a:t>Šta radi ovaj filtar?</a:t>
            </a:r>
            <a:endParaRPr lang="en-US" sz="24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Konvolucioni reverberator</a:t>
            </a:r>
            <a:endParaRPr lang="en-US"/>
          </a:p>
        </p:txBody>
      </p:sp>
      <p:sp>
        <p:nvSpPr>
          <p:cNvPr id="4" name="Rectangle 3"/>
          <p:cNvSpPr/>
          <p:nvPr/>
        </p:nvSpPr>
        <p:spPr>
          <a:xfrm>
            <a:off x="3143240" y="2928934"/>
            <a:ext cx="2000264" cy="857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mtClean="0">
                <a:solidFill>
                  <a:schemeClr val="tx1"/>
                </a:solidFill>
              </a:rPr>
              <a:t>Prostorija</a:t>
            </a:r>
          </a:p>
          <a:p>
            <a:pPr algn="ctr"/>
            <a:r>
              <a:rPr lang="sr-Latn-BA" smtClean="0">
                <a:solidFill>
                  <a:schemeClr val="tx1"/>
                </a:solidFill>
              </a:rPr>
              <a:t>h(</a:t>
            </a:r>
            <a:r>
              <a:rPr lang="sr-Latn-BA" i="1" smtClean="0">
                <a:solidFill>
                  <a:schemeClr val="tx1"/>
                </a:solidFill>
              </a:rPr>
              <a:t>n</a:t>
            </a:r>
            <a:r>
              <a:rPr lang="sr-Latn-BA" smtClean="0">
                <a:solidFill>
                  <a:schemeClr val="tx1"/>
                </a:solidFill>
              </a:rPr>
              <a:t>)</a:t>
            </a:r>
            <a:endParaRPr lang="en-US">
              <a:solidFill>
                <a:schemeClr val="tx1"/>
              </a:solidFill>
            </a:endParaRPr>
          </a:p>
        </p:txBody>
      </p:sp>
      <p:cxnSp>
        <p:nvCxnSpPr>
          <p:cNvPr id="5" name="Straight Arrow Connector 4"/>
          <p:cNvCxnSpPr>
            <a:endCxn id="4" idx="1"/>
          </p:cNvCxnSpPr>
          <p:nvPr/>
        </p:nvCxnSpPr>
        <p:spPr>
          <a:xfrm>
            <a:off x="1714480" y="3357562"/>
            <a:ext cx="142876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143504" y="3357562"/>
            <a:ext cx="142876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7" name="Content Placeholder 8" descr="addin_tmp.png"/>
          <p:cNvPicPr>
            <a:picLocks noChangeAspect="1"/>
          </p:cNvPicPr>
          <p:nvPr>
            <p:custDataLst>
              <p:tags r:id="rId1"/>
            </p:custDataLst>
          </p:nvPr>
        </p:nvPicPr>
        <p:blipFill>
          <a:blip r:embed="rId4" cstate="print"/>
          <a:stretch>
            <a:fillRect/>
          </a:stretch>
        </p:blipFill>
        <p:spPr>
          <a:xfrm>
            <a:off x="1643041" y="3000371"/>
            <a:ext cx="464820" cy="255270"/>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5857884" y="2959415"/>
            <a:ext cx="2019300" cy="25527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Impulsni odziv prostorije</a:t>
            </a:r>
            <a:endParaRPr lang="en-US"/>
          </a:p>
        </p:txBody>
      </p:sp>
      <p:sp>
        <p:nvSpPr>
          <p:cNvPr id="3" name="Content Placeholder 2"/>
          <p:cNvSpPr>
            <a:spLocks noGrp="1"/>
          </p:cNvSpPr>
          <p:nvPr>
            <p:ph idx="1"/>
          </p:nvPr>
        </p:nvSpPr>
        <p:spPr>
          <a:xfrm>
            <a:off x="457200" y="1600201"/>
            <a:ext cx="8229600" cy="2257427"/>
          </a:xfrm>
        </p:spPr>
        <p:txBody>
          <a:bodyPr>
            <a:normAutofit fontScale="92500" lnSpcReduction="20000"/>
          </a:bodyPr>
          <a:lstStyle/>
          <a:p>
            <a:r>
              <a:rPr lang="sr-Latn-BA" smtClean="0"/>
              <a:t>Snimiti kratak impuls (pucanj, pljesak,...) u prostoriji</a:t>
            </a:r>
          </a:p>
          <a:p>
            <a:r>
              <a:rPr lang="sr-Latn-BA" smtClean="0"/>
              <a:t>Snimak sadrži impulsni odziv prostorije – reverberacione karakteristike</a:t>
            </a:r>
          </a:p>
          <a:p>
            <a:r>
              <a:rPr lang="sr-Latn-BA" smtClean="0"/>
              <a:t>Impulsni odziv se može i matematički modelirati</a:t>
            </a:r>
          </a:p>
        </p:txBody>
      </p:sp>
      <p:pic>
        <p:nvPicPr>
          <p:cNvPr id="70660" name="Picture 4"/>
          <p:cNvPicPr>
            <a:picLocks noChangeAspect="1" noChangeArrowheads="1"/>
          </p:cNvPicPr>
          <p:nvPr/>
        </p:nvPicPr>
        <p:blipFill>
          <a:blip r:embed="rId2" cstate="print"/>
          <a:srcRect/>
          <a:stretch>
            <a:fillRect/>
          </a:stretch>
        </p:blipFill>
        <p:spPr bwMode="auto">
          <a:xfrm>
            <a:off x="2143108" y="3714752"/>
            <a:ext cx="4920219" cy="2727654"/>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Primjeri konvolucione reverberacije</a:t>
            </a:r>
            <a:endParaRPr lang="en-US"/>
          </a:p>
        </p:txBody>
      </p:sp>
      <p:sp>
        <p:nvSpPr>
          <p:cNvPr id="5" name="TextBox 4"/>
          <p:cNvSpPr txBox="1"/>
          <p:nvPr/>
        </p:nvSpPr>
        <p:spPr>
          <a:xfrm>
            <a:off x="571472" y="1285860"/>
            <a:ext cx="3714776" cy="461665"/>
          </a:xfrm>
          <a:prstGeom prst="rect">
            <a:avLst/>
          </a:prstGeom>
          <a:noFill/>
        </p:spPr>
        <p:txBody>
          <a:bodyPr wrap="square" rtlCol="0">
            <a:spAutoFit/>
          </a:bodyPr>
          <a:lstStyle/>
          <a:p>
            <a:r>
              <a:rPr lang="sr-Latn-BA" sz="2400" smtClean="0"/>
              <a:t>Soba</a:t>
            </a:r>
            <a:endParaRPr lang="en-US" sz="2400"/>
          </a:p>
        </p:txBody>
      </p:sp>
      <p:sp>
        <p:nvSpPr>
          <p:cNvPr id="7" name="TextBox 6"/>
          <p:cNvSpPr txBox="1"/>
          <p:nvPr/>
        </p:nvSpPr>
        <p:spPr>
          <a:xfrm>
            <a:off x="571472" y="1857364"/>
            <a:ext cx="2786082" cy="369332"/>
          </a:xfrm>
          <a:prstGeom prst="rect">
            <a:avLst/>
          </a:prstGeom>
          <a:noFill/>
        </p:spPr>
        <p:txBody>
          <a:bodyPr wrap="square" rtlCol="0">
            <a:spAutoFit/>
          </a:bodyPr>
          <a:lstStyle/>
          <a:p>
            <a:r>
              <a:rPr lang="sr-Latn-BA" smtClean="0"/>
              <a:t>impulsni odziv</a:t>
            </a:r>
            <a:endParaRPr lang="en-US"/>
          </a:p>
        </p:txBody>
      </p:sp>
      <p:sp>
        <p:nvSpPr>
          <p:cNvPr id="8" name="TextBox 7"/>
          <p:cNvSpPr txBox="1"/>
          <p:nvPr/>
        </p:nvSpPr>
        <p:spPr>
          <a:xfrm>
            <a:off x="4786314" y="1845222"/>
            <a:ext cx="2786082" cy="369332"/>
          </a:xfrm>
          <a:prstGeom prst="rect">
            <a:avLst/>
          </a:prstGeom>
          <a:noFill/>
        </p:spPr>
        <p:txBody>
          <a:bodyPr wrap="square" rtlCol="0">
            <a:spAutoFit/>
          </a:bodyPr>
          <a:lstStyle/>
          <a:p>
            <a:r>
              <a:rPr lang="sr-Latn-BA" smtClean="0"/>
              <a:t>ulazni i izlazni signal</a:t>
            </a:r>
            <a:endParaRPr lang="en-US"/>
          </a:p>
        </p:txBody>
      </p:sp>
      <p:pic>
        <p:nvPicPr>
          <p:cNvPr id="71684" name="Picture 4"/>
          <p:cNvPicPr>
            <a:picLocks noChangeAspect="1" noChangeArrowheads="1"/>
          </p:cNvPicPr>
          <p:nvPr/>
        </p:nvPicPr>
        <p:blipFill>
          <a:blip r:embed="rId2" cstate="print"/>
          <a:srcRect/>
          <a:stretch>
            <a:fillRect/>
          </a:stretch>
        </p:blipFill>
        <p:spPr bwMode="auto">
          <a:xfrm>
            <a:off x="4286248" y="2143116"/>
            <a:ext cx="4641600" cy="3481200"/>
          </a:xfrm>
          <a:prstGeom prst="rect">
            <a:avLst/>
          </a:prstGeom>
          <a:noFill/>
          <a:ln w="9525">
            <a:noFill/>
            <a:miter lim="800000"/>
            <a:headEnd/>
            <a:tailEnd/>
          </a:ln>
          <a:effectLst/>
        </p:spPr>
      </p:pic>
      <p:pic>
        <p:nvPicPr>
          <p:cNvPr id="71685" name="Picture 5"/>
          <p:cNvPicPr>
            <a:picLocks noChangeAspect="1" noChangeArrowheads="1"/>
          </p:cNvPicPr>
          <p:nvPr/>
        </p:nvPicPr>
        <p:blipFill>
          <a:blip r:embed="rId3" cstate="print"/>
          <a:srcRect/>
          <a:stretch>
            <a:fillRect/>
          </a:stretch>
        </p:blipFill>
        <p:spPr bwMode="auto">
          <a:xfrm>
            <a:off x="0" y="2143116"/>
            <a:ext cx="4641600" cy="3481200"/>
          </a:xfrm>
          <a:prstGeom prst="rect">
            <a:avLst/>
          </a:prstGeom>
          <a:noFill/>
          <a:ln w="9525">
            <a:noFill/>
            <a:miter lim="800000"/>
            <a:headEnd/>
            <a:tailEnd/>
          </a:ln>
          <a:effectLst/>
        </p:spPr>
      </p:pic>
      <p:sp>
        <p:nvSpPr>
          <p:cNvPr id="11" name="TextBox 10"/>
          <p:cNvSpPr txBox="1"/>
          <p:nvPr/>
        </p:nvSpPr>
        <p:spPr>
          <a:xfrm>
            <a:off x="1357290" y="5607859"/>
            <a:ext cx="2071702" cy="369332"/>
          </a:xfrm>
          <a:prstGeom prst="rect">
            <a:avLst/>
          </a:prstGeom>
          <a:noFill/>
        </p:spPr>
        <p:txBody>
          <a:bodyPr wrap="square" rtlCol="0">
            <a:spAutoFit/>
          </a:bodyPr>
          <a:lstStyle/>
          <a:p>
            <a:r>
              <a:rPr lang="en-US" smtClean="0">
                <a:hlinkClick r:id="rId4" action="ppaction://hlinkfile"/>
              </a:rPr>
              <a:t>Impulse_room.wav</a:t>
            </a:r>
            <a:endParaRPr lang="en-GB"/>
          </a:p>
        </p:txBody>
      </p:sp>
      <p:sp>
        <p:nvSpPr>
          <p:cNvPr id="12" name="TextBox 11"/>
          <p:cNvSpPr txBox="1"/>
          <p:nvPr/>
        </p:nvSpPr>
        <p:spPr>
          <a:xfrm>
            <a:off x="5357818" y="5607859"/>
            <a:ext cx="2714644" cy="369332"/>
          </a:xfrm>
          <a:prstGeom prst="rect">
            <a:avLst/>
          </a:prstGeom>
          <a:noFill/>
        </p:spPr>
        <p:txBody>
          <a:bodyPr wrap="square" rtlCol="0">
            <a:spAutoFit/>
          </a:bodyPr>
          <a:lstStyle/>
          <a:p>
            <a:r>
              <a:rPr lang="en-US" smtClean="0">
                <a:hlinkClick r:id="rId5" action="ppaction://hlinkfile"/>
              </a:rPr>
              <a:t>out_convreverb_room.wav</a:t>
            </a:r>
            <a:endParaRPr lang="en-GB"/>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Primjeri konvolucione reverberacije</a:t>
            </a:r>
            <a:endParaRPr lang="en-US"/>
          </a:p>
        </p:txBody>
      </p:sp>
      <p:sp>
        <p:nvSpPr>
          <p:cNvPr id="5" name="TextBox 4"/>
          <p:cNvSpPr txBox="1"/>
          <p:nvPr/>
        </p:nvSpPr>
        <p:spPr>
          <a:xfrm>
            <a:off x="571472" y="1285860"/>
            <a:ext cx="3714776" cy="461665"/>
          </a:xfrm>
          <a:prstGeom prst="rect">
            <a:avLst/>
          </a:prstGeom>
          <a:noFill/>
        </p:spPr>
        <p:txBody>
          <a:bodyPr wrap="square" rtlCol="0">
            <a:spAutoFit/>
          </a:bodyPr>
          <a:lstStyle/>
          <a:p>
            <a:r>
              <a:rPr lang="sr-Latn-BA" sz="2400" smtClean="0"/>
              <a:t>Kupatilo</a:t>
            </a:r>
            <a:endParaRPr lang="en-US" sz="2400"/>
          </a:p>
        </p:txBody>
      </p:sp>
      <p:sp>
        <p:nvSpPr>
          <p:cNvPr id="7" name="TextBox 6"/>
          <p:cNvSpPr txBox="1"/>
          <p:nvPr/>
        </p:nvSpPr>
        <p:spPr>
          <a:xfrm>
            <a:off x="571472" y="1857364"/>
            <a:ext cx="2786082" cy="369332"/>
          </a:xfrm>
          <a:prstGeom prst="rect">
            <a:avLst/>
          </a:prstGeom>
          <a:noFill/>
        </p:spPr>
        <p:txBody>
          <a:bodyPr wrap="square" rtlCol="0">
            <a:spAutoFit/>
          </a:bodyPr>
          <a:lstStyle/>
          <a:p>
            <a:r>
              <a:rPr lang="sr-Latn-BA" smtClean="0"/>
              <a:t>impulsni odziv</a:t>
            </a:r>
            <a:endParaRPr lang="en-US"/>
          </a:p>
        </p:txBody>
      </p:sp>
      <p:sp>
        <p:nvSpPr>
          <p:cNvPr id="8" name="TextBox 7"/>
          <p:cNvSpPr txBox="1"/>
          <p:nvPr/>
        </p:nvSpPr>
        <p:spPr>
          <a:xfrm>
            <a:off x="4786314" y="1845222"/>
            <a:ext cx="2786082" cy="369332"/>
          </a:xfrm>
          <a:prstGeom prst="rect">
            <a:avLst/>
          </a:prstGeom>
          <a:noFill/>
        </p:spPr>
        <p:txBody>
          <a:bodyPr wrap="square" rtlCol="0">
            <a:spAutoFit/>
          </a:bodyPr>
          <a:lstStyle/>
          <a:p>
            <a:r>
              <a:rPr lang="sr-Latn-BA" smtClean="0"/>
              <a:t>ulazni i izlazni signal</a:t>
            </a:r>
            <a:endParaRPr lang="en-US"/>
          </a:p>
        </p:txBody>
      </p:sp>
      <p:pic>
        <p:nvPicPr>
          <p:cNvPr id="72706" name="Picture 2"/>
          <p:cNvPicPr>
            <a:picLocks noChangeAspect="1" noChangeArrowheads="1"/>
          </p:cNvPicPr>
          <p:nvPr/>
        </p:nvPicPr>
        <p:blipFill>
          <a:blip r:embed="rId2" cstate="print"/>
          <a:srcRect/>
          <a:stretch>
            <a:fillRect/>
          </a:stretch>
        </p:blipFill>
        <p:spPr bwMode="auto">
          <a:xfrm>
            <a:off x="4286248" y="2214554"/>
            <a:ext cx="4641600" cy="3481200"/>
          </a:xfrm>
          <a:prstGeom prst="rect">
            <a:avLst/>
          </a:prstGeom>
          <a:noFill/>
          <a:ln w="9525">
            <a:noFill/>
            <a:miter lim="800000"/>
            <a:headEnd/>
            <a:tailEnd/>
          </a:ln>
          <a:effectLst/>
        </p:spPr>
      </p:pic>
      <p:pic>
        <p:nvPicPr>
          <p:cNvPr id="72707" name="Picture 3"/>
          <p:cNvPicPr>
            <a:picLocks noChangeAspect="1" noChangeArrowheads="1"/>
          </p:cNvPicPr>
          <p:nvPr/>
        </p:nvPicPr>
        <p:blipFill>
          <a:blip r:embed="rId3" cstate="print"/>
          <a:srcRect/>
          <a:stretch>
            <a:fillRect/>
          </a:stretch>
        </p:blipFill>
        <p:spPr bwMode="auto">
          <a:xfrm>
            <a:off x="0" y="2214554"/>
            <a:ext cx="4641600" cy="3481200"/>
          </a:xfrm>
          <a:prstGeom prst="rect">
            <a:avLst/>
          </a:prstGeom>
          <a:noFill/>
          <a:ln w="9525">
            <a:noFill/>
            <a:miter lim="800000"/>
            <a:headEnd/>
            <a:tailEnd/>
          </a:ln>
          <a:effectLst/>
        </p:spPr>
      </p:pic>
      <p:sp>
        <p:nvSpPr>
          <p:cNvPr id="11" name="TextBox 10"/>
          <p:cNvSpPr txBox="1"/>
          <p:nvPr/>
        </p:nvSpPr>
        <p:spPr>
          <a:xfrm>
            <a:off x="1142976" y="5715016"/>
            <a:ext cx="2428892" cy="369332"/>
          </a:xfrm>
          <a:prstGeom prst="rect">
            <a:avLst/>
          </a:prstGeom>
          <a:noFill/>
        </p:spPr>
        <p:txBody>
          <a:bodyPr wrap="square" rtlCol="0">
            <a:spAutoFit/>
          </a:bodyPr>
          <a:lstStyle/>
          <a:p>
            <a:r>
              <a:rPr lang="en-US" smtClean="0">
                <a:hlinkClick r:id="rId4" action="ppaction://hlinkfile"/>
              </a:rPr>
              <a:t>Impulse_bathroom.wav</a:t>
            </a:r>
            <a:endParaRPr lang="en-GB"/>
          </a:p>
        </p:txBody>
      </p:sp>
      <p:sp>
        <p:nvSpPr>
          <p:cNvPr id="12" name="TextBox 11"/>
          <p:cNvSpPr txBox="1"/>
          <p:nvPr/>
        </p:nvSpPr>
        <p:spPr>
          <a:xfrm>
            <a:off x="5072066" y="5786454"/>
            <a:ext cx="3357586" cy="369332"/>
          </a:xfrm>
          <a:prstGeom prst="rect">
            <a:avLst/>
          </a:prstGeom>
          <a:noFill/>
        </p:spPr>
        <p:txBody>
          <a:bodyPr wrap="square" rtlCol="0">
            <a:spAutoFit/>
          </a:bodyPr>
          <a:lstStyle/>
          <a:p>
            <a:r>
              <a:rPr lang="en-US" smtClean="0">
                <a:hlinkClick r:id="rId5" action="ppaction://hlinkfile"/>
              </a:rPr>
              <a:t>Out_convreverb_bathroom.wav</a:t>
            </a:r>
            <a:endParaRPr lang="en-GB"/>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Primjeri konvolucione reverberacije</a:t>
            </a:r>
            <a:endParaRPr lang="en-US"/>
          </a:p>
        </p:txBody>
      </p:sp>
      <p:pic>
        <p:nvPicPr>
          <p:cNvPr id="71682" name="Picture 2"/>
          <p:cNvPicPr>
            <a:picLocks noChangeAspect="1" noChangeArrowheads="1"/>
          </p:cNvPicPr>
          <p:nvPr/>
        </p:nvPicPr>
        <p:blipFill>
          <a:blip r:embed="rId2" cstate="print"/>
          <a:srcRect/>
          <a:stretch>
            <a:fillRect/>
          </a:stretch>
        </p:blipFill>
        <p:spPr bwMode="auto">
          <a:xfrm>
            <a:off x="4214810" y="1928802"/>
            <a:ext cx="4643438" cy="3482579"/>
          </a:xfrm>
          <a:prstGeom prst="rect">
            <a:avLst/>
          </a:prstGeom>
          <a:noFill/>
          <a:ln w="9525">
            <a:noFill/>
            <a:miter lim="800000"/>
            <a:headEnd/>
            <a:tailEnd/>
          </a:ln>
          <a:effectLst/>
        </p:spPr>
      </p:pic>
      <p:sp>
        <p:nvSpPr>
          <p:cNvPr id="5" name="TextBox 4"/>
          <p:cNvSpPr txBox="1"/>
          <p:nvPr/>
        </p:nvSpPr>
        <p:spPr>
          <a:xfrm>
            <a:off x="571472" y="1285860"/>
            <a:ext cx="3714776" cy="461665"/>
          </a:xfrm>
          <a:prstGeom prst="rect">
            <a:avLst/>
          </a:prstGeom>
          <a:noFill/>
        </p:spPr>
        <p:txBody>
          <a:bodyPr wrap="square" rtlCol="0">
            <a:spAutoFit/>
          </a:bodyPr>
          <a:lstStyle/>
          <a:p>
            <a:r>
              <a:rPr lang="sr-Latn-BA" sz="2400" smtClean="0"/>
              <a:t>Katedrala</a:t>
            </a:r>
            <a:endParaRPr lang="en-US" sz="2400"/>
          </a:p>
        </p:txBody>
      </p:sp>
      <p:pic>
        <p:nvPicPr>
          <p:cNvPr id="71683" name="Picture 3"/>
          <p:cNvPicPr>
            <a:picLocks noChangeAspect="1" noChangeArrowheads="1"/>
          </p:cNvPicPr>
          <p:nvPr/>
        </p:nvPicPr>
        <p:blipFill>
          <a:blip r:embed="rId3" cstate="print"/>
          <a:srcRect/>
          <a:stretch>
            <a:fillRect/>
          </a:stretch>
        </p:blipFill>
        <p:spPr bwMode="auto">
          <a:xfrm>
            <a:off x="0" y="1928802"/>
            <a:ext cx="4610107" cy="3457580"/>
          </a:xfrm>
          <a:prstGeom prst="rect">
            <a:avLst/>
          </a:prstGeom>
          <a:noFill/>
          <a:ln w="9525">
            <a:noFill/>
            <a:miter lim="800000"/>
            <a:headEnd/>
            <a:tailEnd/>
          </a:ln>
          <a:effectLst/>
        </p:spPr>
      </p:pic>
      <p:sp>
        <p:nvSpPr>
          <p:cNvPr id="7" name="TextBox 6"/>
          <p:cNvSpPr txBox="1"/>
          <p:nvPr/>
        </p:nvSpPr>
        <p:spPr>
          <a:xfrm>
            <a:off x="571472" y="1857364"/>
            <a:ext cx="2786082" cy="369332"/>
          </a:xfrm>
          <a:prstGeom prst="rect">
            <a:avLst/>
          </a:prstGeom>
          <a:noFill/>
        </p:spPr>
        <p:txBody>
          <a:bodyPr wrap="square" rtlCol="0">
            <a:spAutoFit/>
          </a:bodyPr>
          <a:lstStyle/>
          <a:p>
            <a:r>
              <a:rPr lang="sr-Latn-BA" smtClean="0"/>
              <a:t>impulsni odziv</a:t>
            </a:r>
            <a:endParaRPr lang="en-US"/>
          </a:p>
        </p:txBody>
      </p:sp>
      <p:sp>
        <p:nvSpPr>
          <p:cNvPr id="8" name="TextBox 7"/>
          <p:cNvSpPr txBox="1"/>
          <p:nvPr/>
        </p:nvSpPr>
        <p:spPr>
          <a:xfrm>
            <a:off x="4786314" y="1845222"/>
            <a:ext cx="2786082" cy="369332"/>
          </a:xfrm>
          <a:prstGeom prst="rect">
            <a:avLst/>
          </a:prstGeom>
          <a:noFill/>
        </p:spPr>
        <p:txBody>
          <a:bodyPr wrap="square" rtlCol="0">
            <a:spAutoFit/>
          </a:bodyPr>
          <a:lstStyle/>
          <a:p>
            <a:r>
              <a:rPr lang="sr-Latn-BA" smtClean="0"/>
              <a:t>ulazni i izlazni signal</a:t>
            </a:r>
            <a:endParaRPr lang="en-US"/>
          </a:p>
        </p:txBody>
      </p:sp>
      <p:sp>
        <p:nvSpPr>
          <p:cNvPr id="11" name="TextBox 10"/>
          <p:cNvSpPr txBox="1"/>
          <p:nvPr/>
        </p:nvSpPr>
        <p:spPr>
          <a:xfrm>
            <a:off x="1142976" y="5286388"/>
            <a:ext cx="2428892" cy="369332"/>
          </a:xfrm>
          <a:prstGeom prst="rect">
            <a:avLst/>
          </a:prstGeom>
          <a:noFill/>
        </p:spPr>
        <p:txBody>
          <a:bodyPr wrap="square" rtlCol="0">
            <a:spAutoFit/>
          </a:bodyPr>
          <a:lstStyle/>
          <a:p>
            <a:r>
              <a:rPr lang="en-US" smtClean="0">
                <a:hlinkClick r:id="rId4" action="ppaction://hlinkfile"/>
              </a:rPr>
              <a:t>Impulse_cathedral.wav</a:t>
            </a:r>
            <a:endParaRPr lang="en-GB"/>
          </a:p>
        </p:txBody>
      </p:sp>
      <p:sp>
        <p:nvSpPr>
          <p:cNvPr id="12" name="TextBox 11"/>
          <p:cNvSpPr txBox="1"/>
          <p:nvPr/>
        </p:nvSpPr>
        <p:spPr>
          <a:xfrm>
            <a:off x="4929190" y="5286388"/>
            <a:ext cx="3429024" cy="369332"/>
          </a:xfrm>
          <a:prstGeom prst="rect">
            <a:avLst/>
          </a:prstGeom>
          <a:noFill/>
        </p:spPr>
        <p:txBody>
          <a:bodyPr wrap="square" rtlCol="0">
            <a:spAutoFit/>
          </a:bodyPr>
          <a:lstStyle/>
          <a:p>
            <a:r>
              <a:rPr lang="en-US" smtClean="0">
                <a:hlinkClick r:id="rId5" action="ppaction://hlinkfile"/>
              </a:rPr>
              <a:t>out_convreverb_cathedral.wav</a:t>
            </a: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Objektivne karakteristike zvuka</a:t>
            </a:r>
            <a:endParaRPr lang="en-US"/>
          </a:p>
        </p:txBody>
      </p:sp>
      <p:sp>
        <p:nvSpPr>
          <p:cNvPr id="3" name="Content Placeholder 2"/>
          <p:cNvSpPr>
            <a:spLocks noGrp="1"/>
          </p:cNvSpPr>
          <p:nvPr>
            <p:ph idx="1"/>
          </p:nvPr>
        </p:nvSpPr>
        <p:spPr/>
        <p:txBody>
          <a:bodyPr/>
          <a:lstStyle/>
          <a:p>
            <a:r>
              <a:rPr lang="sr-Latn-BA" smtClean="0"/>
              <a:t>Osnovne fizičke karakteristike zvučnog talasa</a:t>
            </a:r>
          </a:p>
          <a:p>
            <a:r>
              <a:rPr lang="sr-Latn-BA" smtClean="0"/>
              <a:t>Ne zavise od slušaoca</a:t>
            </a:r>
          </a:p>
          <a:p>
            <a:pPr lvl="1"/>
            <a:r>
              <a:rPr lang="sr-Latn-BA" smtClean="0"/>
              <a:t>Osnovna frekvencija</a:t>
            </a:r>
          </a:p>
          <a:p>
            <a:pPr lvl="1"/>
            <a:r>
              <a:rPr lang="sr-Latn-BA" smtClean="0"/>
              <a:t>Oblik spektra</a:t>
            </a:r>
          </a:p>
          <a:p>
            <a:pPr lvl="1"/>
            <a:r>
              <a:rPr lang="sr-Latn-BA" smtClean="0"/>
              <a:t>Intenzitet zvuka</a:t>
            </a:r>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Zabavi nije kraj</a:t>
            </a:r>
            <a:endParaRPr lang="en-US"/>
          </a:p>
        </p:txBody>
      </p:sp>
      <p:sp>
        <p:nvSpPr>
          <p:cNvPr id="7" name="TextBox 6"/>
          <p:cNvSpPr txBox="1"/>
          <p:nvPr/>
        </p:nvSpPr>
        <p:spPr>
          <a:xfrm>
            <a:off x="571472" y="1857364"/>
            <a:ext cx="2786082" cy="369332"/>
          </a:xfrm>
          <a:prstGeom prst="rect">
            <a:avLst/>
          </a:prstGeom>
          <a:noFill/>
        </p:spPr>
        <p:txBody>
          <a:bodyPr wrap="square" rtlCol="0">
            <a:spAutoFit/>
          </a:bodyPr>
          <a:lstStyle/>
          <a:p>
            <a:r>
              <a:rPr lang="sr-Latn-BA" smtClean="0"/>
              <a:t>impulsni odziv</a:t>
            </a:r>
            <a:endParaRPr lang="en-US"/>
          </a:p>
        </p:txBody>
      </p:sp>
      <p:sp>
        <p:nvSpPr>
          <p:cNvPr id="8" name="TextBox 7"/>
          <p:cNvSpPr txBox="1"/>
          <p:nvPr/>
        </p:nvSpPr>
        <p:spPr>
          <a:xfrm>
            <a:off x="4786314" y="1845222"/>
            <a:ext cx="2786082" cy="369332"/>
          </a:xfrm>
          <a:prstGeom prst="rect">
            <a:avLst/>
          </a:prstGeom>
          <a:noFill/>
        </p:spPr>
        <p:txBody>
          <a:bodyPr wrap="square" rtlCol="0">
            <a:spAutoFit/>
          </a:bodyPr>
          <a:lstStyle/>
          <a:p>
            <a:r>
              <a:rPr lang="sr-Latn-BA" smtClean="0"/>
              <a:t>ulazni i izlazni signal</a:t>
            </a:r>
            <a:endParaRPr lang="en-US"/>
          </a:p>
        </p:txBody>
      </p:sp>
      <p:pic>
        <p:nvPicPr>
          <p:cNvPr id="74754" name="Picture 2"/>
          <p:cNvPicPr>
            <a:picLocks noChangeAspect="1" noChangeArrowheads="1"/>
          </p:cNvPicPr>
          <p:nvPr/>
        </p:nvPicPr>
        <p:blipFill>
          <a:blip r:embed="rId2" cstate="print"/>
          <a:srcRect/>
          <a:stretch>
            <a:fillRect/>
          </a:stretch>
        </p:blipFill>
        <p:spPr bwMode="auto">
          <a:xfrm>
            <a:off x="0" y="2071678"/>
            <a:ext cx="4641600" cy="3481200"/>
          </a:xfrm>
          <a:prstGeom prst="rect">
            <a:avLst/>
          </a:prstGeom>
          <a:noFill/>
          <a:ln w="9525">
            <a:noFill/>
            <a:miter lim="800000"/>
            <a:headEnd/>
            <a:tailEnd/>
          </a:ln>
          <a:effectLst/>
        </p:spPr>
      </p:pic>
      <p:pic>
        <p:nvPicPr>
          <p:cNvPr id="74755" name="Picture 3"/>
          <p:cNvPicPr>
            <a:picLocks noChangeAspect="1" noChangeArrowheads="1"/>
          </p:cNvPicPr>
          <p:nvPr/>
        </p:nvPicPr>
        <p:blipFill>
          <a:blip r:embed="rId3" cstate="print"/>
          <a:srcRect/>
          <a:stretch>
            <a:fillRect/>
          </a:stretch>
        </p:blipFill>
        <p:spPr bwMode="auto">
          <a:xfrm>
            <a:off x="4286248" y="2143116"/>
            <a:ext cx="4641600" cy="3481200"/>
          </a:xfrm>
          <a:prstGeom prst="rect">
            <a:avLst/>
          </a:prstGeom>
          <a:noFill/>
          <a:ln w="9525">
            <a:noFill/>
            <a:miter lim="800000"/>
            <a:headEnd/>
            <a:tailEnd/>
          </a:ln>
          <a:effectLst/>
        </p:spPr>
      </p:pic>
      <p:sp>
        <p:nvSpPr>
          <p:cNvPr id="12" name="TextBox 11"/>
          <p:cNvSpPr txBox="1"/>
          <p:nvPr/>
        </p:nvSpPr>
        <p:spPr>
          <a:xfrm>
            <a:off x="642910" y="1285860"/>
            <a:ext cx="6072230" cy="461665"/>
          </a:xfrm>
          <a:prstGeom prst="rect">
            <a:avLst/>
          </a:prstGeom>
          <a:noFill/>
        </p:spPr>
        <p:txBody>
          <a:bodyPr wrap="square" rtlCol="0">
            <a:spAutoFit/>
          </a:bodyPr>
          <a:lstStyle/>
          <a:p>
            <a:r>
              <a:rPr lang="sr-Latn-BA" sz="2400" smtClean="0"/>
              <a:t>Može se računati konvolucija različitih signala</a:t>
            </a:r>
          </a:p>
        </p:txBody>
      </p:sp>
      <p:sp>
        <p:nvSpPr>
          <p:cNvPr id="14" name="TextBox 13"/>
          <p:cNvSpPr txBox="1"/>
          <p:nvPr/>
        </p:nvSpPr>
        <p:spPr>
          <a:xfrm>
            <a:off x="1785918" y="5500702"/>
            <a:ext cx="1143008" cy="369332"/>
          </a:xfrm>
          <a:prstGeom prst="rect">
            <a:avLst/>
          </a:prstGeom>
          <a:noFill/>
        </p:spPr>
        <p:txBody>
          <a:bodyPr wrap="square" rtlCol="0">
            <a:spAutoFit/>
          </a:bodyPr>
          <a:lstStyle/>
          <a:p>
            <a:r>
              <a:rPr lang="en-US" smtClean="0">
                <a:hlinkClick r:id="rId4" action="ppaction://hlinkfile"/>
              </a:rPr>
              <a:t>Banjo.wav</a:t>
            </a:r>
            <a:endParaRPr lang="en-GB"/>
          </a:p>
        </p:txBody>
      </p:sp>
      <p:sp>
        <p:nvSpPr>
          <p:cNvPr id="16" name="TextBox 15"/>
          <p:cNvSpPr txBox="1"/>
          <p:nvPr/>
        </p:nvSpPr>
        <p:spPr>
          <a:xfrm>
            <a:off x="5715008" y="5572140"/>
            <a:ext cx="1785950" cy="923330"/>
          </a:xfrm>
          <a:prstGeom prst="rect">
            <a:avLst/>
          </a:prstGeom>
          <a:noFill/>
        </p:spPr>
        <p:txBody>
          <a:bodyPr wrap="square" rtlCol="0">
            <a:spAutoFit/>
          </a:bodyPr>
          <a:lstStyle/>
          <a:p>
            <a:pPr algn="ctr"/>
            <a:r>
              <a:rPr lang="en-US" smtClean="0">
                <a:hlinkClick r:id="rId5" action="ppaction://hlinkfile"/>
              </a:rPr>
              <a:t>Dnb5.wav</a:t>
            </a:r>
            <a:endParaRPr lang="en-US" smtClean="0"/>
          </a:p>
          <a:p>
            <a:pPr algn="ctr"/>
            <a:endParaRPr lang="en-US" smtClean="0"/>
          </a:p>
          <a:p>
            <a:pPr algn="ctr"/>
            <a:r>
              <a:rPr lang="en-US" smtClean="0">
                <a:hlinkClick r:id="rId6" action="ppaction://hlinkfile"/>
              </a:rPr>
              <a:t>Dnb_banjo.wav</a:t>
            </a:r>
            <a:endParaRPr lang="en-GB"/>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Komercijalni konvolucioni reverberatori</a:t>
            </a:r>
            <a:endParaRPr lang="en-US"/>
          </a:p>
        </p:txBody>
      </p:sp>
      <p:sp>
        <p:nvSpPr>
          <p:cNvPr id="4" name="Content Placeholder 3"/>
          <p:cNvSpPr>
            <a:spLocks noGrp="1"/>
          </p:cNvSpPr>
          <p:nvPr>
            <p:ph sz="half" idx="1"/>
          </p:nvPr>
        </p:nvSpPr>
        <p:spPr/>
        <p:txBody>
          <a:bodyPr>
            <a:normAutofit fontScale="85000" lnSpcReduction="20000"/>
          </a:bodyPr>
          <a:lstStyle/>
          <a:p>
            <a:r>
              <a:rPr lang="en-US" smtClean="0">
                <a:hlinkClick r:id="rId2"/>
              </a:rPr>
              <a:t>Altiverb</a:t>
            </a:r>
            <a:r>
              <a:rPr lang="sr-Latn-BA" smtClean="0">
                <a:hlinkClick r:id="rId2"/>
              </a:rPr>
              <a:t> </a:t>
            </a:r>
            <a:r>
              <a:rPr lang="sr-Latn-BA" smtClean="0"/>
              <a:t>– jedan od prvih komercijalnih konvolucionih reverberatora</a:t>
            </a:r>
          </a:p>
          <a:p>
            <a:r>
              <a:rPr lang="sr-Latn-BA" smtClean="0"/>
              <a:t>Većina sintesajzera zasnovanih na semplovima (npr. Kontakt, Intakt) sadrže konvolucionu reverberaciju</a:t>
            </a:r>
          </a:p>
          <a:p>
            <a:r>
              <a:rPr lang="sr-Latn-BA" smtClean="0"/>
              <a:t>Specijalizovani softverski instrumenti kao što je </a:t>
            </a:r>
            <a:r>
              <a:rPr lang="sr-Latn-BA" smtClean="0">
                <a:hlinkClick r:id="rId3"/>
              </a:rPr>
              <a:t>PianoTeq </a:t>
            </a:r>
            <a:r>
              <a:rPr lang="sr-Latn-BA" smtClean="0"/>
              <a:t>klavir takođe koriste konvoluciju ne samo za reverberaciju već za simulaciju vibracija tijela instrumenata</a:t>
            </a:r>
          </a:p>
        </p:txBody>
      </p:sp>
      <p:sp>
        <p:nvSpPr>
          <p:cNvPr id="5" name="Content Placeholder 4"/>
          <p:cNvSpPr>
            <a:spLocks noGrp="1"/>
          </p:cNvSpPr>
          <p:nvPr>
            <p:ph sz="half" idx="2"/>
          </p:nvPr>
        </p:nvSpPr>
        <p:spPr/>
        <p:txBody>
          <a:bodyPr>
            <a:normAutofit fontScale="85000" lnSpcReduction="20000"/>
          </a:bodyPr>
          <a:lstStyle/>
          <a:p>
            <a:endParaRPr lang="en-US"/>
          </a:p>
        </p:txBody>
      </p:sp>
      <p:pic>
        <p:nvPicPr>
          <p:cNvPr id="73731" name="Picture 3"/>
          <p:cNvPicPr>
            <a:picLocks noChangeAspect="1" noChangeArrowheads="1"/>
          </p:cNvPicPr>
          <p:nvPr/>
        </p:nvPicPr>
        <p:blipFill>
          <a:blip r:embed="rId4" cstate="print"/>
          <a:srcRect/>
          <a:stretch>
            <a:fillRect/>
          </a:stretch>
        </p:blipFill>
        <p:spPr bwMode="auto">
          <a:xfrm>
            <a:off x="4643438" y="2285992"/>
            <a:ext cx="4100042"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RIGINALHEIGHT" val="165.75"/>
  <p:tag name="ORIGINALWIDTH" val="833.25"/>
  <p:tag name="LATEXADDIN" val="\documentclass{article}&#10;\usepackage{amsmath}&#10;\pagestyle{empty}&#10;\begin{document}&#10;&#10;$P_{dB} = 10 \log \frac{P}{P_0}$&#1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 \left( t \right) = \frac{a_0}{2} + \sum_{k=1}^{\infty} \left( a_k \cos \left(k\Omega_0 t \right) + b_k \sin \left( k \Omega_0 t \right) \right)$&#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k = \frac{2}{T} \int_{0}^{T} x \left( t \right) \cos \left(k \Omega_0 t \right) dt$&#10;\end{document}"/>
  <p:tag name="IGUANATEXSIZE" val="3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_k = \frac{2}{T} \int_{0}^{T} x \left( t \right) \sin \left(k \Omega_0 t \right) dt$&#10;\end{document}"/>
  <p:tag name="IGUANATEXSIZE" val="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 \left( t \right) = \sum_{k = -\infty}^{\infty} C_k e^{jk\Omega_0 t}$&#10;&#10;\end{document}"/>
  <p:tag name="IGUANATEXSIZE" val="4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_k = \frac{1}{T} \int_{0}^{T} x \left( t \right) e^{-jk \Omega_0 t} dt$&#10;&#10;\end{document}"/>
  <p:tag name="IGUANATEXSIZE" val="4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align*}&#10;x(t) &amp;= \cos(2 \pi F t) \\&#10;     &amp;+ 0.5 \cos(2 \pi 2F t) \\&#10;     &amp;+ 0.2 \cos(2 \pi 3F t)&#10;\end{align*}&#10;&#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_k = \frac{k F_s}{N}, k = 0:N-1$&#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y(n) = x(n) * h(n) $&#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Y(\omega) = X(\omega) H(\omega) $&#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n) = \left\{ \begin{matrix} 1 &amp; n=0 \\&#10;                                    0 &amp; n \neq 0&#10;                     \end{matrix} \right.$&#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ORIGINALHEIGHT" val="165.75"/>
  <p:tag name="ORIGINALWIDTH" val="876"/>
  <p:tag name="LATEXADDIN" val="\documentclass{article}&#10;\usepackage{amsmath}&#10;\pagestyle{empty}&#10;\begin{document}&#10;&#10;$X_{dB} = 20 \log \frac{X}{X_0}$&#10;&#10;&#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n)$&#1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y(n) = h(n)$&#1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n)$&#10;&#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y(n) = h(n) * x(n)$&#10;&#10;&#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y(n) = h(n) * x(n) = \sum_{k=-\infty}^{\infty} h(k) x(n-k) = \sum_{k=-\infty}^{\infty} x(k) h(n-k) $&#10;&#10;&#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y(n) = h(n) * x(n) = \sum_{k=0}^{N} h(k) x(n-k) = \sum_{k=0}^{N} x(k) h(n-k)$&#10;&#10;&#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y(n) = h(n) * x(n) = \sum_{k=0}^{N} h(k) x(n-k) = \sum_{k=0}^{N} x(k) h(n-k)$&#10;&#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y(n) = h(n) * x(n) = \sum_{k=0}^{N} h(k) x(n-k) = \sum_{k=0}^{N} x(k) h(n-k)$&#10;&#10;&#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y(n) = h(n) * x(n) = \sum_{k=0}^{N} h(k) x(n-k) = \sum_{k=0}^{N} x(k) h(n-k)$&#10;&#10;&#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y(n) = h(n) * x(n) = \sum_{k=0}^{N} h(k) x(n-k) = \sum_{k=0}^{N} x(k) h(n-k)$&#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_p = 20 \log \frac{p}{p_0}$&#10;&#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y(n) = h(n) * x(n) = \sum_{k=0}^{N} h(k) x(n-k) = \sum_{k=0}^{N} x(k) h(n-k)$&#10;&#10;&#10;\end{document}"/>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y(n) = h(n) * x(n) = \sum_{k=0}^{N} h(k) x(n-k) = \sum_{k=0}^{N} x(k) h(n-k)$&#10;&#10;&#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y(n) = h(n) * x(n) = \sum_{k=0}^{N} h(k) x(n-k) = \sum_{k=0}^{N} x(k) h(n-k)$&#10;&#10;&#10;\end{document}"/>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n)$&#10;&#10;&#10;\end{document}"/>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y(n) = h(n) * x(n)$&#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I \sim p^2$&#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_W = 10 \log \frac{I}{I_0}$&#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 69 + 12 \log_2 \left( \frac{f}{440 Hz} \right)$&#10;&#10;\end{document}"/>
  <p:tag name="IGUANATEXSIZE" val="4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NR = 10 \log \frac{P_s}{P_n} \left[ \mathrm{dB} \right]$&#10;&#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 \left( x \right) = \mathrm{sgn} \left(x\right) &#10;\frac{\ln \left(1 + \mu \vert x \vert \right)}{\ln \left(1 + \mu \right)} &#10;\quad -1 \leq x \leq 1$&#10;&#10;$ F^{-1} = \mathrm{sgn}\left( y \right) \left( \frac{1}{\mu} \right)&#10;\left( \left( 1 + \mu \right)^{\vert y \vert} - 1 \right) \quad -1 \leq y \leq 1$&#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DeclareMathOperator{\sgn}{sgn}&#10;\pagestyle{empty}&#10;\begin{document}&#10;&#10;$ F(x) = \sgn(x) \begin{cases} {A |x| \over 1 + \ln(A)}, &amp; |x| &lt; {1 \over A} \\&#10;\frac{1+ \ln(A |x|)}{1 + \ln(A)}, &amp; {1 \over A} \leq |x| \leq 1, \end{cases} $&#10;&#10;$ F^{-1}(y) = \sgn(y) \begin{cases} {|y| (1 + \ln(A)) \over A}, &amp;  |y| &lt; {1 \over 1 + \ln(A)} \\&#10;{\exp(|y| (1 + \ln(A)) - 1) \over A}, &amp; {1 \over 1 + \ln(A)} \leq |y| &lt; 1. \end{cases}$&#10;\end{document}"/>
  <p:tag name="IGUANATEXSIZE" val="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4403</TotalTime>
  <Words>3798</Words>
  <Application>Microsoft Office PowerPoint</Application>
  <PresentationFormat>On-screen Show (4:3)</PresentationFormat>
  <Paragraphs>786</Paragraphs>
  <Slides>91</Slides>
  <Notes>22</Notes>
  <HiddenSlides>0</HiddenSlides>
  <MMClips>5</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91</vt:i4>
      </vt:variant>
    </vt:vector>
  </HeadingPairs>
  <TitlesOfParts>
    <vt:vector size="94" baseType="lpstr">
      <vt:lpstr>Office Theme</vt:lpstr>
      <vt:lpstr>Equation</vt:lpstr>
      <vt:lpstr>Bitmap Image</vt:lpstr>
      <vt:lpstr>Uvod u digitalni audio</vt:lpstr>
      <vt:lpstr>Zvuk</vt:lpstr>
      <vt:lpstr>Zvuk</vt:lpstr>
      <vt:lpstr>Zvuk</vt:lpstr>
      <vt:lpstr>Zvuk</vt:lpstr>
      <vt:lpstr>Prostiranje zvuka</vt:lpstr>
      <vt:lpstr>Izvori zvuka</vt:lpstr>
      <vt:lpstr>Prijemnici zvuka</vt:lpstr>
      <vt:lpstr>Objektivne karakteristike zvuka</vt:lpstr>
      <vt:lpstr>Objektivne karakteristike zvuka Osnovna frekvencija</vt:lpstr>
      <vt:lpstr>Objektivne karakteristike zvuka Oblik zvučnog spektra</vt:lpstr>
      <vt:lpstr>Decibeli</vt:lpstr>
      <vt:lpstr>Šta se dobija korištenjem decibela?</vt:lpstr>
      <vt:lpstr>Primjene decibela</vt:lpstr>
      <vt:lpstr>Primjene decibela</vt:lpstr>
      <vt:lpstr>Objektivne karakteristike zvuka Intenzitet zvuka</vt:lpstr>
      <vt:lpstr>Percepcija zvuka</vt:lpstr>
      <vt:lpstr>Percepcija zvuka Visina tona</vt:lpstr>
      <vt:lpstr>Visina tona Frekvencije tonova</vt:lpstr>
      <vt:lpstr>Percepcija zvuka Boja tona</vt:lpstr>
      <vt:lpstr>Percepcija zvuka Glasnoća</vt:lpstr>
      <vt:lpstr>Percepcija zvuka Audio maskiranje</vt:lpstr>
      <vt:lpstr>Prostiranje zvučnih talasa u prostoru</vt:lpstr>
      <vt:lpstr>Digitalizacija audio signala</vt:lpstr>
      <vt:lpstr>Izbor frekvencije odmjeravanja</vt:lpstr>
      <vt:lpstr>Izbor frekvencije odmjeravanja</vt:lpstr>
      <vt:lpstr>Izbor frekvencije odmjeravanja</vt:lpstr>
      <vt:lpstr>Primjeri</vt:lpstr>
      <vt:lpstr>Šta ako promašimo frekvenciju odmjeravanja?</vt:lpstr>
      <vt:lpstr>Uticaj kvantizacije na količinu podataka i kvalitet signala</vt:lpstr>
      <vt:lpstr>Kvalitet audio signala</vt:lpstr>
      <vt:lpstr>Kvalitet audio signala</vt:lpstr>
      <vt:lpstr>SNR za uniformno kvantovani signal</vt:lpstr>
      <vt:lpstr>Uticaj kvantizacije na kvalitet audio signala</vt:lpstr>
      <vt:lpstr>Memorijski zahtjevi za digitalni audio</vt:lpstr>
      <vt:lpstr>Primjeri</vt:lpstr>
      <vt:lpstr>Histogram vrijednosti signala</vt:lpstr>
      <vt:lpstr>Histogram vrijednosti signala</vt:lpstr>
      <vt:lpstr>Neuniformna kvantizacija</vt:lpstr>
      <vt:lpstr>Neuniformna kvantizacija</vt:lpstr>
      <vt:lpstr>-zakon/A-zakon kodovanje</vt:lpstr>
      <vt:lpstr>-zakon/A-zakon kodovanje</vt:lpstr>
      <vt:lpstr>Impulsna kodna modulacija</vt:lpstr>
      <vt:lpstr>Formati audio fajlova</vt:lpstr>
      <vt:lpstr>Spektralni (frekvencijski) sadržaj signala</vt:lpstr>
      <vt:lpstr>Spektralna analiza signala</vt:lpstr>
      <vt:lpstr>Aproksimacija signala Furijeovim redom</vt:lpstr>
      <vt:lpstr>Furijeov red u kompleksnom obliku</vt:lpstr>
      <vt:lpstr>Frekvencijska analiza signala (Amplitudni spektar signala)</vt:lpstr>
      <vt:lpstr>Furijeova analiza signala</vt:lpstr>
      <vt:lpstr>Spektar kontinualnog signala</vt:lpstr>
      <vt:lpstr>Spektar složenoperiodičnog signala</vt:lpstr>
      <vt:lpstr>Spektar tona muzičkog instrumenta</vt:lpstr>
      <vt:lpstr>Obrada audio signala</vt:lpstr>
      <vt:lpstr>Realizacija efekata</vt:lpstr>
      <vt:lpstr>Filtriranje</vt:lpstr>
      <vt:lpstr>Realizacija filtriranja</vt:lpstr>
      <vt:lpstr>Realizacija filtra</vt:lpstr>
      <vt:lpstr>Realizacija filtra</vt:lpstr>
      <vt:lpstr>Realizacija filtra pomoću FT i IFT</vt:lpstr>
      <vt:lpstr>Realizacija filtra pomoću FT i IFT</vt:lpstr>
      <vt:lpstr>Realizacija filtra pomoću FT i IFT</vt:lpstr>
      <vt:lpstr>Realizacija filtra pomoću FT i IFT</vt:lpstr>
      <vt:lpstr>Primjer</vt:lpstr>
      <vt:lpstr>Dijelovi ekvilajzera </vt:lpstr>
      <vt:lpstr>Dijelovi ekvilajzera</vt:lpstr>
      <vt:lpstr>Izlaz iz shelving filtra</vt:lpstr>
      <vt:lpstr>Vibrato efekat</vt:lpstr>
      <vt:lpstr>Wah-wah efekat</vt:lpstr>
      <vt:lpstr>Fuzz efekat</vt:lpstr>
      <vt:lpstr>Reverberacije</vt:lpstr>
      <vt:lpstr>Reverberacije i kašnjenje</vt:lpstr>
      <vt:lpstr>Realizacija reverberacija</vt:lpstr>
      <vt:lpstr>Schroederov reverberator</vt:lpstr>
      <vt:lpstr>Konvolucioni reverberator</vt:lpstr>
      <vt:lpstr>Impulsni odziv</vt:lpstr>
      <vt:lpstr>Konvolucija</vt:lpstr>
      <vt:lpstr>Izračunavanje konvolucije</vt:lpstr>
      <vt:lpstr>Izračunavanje konvolucije</vt:lpstr>
      <vt:lpstr>Izračunavanje konvolucije</vt:lpstr>
      <vt:lpstr>Izračunavanje konvolucije</vt:lpstr>
      <vt:lpstr>Izračunavanje konvolucije</vt:lpstr>
      <vt:lpstr>Izračunavanje konvolucije</vt:lpstr>
      <vt:lpstr>Izračunavanje konvolucije</vt:lpstr>
      <vt:lpstr>Konvolucioni reverberator</vt:lpstr>
      <vt:lpstr>Impulsni odziv prostorije</vt:lpstr>
      <vt:lpstr>Primjeri konvolucione reverberacije</vt:lpstr>
      <vt:lpstr>Primjeri konvolucione reverberacije</vt:lpstr>
      <vt:lpstr>Primjeri konvolucione reverberacije</vt:lpstr>
      <vt:lpstr>Zabavi nije kraj</vt:lpstr>
      <vt:lpstr>Komercijalni konvolucioni reverberatori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Uvod u digitalni audio</dc:title>
  <dc:creator>vlador</dc:creator>
  <cp:lastModifiedBy>vlador</cp:lastModifiedBy>
  <cp:revision>138</cp:revision>
  <dcterms:created xsi:type="dcterms:W3CDTF">2014-10-20T10:57:53Z</dcterms:created>
  <dcterms:modified xsi:type="dcterms:W3CDTF">2015-11-04T13:13:37Z</dcterms:modified>
</cp:coreProperties>
</file>