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73" r:id="rId10"/>
    <p:sldId id="274" r:id="rId11"/>
    <p:sldId id="264" r:id="rId12"/>
    <p:sldId id="276" r:id="rId13"/>
    <p:sldId id="287" r:id="rId14"/>
    <p:sldId id="265" r:id="rId15"/>
    <p:sldId id="277" r:id="rId16"/>
    <p:sldId id="278" r:id="rId17"/>
    <p:sldId id="279" r:id="rId18"/>
    <p:sldId id="266" r:id="rId19"/>
    <p:sldId id="281" r:id="rId20"/>
    <p:sldId id="280" r:id="rId21"/>
    <p:sldId id="271" r:id="rId22"/>
    <p:sldId id="282" r:id="rId23"/>
    <p:sldId id="284" r:id="rId24"/>
    <p:sldId id="283" r:id="rId25"/>
    <p:sldId id="285" r:id="rId26"/>
    <p:sldId id="268" r:id="rId27"/>
    <p:sldId id="269" r:id="rId28"/>
    <p:sldId id="270" r:id="rId29"/>
    <p:sldId id="286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24A58-6D0A-40A3-8496-576AE4B0E0D2}" type="datetimeFigureOut">
              <a:rPr lang="sr-Latn-BA" smtClean="0"/>
              <a:pPr/>
              <a:t>22.3.2017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3C57D-38C8-4F01-8F3E-B8DBA169FAD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Postoji i druga</a:t>
            </a:r>
            <a:r>
              <a:rPr lang="sr-Latn-BA" smtClean="0"/>
              <a:t>čiji,</a:t>
            </a:r>
            <a:r>
              <a:rPr lang="sr-Latn-BA" baseline="0" smtClean="0"/>
              <a:t> fleksibilniji način za definisanje objekata, ali se njime nećemo ovdje baviti.</a:t>
            </a:r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3C57D-38C8-4F01-8F3E-B8DBA169FADB}" type="slidenum">
              <a:rPr lang="sr-Latn-BA" smtClean="0"/>
              <a:pPr/>
              <a:t>20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67893-5A28-4871-A642-A651553166CA}" type="datetimeFigureOut">
              <a:rPr lang="en-US" smtClean="0"/>
              <a:pPr/>
              <a:t>3/22/2017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0BCE-2803-4062-9824-061705BF8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arithmetic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ref/dom_obj_event.as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ref/dom_obj_style.as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Java</a:t>
            </a:r>
            <a:r>
              <a:rPr lang="sr-Latn-RS" smtClean="0"/>
              <a:t>S</a:t>
            </a:r>
            <a:r>
              <a:rPr lang="en-US" smtClean="0"/>
              <a:t>cript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Multimediji</a:t>
            </a:r>
          </a:p>
          <a:p>
            <a:r>
              <a:rPr lang="en-US" smtClean="0"/>
              <a:t>Tehnolo</a:t>
            </a:r>
            <a:r>
              <a:rPr lang="sr-Latn-RS" smtClean="0"/>
              <a:t>ški fakultet</a:t>
            </a:r>
          </a:p>
          <a:p>
            <a:r>
              <a:rPr lang="sr-Latn-RS" smtClean="0"/>
              <a:t>Univerzitet u Banjoj Luci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Brojevi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Nad brojevima se izvršavaju aritmetičke operacije</a:t>
            </a:r>
          </a:p>
          <a:p>
            <a:pPr lvl="1">
              <a:buNone/>
            </a:pPr>
            <a:r>
              <a:rPr lang="en-GB" smtClean="0"/>
              <a:t>x</a:t>
            </a:r>
            <a:r>
              <a:rPr lang="sr-Latn-RS" smtClean="0"/>
              <a:t> = 10.2 + 3.3 * 2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en-GB" smtClean="0"/>
              <a:t>y</a:t>
            </a:r>
            <a:r>
              <a:rPr lang="sr-Latn-RS" smtClean="0"/>
              <a:t> = (10.2 + 3.3) * 2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en-GB" smtClean="0"/>
              <a:t>z</a:t>
            </a:r>
            <a:r>
              <a:rPr lang="sr-Latn-RS" smtClean="0"/>
              <a:t> = 2*x + y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en-GB" smtClean="0"/>
              <a:t>z</a:t>
            </a:r>
            <a:r>
              <a:rPr lang="sr-Latn-RS" smtClean="0"/>
              <a:t> = z + 5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sr-Latn-RS" smtClean="0"/>
              <a:t>z++</a:t>
            </a:r>
            <a:r>
              <a:rPr lang="en-US" smtClean="0"/>
              <a:t>;</a:t>
            </a:r>
          </a:p>
          <a:p>
            <a:pPr lvl="1">
              <a:buNone/>
            </a:pPr>
            <a:r>
              <a:rPr lang="en-US" smtClean="0"/>
              <a:t>x += 5;</a:t>
            </a:r>
            <a:endParaRPr lang="sr-Latn-RS" smtClean="0"/>
          </a:p>
          <a:p>
            <a:r>
              <a:rPr lang="en-GB" sz="2800" smtClean="0">
                <a:hlinkClick r:id="rId2"/>
              </a:rPr>
              <a:t>https://www.w3schools.com/js/js_arithmetic.asp</a:t>
            </a:r>
            <a:endParaRPr lang="en-GB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Stringovi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Stringovi su nizovi znakova</a:t>
            </a:r>
          </a:p>
          <a:p>
            <a:r>
              <a:rPr lang="sr-Latn-RS" smtClean="0"/>
              <a:t>Unose se korištenjem navodnika</a:t>
            </a:r>
          </a:p>
          <a:p>
            <a:pPr lvl="1">
              <a:buNone/>
            </a:pPr>
            <a:r>
              <a:rPr lang="en-GB" smtClean="0"/>
              <a:t>var</a:t>
            </a:r>
            <a:r>
              <a:rPr lang="sr-Latn-RS" smtClean="0"/>
              <a:t> ime = "Jovan Jovanović Zmaj"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en-GB" smtClean="0"/>
              <a:t>V</a:t>
            </a:r>
            <a:r>
              <a:rPr lang="sr-Latn-RS" smtClean="0"/>
              <a:t>ar ime = 'Jovan Jovanović Zmaj</a:t>
            </a:r>
            <a:r>
              <a:rPr lang="en-US" smtClean="0"/>
              <a:t>';</a:t>
            </a:r>
            <a:endParaRPr lang="sr-Latn-RS" smtClean="0"/>
          </a:p>
          <a:p>
            <a:r>
              <a:rPr lang="sr-Latn-RS" smtClean="0"/>
              <a:t>Šta ako nam trebaju navodnici u stringu?</a:t>
            </a:r>
          </a:p>
          <a:p>
            <a:pPr lvl="1">
              <a:buNone/>
            </a:pP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Stringovi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smtClean="0"/>
              <a:t>Stringovi su nizovi znakova</a:t>
            </a:r>
          </a:p>
          <a:p>
            <a:r>
              <a:rPr lang="sr-Latn-RS" smtClean="0"/>
              <a:t>Unose se korištenjem navodnika</a:t>
            </a:r>
          </a:p>
          <a:p>
            <a:pPr lvl="1">
              <a:buNone/>
            </a:pPr>
            <a:r>
              <a:rPr lang="en-GB" smtClean="0"/>
              <a:t>var</a:t>
            </a:r>
            <a:r>
              <a:rPr lang="sr-Latn-RS" smtClean="0"/>
              <a:t> ime = "Jovan Jovanović Zmaj"</a:t>
            </a:r>
          </a:p>
          <a:p>
            <a:pPr lvl="1">
              <a:buNone/>
            </a:pPr>
            <a:r>
              <a:rPr lang="sr-Latn-RS" smtClean="0"/>
              <a:t>var ime = 'Jovan Jovanović Zmaj</a:t>
            </a:r>
            <a:r>
              <a:rPr lang="en-US" smtClean="0"/>
              <a:t>'</a:t>
            </a:r>
            <a:endParaRPr lang="sr-Latn-RS" smtClean="0"/>
          </a:p>
          <a:p>
            <a:r>
              <a:rPr lang="sr-Latn-RS" smtClean="0"/>
              <a:t>Šta ako nam trebaju navodnici u stringu?</a:t>
            </a:r>
          </a:p>
          <a:p>
            <a:pPr lvl="1"/>
            <a:r>
              <a:rPr lang="sr-Latn-RS" smtClean="0"/>
              <a:t>Mogu se koristiti drugačiji navodnici</a:t>
            </a:r>
          </a:p>
          <a:p>
            <a:pPr lvl="2">
              <a:buNone/>
            </a:pPr>
            <a:r>
              <a:rPr lang="en-GB" smtClean="0"/>
              <a:t>var</a:t>
            </a:r>
            <a:r>
              <a:rPr lang="sr-Latn-RS" smtClean="0"/>
              <a:t> ime = "Jovan Jovanović zvani </a:t>
            </a:r>
            <a:r>
              <a:rPr lang="sr-Latn-RS" smtClean="0">
                <a:solidFill>
                  <a:srgbClr val="C00000"/>
                </a:solidFill>
              </a:rPr>
              <a:t>'Zmaj'</a:t>
            </a:r>
            <a:r>
              <a:rPr lang="sr-Latn-RS" smtClean="0"/>
              <a:t>"</a:t>
            </a:r>
          </a:p>
          <a:p>
            <a:pPr lvl="2">
              <a:buNone/>
            </a:pPr>
            <a:r>
              <a:rPr lang="sr-Latn-RS" smtClean="0"/>
              <a:t>var ime = 'Jovan Jovanović zvani </a:t>
            </a:r>
            <a:r>
              <a:rPr lang="sr-Latn-RS" smtClean="0">
                <a:solidFill>
                  <a:srgbClr val="C00000"/>
                </a:solidFill>
              </a:rPr>
              <a:t>"Zmaj"</a:t>
            </a:r>
            <a:r>
              <a:rPr lang="en-US" smtClean="0"/>
              <a:t>'</a:t>
            </a:r>
            <a:endParaRPr lang="sr-Latn-RS" smtClean="0"/>
          </a:p>
          <a:p>
            <a:pPr lvl="1"/>
            <a:r>
              <a:rPr lang="sr-Latn-RS" smtClean="0"/>
              <a:t>Ili </a:t>
            </a:r>
            <a:r>
              <a:rPr lang="sr-Latn-RS" i="1" smtClean="0"/>
              <a:t>escape</a:t>
            </a:r>
            <a:r>
              <a:rPr lang="sr-Latn-RS" smtClean="0"/>
              <a:t> znak \</a:t>
            </a:r>
          </a:p>
          <a:p>
            <a:pPr lvl="2">
              <a:buNone/>
            </a:pPr>
            <a:r>
              <a:rPr lang="en-GB" smtClean="0"/>
              <a:t>var</a:t>
            </a:r>
            <a:r>
              <a:rPr lang="sr-Latn-RS" smtClean="0"/>
              <a:t> ime = "Jovan Jovanović zvani </a:t>
            </a:r>
            <a:r>
              <a:rPr lang="sr-Latn-RS" smtClean="0">
                <a:solidFill>
                  <a:srgbClr val="C00000"/>
                </a:solidFill>
              </a:rPr>
              <a:t>\</a:t>
            </a:r>
            <a:r>
              <a:rPr lang="en-US" smtClean="0">
                <a:solidFill>
                  <a:srgbClr val="C00000"/>
                </a:solidFill>
              </a:rPr>
              <a:t>"</a:t>
            </a:r>
            <a:r>
              <a:rPr lang="sr-Latn-RS" smtClean="0">
                <a:solidFill>
                  <a:srgbClr val="C00000"/>
                </a:solidFill>
              </a:rPr>
              <a:t>Zmaj\</a:t>
            </a:r>
            <a:r>
              <a:rPr lang="en-US" smtClean="0">
                <a:solidFill>
                  <a:srgbClr val="C00000"/>
                </a:solidFill>
              </a:rPr>
              <a:t>"</a:t>
            </a:r>
            <a:r>
              <a:rPr lang="sr-Latn-RS" smtClean="0"/>
              <a:t>"</a:t>
            </a:r>
          </a:p>
          <a:p>
            <a:pPr lvl="2">
              <a:buNone/>
            </a:pPr>
            <a:r>
              <a:rPr lang="sr-Latn-RS" smtClean="0"/>
              <a:t>var ime = 'Jovan Jovanović zvani </a:t>
            </a:r>
            <a:r>
              <a:rPr lang="sr-Latn-RS" smtClean="0">
                <a:solidFill>
                  <a:srgbClr val="C00000"/>
                </a:solidFill>
              </a:rPr>
              <a:t>\</a:t>
            </a:r>
            <a:r>
              <a:rPr lang="en-US" smtClean="0">
                <a:solidFill>
                  <a:srgbClr val="C00000"/>
                </a:solidFill>
              </a:rPr>
              <a:t>'</a:t>
            </a:r>
            <a:r>
              <a:rPr lang="sr-Latn-RS" smtClean="0">
                <a:solidFill>
                  <a:srgbClr val="C00000"/>
                </a:solidFill>
              </a:rPr>
              <a:t>Zmaj\</a:t>
            </a:r>
            <a:r>
              <a:rPr lang="en-US" smtClean="0">
                <a:solidFill>
                  <a:srgbClr val="C00000"/>
                </a:solidFill>
              </a:rPr>
              <a:t>'</a:t>
            </a:r>
            <a:r>
              <a:rPr lang="en-US" smtClean="0"/>
              <a:t>'</a:t>
            </a:r>
            <a:endParaRPr lang="sr-Latn-RS" smtClean="0"/>
          </a:p>
          <a:p>
            <a:r>
              <a:rPr lang="sr-Latn-RS" smtClean="0"/>
              <a:t>Osobina length daje dužinu stringa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var</a:t>
            </a:r>
            <a:r>
              <a:rPr lang="sr-Latn-RS" smtClean="0">
                <a:solidFill>
                  <a:srgbClr val="C00000"/>
                </a:solidFill>
              </a:rPr>
              <a:t> duz = </a:t>
            </a:r>
            <a:r>
              <a:rPr lang="en-GB" smtClean="0">
                <a:solidFill>
                  <a:srgbClr val="C00000"/>
                </a:solidFill>
              </a:rPr>
              <a:t>ime</a:t>
            </a:r>
            <a:r>
              <a:rPr lang="sr-Latn-RS" smtClean="0">
                <a:solidFill>
                  <a:srgbClr val="C00000"/>
                </a:solidFill>
              </a:rPr>
              <a:t>.length</a:t>
            </a:r>
          </a:p>
          <a:p>
            <a:endParaRPr lang="sr-Latn-RS" smtClean="0"/>
          </a:p>
          <a:p>
            <a:endParaRPr lang="sr-Latn-RS" smtClean="0"/>
          </a:p>
          <a:p>
            <a:pPr lvl="1"/>
            <a:endParaRPr lang="sr-Latn-RS" smtClean="0"/>
          </a:p>
          <a:p>
            <a:pPr lvl="2">
              <a:buNone/>
            </a:pP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Nizovi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Nizovi omogućavaju da se u jednoj promjenljivoj čuva više vrijednosti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hobiti = ['Bilbo', 'Frodo', 'Sem', 'Pipin', 'Veseli'];</a:t>
            </a:r>
          </a:p>
          <a:p>
            <a:r>
              <a:rPr lang="sr-Latn-BA" smtClean="0"/>
              <a:t>Pojedinim elementima se pristupa pomoću indeksa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hobit = hobiti[0];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hobiti[0] = 'Bilbo';</a:t>
            </a:r>
          </a:p>
          <a:p>
            <a:r>
              <a:rPr lang="sr-Latn-BA" smtClean="0"/>
              <a:t>Elementi niza mogu biti bilo kojeg tipa</a:t>
            </a:r>
            <a:endParaRPr lang="sr-Latn-B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Funkcije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Funkcija je niz naredbi koje obavljaju neki zadatak</a:t>
            </a:r>
          </a:p>
          <a:p>
            <a:r>
              <a:rPr lang="sr-Latn-RS" smtClean="0"/>
              <a:t>Funkcija se izvršava kada je program pozove</a:t>
            </a:r>
          </a:p>
          <a:p>
            <a:r>
              <a:rPr lang="sr-Latn-RS" smtClean="0"/>
              <a:t>Sintaksa: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function</a:t>
            </a:r>
            <a:r>
              <a:rPr lang="sr-Latn-RS" smtClean="0"/>
              <a:t> </a:t>
            </a:r>
            <a:r>
              <a:rPr lang="sr-Latn-RS" i="1" smtClean="0"/>
              <a:t>ime</a:t>
            </a:r>
            <a:r>
              <a:rPr lang="sr-Latn-RS" smtClean="0"/>
              <a:t>(</a:t>
            </a:r>
            <a:r>
              <a:rPr lang="sr-Latn-RS" i="1" smtClean="0"/>
              <a:t>arg1, arg2</a:t>
            </a:r>
            <a:r>
              <a:rPr lang="sr-Latn-RS" smtClean="0"/>
              <a:t>,...) {</a:t>
            </a:r>
          </a:p>
          <a:p>
            <a:pPr lvl="1">
              <a:buNone/>
            </a:pPr>
            <a:r>
              <a:rPr lang="sr-Latn-RS" smtClean="0"/>
              <a:t>     </a:t>
            </a:r>
            <a:r>
              <a:rPr lang="sr-Latn-RS" i="1" smtClean="0"/>
              <a:t>naredbe</a:t>
            </a:r>
          </a:p>
          <a:p>
            <a:pPr lvl="1">
              <a:buNone/>
            </a:pPr>
            <a:r>
              <a:rPr lang="sr-Latn-RS" smtClean="0"/>
              <a:t>}</a:t>
            </a:r>
          </a:p>
          <a:p>
            <a:r>
              <a:rPr lang="sr-Latn-RS" smtClean="0"/>
              <a:t>Funkcija može vratiti podatake pomoću ključne riječi </a:t>
            </a:r>
            <a:r>
              <a:rPr lang="sr-Latn-RS" smtClean="0">
                <a:solidFill>
                  <a:srgbClr val="C00000"/>
                </a:solidFill>
              </a:rPr>
              <a:t>return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HTML događaji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smtClean="0"/>
              <a:t>HTML događaji se dešavaju HTML dokumentima</a:t>
            </a:r>
          </a:p>
          <a:p>
            <a:r>
              <a:rPr lang="sr-Latn-RS" smtClean="0"/>
              <a:t>JS može reagovati na te događaje</a:t>
            </a:r>
          </a:p>
          <a:p>
            <a:r>
              <a:rPr lang="sr-Latn-RS" smtClean="0"/>
              <a:t>HTML događaj može generisati nešto što uradi korisnik ili čitač:</a:t>
            </a:r>
          </a:p>
          <a:p>
            <a:pPr lvl="1"/>
            <a:r>
              <a:rPr lang="sr-Latn-RS" smtClean="0"/>
              <a:t>Završeno je učitavanje HTML stranice</a:t>
            </a:r>
          </a:p>
          <a:p>
            <a:pPr lvl="1"/>
            <a:r>
              <a:rPr lang="sr-Latn-RS" smtClean="0"/>
              <a:t>Korisnik je kliknuo na dugme ili neki drugi element</a:t>
            </a:r>
          </a:p>
          <a:p>
            <a:pPr lvl="1"/>
            <a:r>
              <a:rPr lang="sr-Latn-RS" smtClean="0"/>
              <a:t>Korisnik je pomjerio miša na određeni element</a:t>
            </a:r>
          </a:p>
          <a:p>
            <a:pPr lvl="1"/>
            <a:r>
              <a:rPr lang="sr-Latn-RS" smtClean="0"/>
              <a:t>Korisnik je pritisnuo taster</a:t>
            </a:r>
          </a:p>
          <a:p>
            <a:pPr lvl="1"/>
            <a:r>
              <a:rPr lang="sr-Latn-RS" smtClean="0"/>
              <a:t>...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HTML događaji</a:t>
            </a:r>
            <a:br>
              <a:rPr lang="sr-Latn-RS" smtClean="0"/>
            </a:br>
            <a:r>
              <a:rPr lang="sr-Latn-RS" smtClean="0"/>
              <a:t>(nastavak)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HTML atributima se definiše JS kod koji će se izvršiti kada se desi događaj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&lt;</a:t>
            </a:r>
            <a:r>
              <a:rPr lang="en-GB" i="1" smtClean="0">
                <a:solidFill>
                  <a:srgbClr val="C00000"/>
                </a:solidFill>
              </a:rPr>
              <a:t>HTML-element</a:t>
            </a:r>
            <a:r>
              <a:rPr lang="en-GB" smtClean="0">
                <a:solidFill>
                  <a:srgbClr val="C00000"/>
                </a:solidFill>
              </a:rPr>
              <a:t> </a:t>
            </a:r>
            <a:r>
              <a:rPr lang="sr-Latn-RS" i="1" smtClean="0">
                <a:solidFill>
                  <a:srgbClr val="C00000"/>
                </a:solidFill>
              </a:rPr>
              <a:t>događaj</a:t>
            </a:r>
            <a:r>
              <a:rPr lang="en-GB" smtClean="0">
                <a:solidFill>
                  <a:srgbClr val="C00000"/>
                </a:solidFill>
              </a:rPr>
              <a:t>=</a:t>
            </a:r>
            <a:r>
              <a:rPr lang="sr-Latn-RS" b="1" smtClean="0">
                <a:solidFill>
                  <a:srgbClr val="C00000"/>
                </a:solidFill>
              </a:rPr>
              <a:t>"</a:t>
            </a:r>
            <a:r>
              <a:rPr lang="sr-Latn-RS" b="1" i="1" smtClean="0">
                <a:solidFill>
                  <a:srgbClr val="C00000"/>
                </a:solidFill>
              </a:rPr>
              <a:t>JS kod</a:t>
            </a:r>
            <a:r>
              <a:rPr lang="en-GB" b="1" smtClean="0">
                <a:solidFill>
                  <a:srgbClr val="C00000"/>
                </a:solidFill>
              </a:rPr>
              <a:t>"</a:t>
            </a:r>
            <a:r>
              <a:rPr lang="en-GB" smtClean="0">
                <a:solidFill>
                  <a:srgbClr val="C00000"/>
                </a:solidFill>
              </a:rPr>
              <a:t>&gt;</a:t>
            </a:r>
            <a:endParaRPr lang="sr-Latn-RS">
              <a:solidFill>
                <a:srgbClr val="C00000"/>
              </a:solidFill>
            </a:endParaRPr>
          </a:p>
          <a:p>
            <a:r>
              <a:rPr lang="sr-Latn-RS" smtClean="0"/>
              <a:t>Primjer:</a:t>
            </a:r>
            <a:endParaRPr lang="sr-Latn-RS"/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&lt;</a:t>
            </a:r>
            <a:r>
              <a:rPr lang="en-GB">
                <a:solidFill>
                  <a:srgbClr val="C00000"/>
                </a:solidFill>
              </a:rPr>
              <a:t>button onclick="this.innerHTML = </a:t>
            </a:r>
            <a:r>
              <a:rPr lang="en-US" smtClean="0">
                <a:solidFill>
                  <a:srgbClr val="C00000"/>
                </a:solidFill>
              </a:rPr>
              <a:t>'</a:t>
            </a:r>
            <a:r>
              <a:rPr lang="sr-Latn-RS" smtClean="0">
                <a:solidFill>
                  <a:srgbClr val="C00000"/>
                </a:solidFill>
              </a:rPr>
              <a:t>Dobar pokušaj</a:t>
            </a:r>
            <a:r>
              <a:rPr lang="en-US" smtClean="0">
                <a:solidFill>
                  <a:srgbClr val="C00000"/>
                </a:solidFill>
              </a:rPr>
              <a:t>'"</a:t>
            </a:r>
            <a:r>
              <a:rPr lang="en-GB" smtClean="0">
                <a:solidFill>
                  <a:srgbClr val="C00000"/>
                </a:solidFill>
              </a:rPr>
              <a:t>&gt;</a:t>
            </a:r>
            <a:r>
              <a:rPr lang="sr-Latn-RS" smtClean="0">
                <a:solidFill>
                  <a:srgbClr val="C00000"/>
                </a:solidFill>
              </a:rPr>
              <a:t>Klikni ovdje!</a:t>
            </a:r>
            <a:r>
              <a:rPr lang="en-GB" smtClean="0">
                <a:solidFill>
                  <a:srgbClr val="C00000"/>
                </a:solidFill>
              </a:rPr>
              <a:t>&lt;/</a:t>
            </a:r>
            <a:r>
              <a:rPr lang="en-GB">
                <a:solidFill>
                  <a:srgbClr val="C00000"/>
                </a:solidFill>
              </a:rPr>
              <a:t>button&gt;</a:t>
            </a:r>
            <a:endParaRPr lang="sr-Latn-RS" smtClean="0">
              <a:solidFill>
                <a:srgbClr val="C00000"/>
              </a:solidFill>
            </a:endParaRPr>
          </a:p>
          <a:p>
            <a:r>
              <a:rPr lang="sr-Latn-RS" smtClean="0"/>
              <a:t>Kod u atributu može pozvati i neku funkciju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&lt;button onclick=“</a:t>
            </a:r>
            <a:r>
              <a:rPr lang="sr-Latn-RS" smtClean="0">
                <a:solidFill>
                  <a:srgbClr val="C00000"/>
                </a:solidFill>
              </a:rPr>
              <a:t>uradiNesto()</a:t>
            </a:r>
            <a:r>
              <a:rPr lang="en-GB" smtClean="0">
                <a:solidFill>
                  <a:srgbClr val="C00000"/>
                </a:solidFill>
              </a:rPr>
              <a:t>“&gt;</a:t>
            </a:r>
            <a:r>
              <a:rPr lang="sr-Latn-RS" smtClean="0">
                <a:solidFill>
                  <a:srgbClr val="C00000"/>
                </a:solidFill>
              </a:rPr>
              <a:t>Klikni ovdje!</a:t>
            </a:r>
            <a:r>
              <a:rPr lang="en-GB" smtClean="0">
                <a:solidFill>
                  <a:srgbClr val="C00000"/>
                </a:solidFill>
              </a:rPr>
              <a:t>&lt;/button&gt;</a:t>
            </a:r>
            <a:endParaRPr lang="sr-Latn-RS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Često korišteni događaji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Naziv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Značenje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onchange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HTML </a:t>
                      </a:r>
                      <a:r>
                        <a:rPr lang="en-GB"/>
                        <a:t>element </a:t>
                      </a:r>
                      <a:r>
                        <a:rPr lang="sr-Latn-RS" smtClean="0"/>
                        <a:t>je</a:t>
                      </a:r>
                      <a:r>
                        <a:rPr lang="sr-Latn-RS" baseline="0" smtClean="0"/>
                        <a:t> promijenjen</a:t>
                      </a:r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onclick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Korisnik je kliknuo na </a:t>
                      </a:r>
                      <a:r>
                        <a:rPr lang="en-GB" smtClean="0"/>
                        <a:t>HTML </a:t>
                      </a:r>
                      <a:r>
                        <a:rPr lang="en-GB"/>
                        <a:t>element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onmouseover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Korisnik je pomjerio miša na </a:t>
                      </a:r>
                      <a:r>
                        <a:rPr lang="en-GB" smtClean="0"/>
                        <a:t>HTML </a:t>
                      </a:r>
                      <a:r>
                        <a:rPr lang="en-GB"/>
                        <a:t>element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onmouseout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Korisnik je pomjerio miša sa </a:t>
                      </a:r>
                      <a:r>
                        <a:rPr lang="en-GB" smtClean="0"/>
                        <a:t>HTML element</a:t>
                      </a:r>
                      <a:r>
                        <a:rPr lang="sr-Latn-RS" smtClean="0"/>
                        <a:t>a</a:t>
                      </a:r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onkeydown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Korisnik je pritisnuo</a:t>
                      </a:r>
                      <a:r>
                        <a:rPr lang="sr-Latn-RS" baseline="0" smtClean="0"/>
                        <a:t> taster na tastaturi</a:t>
                      </a:r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onload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Čitač je završio učitavanje stranice</a:t>
                      </a:r>
                      <a:endParaRPr lang="en-GB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521495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hlinkClick r:id="rId2"/>
              </a:rPr>
              <a:t>https://www.w3schools.com/jsref/dom_obj_event.asp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Objekti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Automobil je objekat</a:t>
            </a:r>
          </a:p>
          <a:p>
            <a:r>
              <a:rPr lang="en-US" smtClean="0"/>
              <a:t>Automobil ima </a:t>
            </a:r>
            <a:r>
              <a:rPr lang="en-US" smtClean="0">
                <a:solidFill>
                  <a:srgbClr val="C00000"/>
                </a:solidFill>
              </a:rPr>
              <a:t>osobine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Ime</a:t>
            </a:r>
          </a:p>
          <a:p>
            <a:pPr lvl="1"/>
            <a:r>
              <a:rPr lang="en-US" smtClean="0"/>
              <a:t>Model</a:t>
            </a:r>
          </a:p>
          <a:p>
            <a:pPr lvl="1"/>
            <a:r>
              <a:rPr lang="en-US" smtClean="0"/>
              <a:t>Boja</a:t>
            </a:r>
          </a:p>
          <a:p>
            <a:pPr lvl="1"/>
            <a:r>
              <a:rPr lang="en-US" smtClean="0"/>
              <a:t>Motor</a:t>
            </a:r>
            <a:endParaRPr lang="sr-Latn-BA" smtClean="0"/>
          </a:p>
          <a:p>
            <a:r>
              <a:rPr lang="sr-Latn-BA" smtClean="0"/>
              <a:t>Svi automobili imaju iste </a:t>
            </a:r>
            <a:r>
              <a:rPr lang="en-US" smtClean="0"/>
              <a:t>osobine </a:t>
            </a:r>
            <a:r>
              <a:rPr lang="sr-Latn-BA" smtClean="0"/>
              <a:t>ali se njihove </a:t>
            </a:r>
            <a:r>
              <a:rPr lang="sr-Latn-BA" smtClean="0">
                <a:solidFill>
                  <a:srgbClr val="002060"/>
                </a:solidFill>
              </a:rPr>
              <a:t>vrijednosti</a:t>
            </a:r>
            <a:r>
              <a:rPr lang="sr-Latn-BA" smtClean="0"/>
              <a:t> razlikuju</a:t>
            </a:r>
            <a:endParaRPr lang="en-US" smtClean="0"/>
          </a:p>
          <a:p>
            <a:r>
              <a:rPr lang="en-US" smtClean="0"/>
              <a:t>Automobil ima </a:t>
            </a:r>
            <a:r>
              <a:rPr lang="en-US" smtClean="0">
                <a:solidFill>
                  <a:srgbClr val="C00000"/>
                </a:solidFill>
              </a:rPr>
              <a:t>metode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Kreni</a:t>
            </a:r>
          </a:p>
          <a:p>
            <a:pPr lvl="1"/>
            <a:r>
              <a:rPr lang="en-US" smtClean="0"/>
              <a:t>Stani</a:t>
            </a:r>
          </a:p>
          <a:p>
            <a:pPr lvl="1"/>
            <a:r>
              <a:rPr lang="en-US" smtClean="0"/>
              <a:t>Vozi</a:t>
            </a:r>
          </a:p>
          <a:p>
            <a:pPr lvl="1"/>
            <a:r>
              <a:rPr lang="en-US" smtClean="0"/>
              <a:t>K</a:t>
            </a:r>
            <a:r>
              <a:rPr lang="sr-Latn-BA" smtClean="0"/>
              <a:t>oči</a:t>
            </a:r>
          </a:p>
          <a:p>
            <a:r>
              <a:rPr lang="sr-Latn-BA" smtClean="0"/>
              <a:t>Svi automobili imaju iste </a:t>
            </a:r>
            <a:r>
              <a:rPr lang="en-US" smtClean="0"/>
              <a:t>osobine </a:t>
            </a:r>
            <a:r>
              <a:rPr lang="sr-Latn-BA" smtClean="0"/>
              <a:t>ali se oni koriste u različitim trenucima</a:t>
            </a:r>
            <a:endParaRPr lang="sr-Latn-BA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sr-Latn-BA"/>
          </a:p>
        </p:txBody>
      </p:sp>
      <p:pic>
        <p:nvPicPr>
          <p:cNvPr id="6148" name="Picture 4" descr="Terenure, Co. Dublin - Ireland (601804758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3880993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Objekti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Automobil je objekat</a:t>
            </a:r>
          </a:p>
          <a:p>
            <a:r>
              <a:rPr lang="en-US" smtClean="0"/>
              <a:t>Automobil ima </a:t>
            </a:r>
            <a:r>
              <a:rPr lang="en-US" smtClean="0">
                <a:solidFill>
                  <a:srgbClr val="C00000"/>
                </a:solidFill>
              </a:rPr>
              <a:t>osobine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Ime</a:t>
            </a:r>
          </a:p>
          <a:p>
            <a:pPr lvl="1"/>
            <a:r>
              <a:rPr lang="en-US" smtClean="0"/>
              <a:t>Model</a:t>
            </a:r>
          </a:p>
          <a:p>
            <a:pPr lvl="1"/>
            <a:r>
              <a:rPr lang="en-US" smtClean="0"/>
              <a:t>Boja</a:t>
            </a:r>
          </a:p>
          <a:p>
            <a:pPr lvl="1"/>
            <a:r>
              <a:rPr lang="en-US" smtClean="0"/>
              <a:t>Motor</a:t>
            </a:r>
            <a:endParaRPr lang="sr-Latn-BA" smtClean="0"/>
          </a:p>
          <a:p>
            <a:r>
              <a:rPr lang="sr-Latn-BA" smtClean="0"/>
              <a:t>Svi automobili imaju iste </a:t>
            </a:r>
            <a:r>
              <a:rPr lang="en-US" smtClean="0"/>
              <a:t>osobine </a:t>
            </a:r>
            <a:r>
              <a:rPr lang="sr-Latn-BA" smtClean="0"/>
              <a:t>ali se njihove </a:t>
            </a:r>
            <a:r>
              <a:rPr lang="sr-Latn-BA" smtClean="0">
                <a:solidFill>
                  <a:srgbClr val="002060"/>
                </a:solidFill>
              </a:rPr>
              <a:t>vrijednosti</a:t>
            </a:r>
            <a:r>
              <a:rPr lang="sr-Latn-BA" smtClean="0"/>
              <a:t> razlikuju</a:t>
            </a:r>
          </a:p>
          <a:p>
            <a:pPr>
              <a:buNone/>
            </a:pPr>
            <a:r>
              <a:rPr lang="sr-Latn-BA" smtClean="0">
                <a:solidFill>
                  <a:srgbClr val="C00000"/>
                </a:solidFill>
              </a:rPr>
              <a:t>var auto = {ime: "Renault",</a:t>
            </a:r>
          </a:p>
          <a:p>
            <a:pPr>
              <a:buNone/>
            </a:pPr>
            <a:r>
              <a:rPr lang="sr-Latn-BA" smtClean="0">
                <a:solidFill>
                  <a:srgbClr val="C00000"/>
                </a:solidFill>
              </a:rPr>
              <a:t>                    model: "4",</a:t>
            </a:r>
          </a:p>
          <a:p>
            <a:pPr>
              <a:buNone/>
            </a:pPr>
            <a:r>
              <a:rPr lang="sr-Latn-BA" smtClean="0">
                <a:solidFill>
                  <a:srgbClr val="C00000"/>
                </a:solidFill>
              </a:rPr>
              <a:t>                    boja: "crvena",</a:t>
            </a:r>
          </a:p>
          <a:p>
            <a:pPr>
              <a:buNone/>
            </a:pPr>
            <a:r>
              <a:rPr lang="sr-Latn-BA" smtClean="0">
                <a:solidFill>
                  <a:srgbClr val="C00000"/>
                </a:solidFill>
              </a:rPr>
              <a:t>                    motor: 1100};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sr-Latn-BA"/>
          </a:p>
        </p:txBody>
      </p:sp>
      <p:pic>
        <p:nvPicPr>
          <p:cNvPr id="6148" name="Picture 4" descr="Terenure, Co. Dublin - Ireland (601804758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3880993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Interaktivnost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smtClean="0"/>
              <a:t>Danas je uobičajeno da web stranice budu interaktivne</a:t>
            </a:r>
          </a:p>
          <a:p>
            <a:pPr lvl="1"/>
            <a:r>
              <a:rPr lang="sr-Latn-RS" smtClean="0"/>
              <a:t>Galerije slika</a:t>
            </a:r>
          </a:p>
          <a:p>
            <a:pPr lvl="1"/>
            <a:r>
              <a:rPr lang="sr-Latn-RS" smtClean="0"/>
              <a:t>Beskonačno učitavanje</a:t>
            </a:r>
          </a:p>
          <a:p>
            <a:pPr lvl="1"/>
            <a:r>
              <a:rPr lang="sr-Latn-RS" smtClean="0"/>
              <a:t>Igrice</a:t>
            </a:r>
          </a:p>
          <a:p>
            <a:pPr lvl="1"/>
            <a:r>
              <a:rPr lang="sr-Latn-RS" smtClean="0"/>
              <a:t>Kontrola multimedije</a:t>
            </a:r>
          </a:p>
          <a:p>
            <a:pPr lvl="1"/>
            <a:r>
              <a:rPr lang="sr-Latn-RS" smtClean="0"/>
              <a:t>...</a:t>
            </a:r>
          </a:p>
          <a:p>
            <a:pPr lvl="1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6067" y="1714488"/>
            <a:ext cx="463486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Objekti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Latn-BA" smtClean="0"/>
              <a:t>auto.ime = "Renault"</a:t>
            </a:r>
          </a:p>
          <a:p>
            <a:pPr>
              <a:buNone/>
            </a:pPr>
            <a:r>
              <a:rPr lang="sr-Latn-BA" smtClean="0"/>
              <a:t>auto.model = "4"</a:t>
            </a:r>
          </a:p>
          <a:p>
            <a:pPr>
              <a:buNone/>
            </a:pPr>
            <a:r>
              <a:rPr lang="sr-Latn-BA" smtClean="0"/>
              <a:t>auto.boja = "crvena"</a:t>
            </a:r>
          </a:p>
          <a:p>
            <a:pPr>
              <a:buNone/>
            </a:pPr>
            <a:r>
              <a:rPr lang="sr-Latn-BA" smtClean="0"/>
              <a:t>auto.motor = 1100</a:t>
            </a:r>
          </a:p>
          <a:p>
            <a:pPr>
              <a:buNone/>
            </a:pPr>
            <a:r>
              <a:rPr lang="sr-Latn-BA" smtClean="0"/>
              <a:t>auto.kreni()</a:t>
            </a:r>
          </a:p>
          <a:p>
            <a:pPr>
              <a:buNone/>
            </a:pPr>
            <a:r>
              <a:rPr lang="sr-Latn-BA" smtClean="0"/>
              <a:t>auto.stani()</a:t>
            </a:r>
          </a:p>
          <a:p>
            <a:pPr>
              <a:buNone/>
            </a:pPr>
            <a:r>
              <a:rPr lang="sr-Latn-BA" smtClean="0"/>
              <a:t>auto.vozi()</a:t>
            </a:r>
          </a:p>
          <a:p>
            <a:pPr>
              <a:buNone/>
            </a:pPr>
            <a:r>
              <a:rPr lang="sr-Latn-BA" smtClean="0"/>
              <a:t>auto.koci()</a:t>
            </a:r>
          </a:p>
          <a:p>
            <a:pPr>
              <a:buNone/>
            </a:pP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5" name="Picture 4" descr="Terenure, Co. Dublin - Ireland (601804758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72816"/>
            <a:ext cx="3880993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Objektni model dokumenta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Objektni model dokumenta (Document Object Model, DOM)  daje mogućnost za programski pristup i mijenjanje sadržaja, strukture i stila dokumenta</a:t>
            </a:r>
          </a:p>
          <a:p>
            <a:r>
              <a:rPr lang="sr-Latn-BA" smtClean="0"/>
              <a:t>Moguće je:</a:t>
            </a:r>
          </a:p>
          <a:p>
            <a:pPr lvl="1"/>
            <a:r>
              <a:rPr lang="sr-Latn-BA" smtClean="0"/>
              <a:t>Mijenjati sve HTML elemente na stranici</a:t>
            </a:r>
          </a:p>
          <a:p>
            <a:pPr lvl="1"/>
            <a:r>
              <a:rPr lang="sr-Latn-BA" smtClean="0"/>
              <a:t>Mijenjati sve HTML atribute na stranici</a:t>
            </a:r>
          </a:p>
          <a:p>
            <a:pPr lvl="1"/>
            <a:r>
              <a:rPr lang="sr-Latn-BA" smtClean="0"/>
              <a:t>Mijenjati sve stilove na stranici</a:t>
            </a:r>
          </a:p>
          <a:p>
            <a:pPr lvl="1"/>
            <a:r>
              <a:rPr lang="sr-Latn-BA" smtClean="0"/>
              <a:t>Uklanjati i dodavati HTML elemente i atribute</a:t>
            </a:r>
          </a:p>
          <a:p>
            <a:pPr lvl="1"/>
            <a:r>
              <a:rPr lang="sr-Latn-BA" smtClean="0"/>
              <a:t>Reagovati na HTML događaje</a:t>
            </a:r>
          </a:p>
          <a:p>
            <a:pPr lvl="1"/>
            <a:r>
              <a:rPr lang="sr-Latn-BA" smtClean="0"/>
              <a:t>Kreirati nove HMTL događaje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Kako to radi?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BA" smtClean="0"/>
              <a:t>Svi HTML elementi u dokumentu su dostupni kao objekti</a:t>
            </a:r>
          </a:p>
          <a:p>
            <a:r>
              <a:rPr lang="sr-Latn-BA" smtClean="0"/>
              <a:t>Ali ne samo HTML elementi:</a:t>
            </a:r>
          </a:p>
          <a:p>
            <a:pPr lvl="1"/>
            <a:r>
              <a:rPr lang="sr-Latn-BA" smtClean="0"/>
              <a:t>Tekst</a:t>
            </a:r>
          </a:p>
          <a:p>
            <a:pPr lvl="1"/>
            <a:r>
              <a:rPr lang="sr-Latn-BA" smtClean="0"/>
              <a:t>Stilovi</a:t>
            </a:r>
          </a:p>
          <a:p>
            <a:pPr lvl="1"/>
            <a:r>
              <a:rPr lang="sr-Latn-BA" smtClean="0"/>
              <a:t>Atributi elemenata ...</a:t>
            </a:r>
          </a:p>
          <a:p>
            <a:r>
              <a:rPr lang="sr-Latn-BA" smtClean="0"/>
              <a:t>Sve čemu možete da pristupite su </a:t>
            </a:r>
            <a:r>
              <a:rPr lang="sr-Latn-BA" smtClean="0">
                <a:solidFill>
                  <a:srgbClr val="C00000"/>
                </a:solidFill>
              </a:rPr>
              <a:t>DOM čvorovi</a:t>
            </a:r>
          </a:p>
          <a:p>
            <a:pPr lvl="1"/>
            <a:r>
              <a:rPr lang="sr-Latn-BA" smtClean="0"/>
              <a:t>Struktura stabla</a:t>
            </a:r>
          </a:p>
          <a:p>
            <a:r>
              <a:rPr lang="sr-Latn-BA" smtClean="0"/>
              <a:t>DOM definiše:</a:t>
            </a:r>
          </a:p>
          <a:p>
            <a:pPr lvl="1"/>
            <a:r>
              <a:rPr lang="sr-Latn-BA" smtClean="0"/>
              <a:t>Osobine objekata</a:t>
            </a:r>
          </a:p>
          <a:p>
            <a:pPr lvl="1"/>
            <a:r>
              <a:rPr lang="sr-Latn-BA" smtClean="0"/>
              <a:t>Metode kojima se može djelovani na HTML elemente</a:t>
            </a:r>
          </a:p>
          <a:p>
            <a:pPr lvl="1"/>
            <a:r>
              <a:rPr lang="sr-Latn-BA" smtClean="0"/>
              <a:t>Događaje za sve elemente</a:t>
            </a:r>
          </a:p>
          <a:p>
            <a:r>
              <a:rPr lang="sr-Latn-BA" smtClean="0"/>
              <a:t>Uvid u DOM učitane stranice (Firefox, Chrome):</a:t>
            </a:r>
          </a:p>
          <a:p>
            <a:pPr lvl="1"/>
            <a:r>
              <a:rPr lang="sr-Latn-BA" smtClean="0"/>
              <a:t>Desni klik</a:t>
            </a:r>
          </a:p>
          <a:p>
            <a:pPr lvl="1"/>
            <a:r>
              <a:rPr lang="sr-Latn-BA" smtClean="0"/>
              <a:t>Inspect Element</a:t>
            </a:r>
          </a:p>
          <a:p>
            <a:pPr lvl="1"/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sr-Latn-BA"/>
          </a:p>
        </p:txBody>
      </p:sp>
      <p:pic>
        <p:nvPicPr>
          <p:cNvPr id="1026" name="Picture 2" descr="DOM HTML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473157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Kako da koristim DOM?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HTML dokument je predstavljen objektom </a:t>
            </a:r>
            <a:r>
              <a:rPr lang="sr-Latn-BA" smtClean="0">
                <a:solidFill>
                  <a:srgbClr val="C00000"/>
                </a:solidFill>
              </a:rPr>
              <a:t>document</a:t>
            </a:r>
          </a:p>
          <a:p>
            <a:r>
              <a:rPr lang="sr-Latn-BA" smtClean="0"/>
              <a:t>Da  biste manipulisali DOM-om neke stranice treba da: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smtClean="0"/>
              <a:t>Pronađete </a:t>
            </a:r>
            <a:r>
              <a:rPr lang="en-US" smtClean="0"/>
              <a:t>DOM </a:t>
            </a:r>
            <a:r>
              <a:rPr lang="sr-Latn-BA" smtClean="0"/>
              <a:t>čvor koji želite da promijenite nekim od metoda pristupa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sr-Latn-BA" smtClean="0"/>
              <a:t>Sačuvate pronađeni DOM čvor u promjenljivoj (nije neophodno)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sr-Latn-BA" smtClean="0"/>
              <a:t>Manipulišete DOM čvorom</a:t>
            </a:r>
            <a:r>
              <a:rPr lang="en-US" smtClean="0"/>
              <a:t> </a:t>
            </a:r>
          </a:p>
          <a:p>
            <a:pPr marL="971550" lvl="1" indent="-514350">
              <a:buFont typeface="+mj-lt"/>
              <a:buAutoNum type="alphaLcPeriod"/>
            </a:pPr>
            <a:r>
              <a:rPr lang="sr-Latn-BA" smtClean="0"/>
              <a:t>Promijenite njegove atribute</a:t>
            </a:r>
            <a:endParaRPr lang="en-US" smtClean="0"/>
          </a:p>
          <a:p>
            <a:pPr marL="971550" lvl="1" indent="-514350">
              <a:buFont typeface="+mj-lt"/>
              <a:buAutoNum type="alphaLcPeriod"/>
            </a:pPr>
            <a:r>
              <a:rPr lang="sr-Latn-BA" smtClean="0"/>
              <a:t>Promijenite njegov stil</a:t>
            </a:r>
            <a:endParaRPr lang="en-US" smtClean="0"/>
          </a:p>
          <a:p>
            <a:pPr marL="971550" lvl="1" indent="-514350">
              <a:buFont typeface="+mj-lt"/>
              <a:buAutoNum type="alphaLcPeriod"/>
            </a:pPr>
            <a:r>
              <a:rPr lang="sr-Latn-BA" smtClean="0"/>
              <a:t>Unesete HTML</a:t>
            </a:r>
          </a:p>
          <a:p>
            <a:pPr marL="971550" lvl="1" indent="-514350">
              <a:buFont typeface="+mj-lt"/>
              <a:buAutoNum type="alphaLcPeriod"/>
            </a:pPr>
            <a:r>
              <a:rPr lang="sr-Latn-BA" smtClean="0"/>
              <a:t>Dodate mu nove čvorove</a:t>
            </a:r>
            <a:endParaRPr lang="en-US" smtClean="0"/>
          </a:p>
          <a:p>
            <a:endParaRPr lang="sr-Latn-B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Kako da</a:t>
            </a:r>
            <a:r>
              <a:rPr lang="sr-Latn-BA" smtClean="0"/>
              <a:t> pristupim elementu?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/>
              <a:t>Korištenjem identifikatora (atribut id)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document.getElementById(id);</a:t>
            </a:r>
          </a:p>
          <a:p>
            <a:r>
              <a:rPr lang="sr-Latn-BA" smtClean="0"/>
              <a:t>Korištenjem imena elementa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document.getElementByTagName(tagName);</a:t>
            </a:r>
          </a:p>
          <a:p>
            <a:r>
              <a:rPr lang="sr-Latn-BA" smtClean="0"/>
              <a:t>Korištenjem imena klase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document.getElementByClassName(className);</a:t>
            </a:r>
          </a:p>
          <a:p>
            <a:r>
              <a:rPr lang="sr-Latn-BA" smtClean="0"/>
              <a:t>Korištenjem CSS selektora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document.querySelector(cssQuery);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document.querySelectorAll(cssQuery);</a:t>
            </a:r>
          </a:p>
          <a:p>
            <a:endParaRPr lang="sr-Latn-B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Kako da pristupim elementu?</a:t>
            </a:r>
            <a:br>
              <a:rPr lang="sr-Latn-BA" smtClean="0"/>
            </a:br>
            <a:r>
              <a:rPr lang="sr-Latn-BA" smtClean="0"/>
              <a:t>Primjeri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BA" smtClean="0">
                <a:solidFill>
                  <a:srgbClr val="002060"/>
                </a:solidFill>
              </a:rPr>
              <a:t>HTML</a:t>
            </a:r>
          </a:p>
          <a:p>
            <a:pPr lvl="1">
              <a:buNone/>
            </a:pPr>
            <a:r>
              <a:rPr lang="en-US" smtClean="0"/>
              <a:t>&lt;ul id="</a:t>
            </a:r>
            <a:r>
              <a:rPr lang="sr-Latn-BA" smtClean="0"/>
              <a:t>lista-hobija</a:t>
            </a:r>
            <a:r>
              <a:rPr lang="en-US" smtClean="0"/>
              <a:t>"&gt; </a:t>
            </a:r>
            <a:endParaRPr lang="sr-Latn-BA" smtClean="0"/>
          </a:p>
          <a:p>
            <a:pPr lvl="1">
              <a:buNone/>
            </a:pPr>
            <a:r>
              <a:rPr lang="sr-Latn-BA" smtClean="0"/>
              <a:t>    </a:t>
            </a:r>
            <a:r>
              <a:rPr lang="en-US" smtClean="0"/>
              <a:t>&lt;li class="hob</a:t>
            </a:r>
            <a:r>
              <a:rPr lang="sr-Latn-BA" smtClean="0"/>
              <a:t>i</a:t>
            </a:r>
            <a:r>
              <a:rPr lang="en-US" smtClean="0"/>
              <a:t>"&gt;</a:t>
            </a:r>
            <a:r>
              <a:rPr lang="sr-Latn-BA" smtClean="0"/>
              <a:t>Pecanje</a:t>
            </a:r>
            <a:r>
              <a:rPr lang="en-US" smtClean="0"/>
              <a:t>&lt;/li&gt; </a:t>
            </a:r>
            <a:endParaRPr lang="sr-Latn-BA" smtClean="0"/>
          </a:p>
          <a:p>
            <a:pPr lvl="1">
              <a:buNone/>
            </a:pPr>
            <a:r>
              <a:rPr lang="sr-Latn-BA" smtClean="0"/>
              <a:t>    </a:t>
            </a:r>
            <a:r>
              <a:rPr lang="en-US" smtClean="0"/>
              <a:t>&lt;li class="hob</a:t>
            </a:r>
            <a:r>
              <a:rPr lang="sr-Latn-BA" smtClean="0"/>
              <a:t>i</a:t>
            </a:r>
            <a:r>
              <a:rPr lang="en-US" smtClean="0"/>
              <a:t>"&gt;</a:t>
            </a:r>
            <a:r>
              <a:rPr lang="sr-Latn-BA" smtClean="0"/>
              <a:t>Kvantna mehanika</a:t>
            </a:r>
            <a:r>
              <a:rPr lang="en-US" smtClean="0"/>
              <a:t>&lt;/li&gt; </a:t>
            </a:r>
            <a:endParaRPr lang="sr-Latn-BA" smtClean="0"/>
          </a:p>
          <a:p>
            <a:pPr lvl="1">
              <a:buNone/>
            </a:pPr>
            <a:r>
              <a:rPr lang="en-US" smtClean="0"/>
              <a:t>&lt;/ul&gt;</a:t>
            </a:r>
            <a:endParaRPr lang="sr-Latn-BA" smtClean="0"/>
          </a:p>
          <a:p>
            <a:r>
              <a:rPr lang="sr-Latn-BA" smtClean="0">
                <a:solidFill>
                  <a:srgbClr val="002060"/>
                </a:solidFill>
              </a:rPr>
              <a:t>JavaScript</a:t>
            </a:r>
          </a:p>
          <a:p>
            <a:pPr lvl="1">
              <a:buNone/>
            </a:pPr>
            <a:r>
              <a:rPr lang="sr-Latn-BA" smtClean="0"/>
              <a:t>// id (jedan element)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listaHobija = document.getElementById('lista-hobija');</a:t>
            </a:r>
          </a:p>
          <a:p>
            <a:pPr lvl="1">
              <a:buNone/>
            </a:pPr>
            <a:r>
              <a:rPr lang="sr-Latn-BA" smtClean="0"/>
              <a:t>// ime elementa (</a:t>
            </a:r>
            <a:r>
              <a:rPr lang="en-US" smtClean="0"/>
              <a:t>niz </a:t>
            </a:r>
            <a:r>
              <a:rPr lang="sr-Latn-BA" smtClean="0"/>
              <a:t>elemenata)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hobiji = document.getElementByName('li');</a:t>
            </a:r>
          </a:p>
          <a:p>
            <a:pPr lvl="1">
              <a:buNone/>
            </a:pPr>
            <a:r>
              <a:rPr lang="sr-Latn-BA" smtClean="0"/>
              <a:t>// ime klase (</a:t>
            </a:r>
            <a:r>
              <a:rPr lang="en-US" smtClean="0"/>
              <a:t>niz </a:t>
            </a:r>
            <a:r>
              <a:rPr lang="sr-Latn-BA" smtClean="0"/>
              <a:t>elemenata)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opetHobiji = document.getElementByClassName('hobi');</a:t>
            </a:r>
          </a:p>
          <a:p>
            <a:pPr lvl="1">
              <a:buNone/>
            </a:pPr>
            <a:r>
              <a:rPr lang="sr-Latn-BA" smtClean="0"/>
              <a:t>// CSS selektor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prviHobi = document.querySelector('li.hobi');        </a:t>
            </a:r>
            <a:r>
              <a:rPr lang="sr-Latn-BA" smtClean="0"/>
              <a:t>// jedan element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sviHobiji = document.querySelectorAll('li.hobi');    </a:t>
            </a:r>
            <a:r>
              <a:rPr lang="sr-Latn-BA" smtClean="0"/>
              <a:t>// </a:t>
            </a:r>
            <a:r>
              <a:rPr lang="en-US" smtClean="0"/>
              <a:t>niz </a:t>
            </a:r>
            <a:r>
              <a:rPr lang="sr-Latn-BA" smtClean="0"/>
              <a:t>elemenata</a:t>
            </a:r>
            <a:endParaRPr lang="sr-Latn-B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Kako da nešto napišemo?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Sadržaj elementa se nalazi u njegovoj </a:t>
            </a:r>
            <a:r>
              <a:rPr lang="sr-Latn-BA" smtClean="0">
                <a:solidFill>
                  <a:srgbClr val="C00000"/>
                </a:solidFill>
              </a:rPr>
              <a:t>innerHTML</a:t>
            </a:r>
            <a:r>
              <a:rPr lang="sr-Latn-BA" smtClean="0"/>
              <a:t> osobini</a:t>
            </a:r>
          </a:p>
          <a:p>
            <a:r>
              <a:rPr lang="sr-Latn-BA" smtClean="0"/>
              <a:t>Može se čitati ili mijenjati njena vrijednost</a:t>
            </a:r>
          </a:p>
          <a:p>
            <a:r>
              <a:rPr lang="sr-Latn-BA" smtClean="0"/>
              <a:t>Može se promijeniti bilo koji HTML element</a:t>
            </a:r>
          </a:p>
          <a:p>
            <a:pPr lvl="1">
              <a:buNone/>
            </a:pPr>
            <a:r>
              <a:rPr lang="sr-Latn-BA" sz="2400" smtClean="0"/>
              <a:t>&lt;html&gt;</a:t>
            </a:r>
            <a:br>
              <a:rPr lang="sr-Latn-BA" sz="2400" smtClean="0"/>
            </a:br>
            <a:r>
              <a:rPr lang="sr-Latn-BA" sz="2400" smtClean="0"/>
              <a:t>&lt;body&gt;</a:t>
            </a:r>
            <a:br>
              <a:rPr lang="sr-Latn-BA" sz="2400" smtClean="0"/>
            </a:br>
            <a:r>
              <a:rPr lang="sr-Latn-BA" sz="2400" smtClean="0"/>
              <a:t>    &lt;p id="demo"&gt;&lt;/p&gt;</a:t>
            </a:r>
            <a:br>
              <a:rPr lang="sr-Latn-BA" sz="2400" smtClean="0"/>
            </a:br>
            <a:r>
              <a:rPr lang="sr-Latn-BA" sz="2400" smtClean="0"/>
              <a:t>    &lt;script&gt;</a:t>
            </a:r>
          </a:p>
          <a:p>
            <a:pPr lvl="1">
              <a:buNone/>
            </a:pPr>
            <a:r>
              <a:rPr lang="sr-Latn-BA" sz="2400" smtClean="0"/>
              <a:t>             </a:t>
            </a:r>
            <a:r>
              <a:rPr lang="sr-Latn-BA" sz="2400" smtClean="0">
                <a:solidFill>
                  <a:srgbClr val="C00000"/>
                </a:solidFill>
              </a:rPr>
              <a:t>var demoPasus = document.getElementById("demo");</a:t>
            </a:r>
          </a:p>
          <a:p>
            <a:pPr lvl="1">
              <a:buNone/>
            </a:pPr>
            <a:r>
              <a:rPr lang="sr-Latn-BA" sz="2400" smtClean="0">
                <a:solidFill>
                  <a:srgbClr val="C00000"/>
                </a:solidFill>
              </a:rPr>
              <a:t>             demoPasus.innerHTML = "Ej, ćao!";</a:t>
            </a:r>
            <a:r>
              <a:rPr lang="sr-Latn-BA" sz="2400" smtClean="0"/>
              <a:t/>
            </a:r>
            <a:br>
              <a:rPr lang="sr-Latn-BA" sz="2400" smtClean="0"/>
            </a:br>
            <a:r>
              <a:rPr lang="sr-Latn-BA" sz="2400" smtClean="0"/>
              <a:t>    &lt;/script&gt;</a:t>
            </a:r>
            <a:br>
              <a:rPr lang="sr-Latn-BA" sz="2400" smtClean="0"/>
            </a:br>
            <a:r>
              <a:rPr lang="sr-Latn-BA" sz="2400" smtClean="0"/>
              <a:t>&lt;/body&gt;</a:t>
            </a:r>
          </a:p>
          <a:p>
            <a:pPr lvl="1">
              <a:buNone/>
            </a:pPr>
            <a:r>
              <a:rPr lang="sr-Latn-BA" sz="2400" smtClean="0"/>
              <a:t>&lt;/html&gt;</a:t>
            </a:r>
            <a:endParaRPr lang="sr-Latn-BA" sz="1900" smtClean="0"/>
          </a:p>
          <a:p>
            <a:pPr lvl="1">
              <a:buNone/>
            </a:pPr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Kako da promijenimo sliku?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/>
              <a:t>Moguće je mijenjati atribute elemenata</a:t>
            </a:r>
          </a:p>
          <a:p>
            <a:r>
              <a:rPr lang="sr-Latn-BA" smtClean="0"/>
              <a:t>Atribut elementa je istoimena osobina odgovarajućeg objekta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element.atribut = novaVrijednost</a:t>
            </a:r>
          </a:p>
          <a:p>
            <a:r>
              <a:rPr lang="sr-Latn-BA" smtClean="0"/>
              <a:t>Adresa slike se nalazi u atributu </a:t>
            </a:r>
            <a:r>
              <a:rPr lang="sr-Latn-BA" smtClean="0">
                <a:solidFill>
                  <a:srgbClr val="C00000"/>
                </a:solidFill>
              </a:rPr>
              <a:t>src</a:t>
            </a:r>
            <a:r>
              <a:rPr lang="sr-Latn-BA" smtClean="0"/>
              <a:t> elementa </a:t>
            </a:r>
            <a:r>
              <a:rPr lang="sr-Latn-BA" smtClean="0">
                <a:solidFill>
                  <a:srgbClr val="C00000"/>
                </a:solidFill>
              </a:rPr>
              <a:t>img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&lt;img id="slika" src="lena.jpg"&gt;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var slika = document.getElementById('slika');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slika.src = 'HTML5_logo.png';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Kako da promijenimo elemente stila?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mtClean="0"/>
              <a:t>Objekat elementa ima osobinu </a:t>
            </a:r>
            <a:r>
              <a:rPr lang="sr-Latn-BA" smtClean="0">
                <a:solidFill>
                  <a:srgbClr val="C00000"/>
                </a:solidFill>
              </a:rPr>
              <a:t>style</a:t>
            </a:r>
          </a:p>
          <a:p>
            <a:r>
              <a:rPr lang="sr-Latn-BA" smtClean="0"/>
              <a:t>Dobija se objekat čije su osobine pojedini elementi stila</a:t>
            </a:r>
          </a:p>
          <a:p>
            <a:r>
              <a:rPr lang="sr-Latn-BA" smtClean="0"/>
              <a:t>Imena osobina odgovaraju imenima atributa u deklaraciji stila</a:t>
            </a:r>
            <a:endParaRPr lang="en-US" smtClean="0"/>
          </a:p>
          <a:p>
            <a:pPr lvl="1"/>
            <a:r>
              <a:rPr lang="en-US" smtClean="0"/>
              <a:t>Crtica se bri</a:t>
            </a:r>
            <a:r>
              <a:rPr lang="sr-Latn-BA" smtClean="0"/>
              <a:t>še i dodaje se veliko slovo</a:t>
            </a:r>
          </a:p>
          <a:p>
            <a:r>
              <a:rPr lang="sr-Latn-BA" sz="2600" smtClean="0">
                <a:hlinkClick r:id="rId2"/>
              </a:rPr>
              <a:t>https://www.w3schools.com/jsref/dom_obj_style.asp</a:t>
            </a:r>
            <a:endParaRPr lang="sr-Latn-BA" sz="2600" smtClean="0"/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var blok = document.getElementById('blok');    </a:t>
            </a:r>
            <a:endParaRPr lang="sr-Latn-BA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blok.style.backgroundColor = 'black'; 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blok.style.color = 'lightgreen';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Kako da promijenimo čitav stil?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Objekat dokument ima osobinu </a:t>
            </a:r>
            <a:r>
              <a:rPr lang="sr-Latn-BA" smtClean="0">
                <a:solidFill>
                  <a:srgbClr val="C00000"/>
                </a:solidFill>
              </a:rPr>
              <a:t>styleSheets</a:t>
            </a:r>
          </a:p>
          <a:p>
            <a:r>
              <a:rPr lang="sr-Latn-BA" smtClean="0"/>
              <a:t>Vraća niz styleSheet objekata</a:t>
            </a:r>
          </a:p>
          <a:p>
            <a:r>
              <a:rPr lang="sr-Latn-BA" smtClean="0"/>
              <a:t>Svaki element niza je jedan stylesheet definisan style elementom</a:t>
            </a:r>
          </a:p>
          <a:p>
            <a:r>
              <a:rPr lang="sr-Latn-BA" smtClean="0"/>
              <a:t>Osobina </a:t>
            </a:r>
            <a:r>
              <a:rPr lang="sr-Latn-BA" smtClean="0">
                <a:solidFill>
                  <a:srgbClr val="C00000"/>
                </a:solidFill>
              </a:rPr>
              <a:t>disabled </a:t>
            </a:r>
            <a:r>
              <a:rPr lang="sr-Latn-BA" smtClean="0"/>
              <a:t>stylesheet objekta se može koristiti za uključivanje/isključivanje stilova</a:t>
            </a:r>
            <a:endParaRPr lang="sr-Latn-BA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Šta je JavaScript?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/>
          </a:bodyPr>
          <a:lstStyle/>
          <a:p>
            <a:r>
              <a:rPr lang="sr-Latn-RS" smtClean="0"/>
              <a:t>JavScript (JS) je programski jezik koji omogućava dodavanje interaktivnosti web stranicama</a:t>
            </a:r>
          </a:p>
          <a:p>
            <a:pPr lvl="1"/>
            <a:r>
              <a:rPr lang="sr-Latn-RS" smtClean="0"/>
              <a:t>JS može reagovati na događaje</a:t>
            </a:r>
          </a:p>
          <a:p>
            <a:pPr lvl="1"/>
            <a:r>
              <a:rPr lang="sr-Latn-RS" smtClean="0"/>
              <a:t>JS može mijenati sadržaj stranice</a:t>
            </a:r>
          </a:p>
          <a:p>
            <a:pPr lvl="1"/>
            <a:r>
              <a:rPr lang="sr-Latn-RS" smtClean="0"/>
              <a:t>JS može mijenjati HTML atribute</a:t>
            </a:r>
          </a:p>
          <a:p>
            <a:pPr lvl="1"/>
            <a:r>
              <a:rPr lang="sr-Latn-RS" smtClean="0"/>
              <a:t>JS može mijenjati HTML stilove</a:t>
            </a:r>
          </a:p>
          <a:p>
            <a:pPr lvl="1"/>
            <a:r>
              <a:rPr lang="sr-Latn-RS" smtClean="0"/>
              <a:t>JS može sakrivati i prikazivati HTML elemente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Klju</a:t>
            </a:r>
            <a:r>
              <a:rPr lang="sr-Latn-BA" smtClean="0"/>
              <a:t>čna riječ </a:t>
            </a:r>
            <a:r>
              <a:rPr lang="sr-Latn-BA" smtClean="0">
                <a:solidFill>
                  <a:srgbClr val="C00000"/>
                </a:solidFill>
              </a:rPr>
              <a:t>this</a:t>
            </a:r>
            <a:endParaRPr lang="sr-Latn-BA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Ključna riječ </a:t>
            </a:r>
            <a:r>
              <a:rPr lang="sr-Latn-BA" smtClean="0">
                <a:solidFill>
                  <a:srgbClr val="C00000"/>
                </a:solidFill>
              </a:rPr>
              <a:t>this</a:t>
            </a:r>
            <a:r>
              <a:rPr lang="sr-Latn-BA" smtClean="0"/>
              <a:t> ukazuje na objekat koji je vlasnik JavaScript koda</a:t>
            </a:r>
          </a:p>
          <a:p>
            <a:pPr lvl="1">
              <a:buNone/>
            </a:pPr>
            <a:r>
              <a:rPr lang="en-US" smtClean="0">
                <a:solidFill>
                  <a:srgbClr val="C00000"/>
                </a:solidFill>
              </a:rPr>
              <a:t>&lt;h1 onclick="this.innerHTML = </a:t>
            </a:r>
            <a:r>
              <a:rPr lang="sr-Latn-BA" smtClean="0">
                <a:solidFill>
                  <a:srgbClr val="C00000"/>
                </a:solidFill>
              </a:rPr>
              <a:t>'Ups</a:t>
            </a:r>
            <a:r>
              <a:rPr lang="en-US" smtClean="0">
                <a:solidFill>
                  <a:srgbClr val="C00000"/>
                </a:solidFill>
              </a:rPr>
              <a:t>!'"&gt;</a:t>
            </a:r>
            <a:r>
              <a:rPr lang="sr-Latn-BA" smtClean="0">
                <a:solidFill>
                  <a:srgbClr val="C00000"/>
                </a:solidFill>
              </a:rPr>
              <a:t>Klikni ovdje</a:t>
            </a:r>
            <a:r>
              <a:rPr lang="en-US" smtClean="0">
                <a:solidFill>
                  <a:srgbClr val="C00000"/>
                </a:solidFill>
              </a:rPr>
              <a:t>!&lt;/h1&gt;</a:t>
            </a:r>
            <a:endParaRPr lang="sr-Latn-BA" smtClean="0">
              <a:solidFill>
                <a:srgbClr val="C00000"/>
              </a:solidFill>
            </a:endParaRP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this</a:t>
            </a:r>
            <a:r>
              <a:rPr lang="sr-Latn-BA" smtClean="0"/>
              <a:t> se ovdje odnosi na element </a:t>
            </a:r>
            <a:r>
              <a:rPr lang="sr-Latn-BA" smtClean="0">
                <a:solidFill>
                  <a:srgbClr val="C00000"/>
                </a:solidFill>
              </a:rPr>
              <a:t>h1</a:t>
            </a:r>
          </a:p>
          <a:p>
            <a:r>
              <a:rPr lang="sr-Latn-BA" smtClean="0"/>
              <a:t>Korisno kada se mijenja objekat koji je i primio događaj</a:t>
            </a:r>
            <a:endParaRPr lang="sr-Latn-B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Kako ljudi koriste JavaScript?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smtClean="0"/>
              <a:t>Čitač (browser)</a:t>
            </a:r>
            <a:r>
              <a:rPr lang="en-GB" smtClean="0"/>
              <a:t>: </a:t>
            </a:r>
            <a:r>
              <a:rPr lang="sr-Latn-RS" smtClean="0"/>
              <a:t>Interaktivne web stranice</a:t>
            </a:r>
            <a:endParaRPr lang="en-GB" smtClean="0"/>
          </a:p>
          <a:p>
            <a:r>
              <a:rPr lang="en-GB" b="1" smtClean="0"/>
              <a:t>ProcessingJS</a:t>
            </a:r>
            <a:r>
              <a:rPr lang="en-GB" smtClean="0"/>
              <a:t>: </a:t>
            </a:r>
            <a:r>
              <a:rPr lang="sr-Latn-RS" smtClean="0"/>
              <a:t>Crteži i animacije</a:t>
            </a:r>
            <a:endParaRPr lang="en-GB" smtClean="0"/>
          </a:p>
          <a:p>
            <a:r>
              <a:rPr lang="en-GB" b="1" smtClean="0"/>
              <a:t>NodeJS</a:t>
            </a:r>
            <a:r>
              <a:rPr lang="en-GB" smtClean="0"/>
              <a:t>: </a:t>
            </a:r>
            <a:r>
              <a:rPr lang="sr-Latn-RS" smtClean="0"/>
              <a:t>Serveri koji renderuju web stranice i čuvaju podatke</a:t>
            </a:r>
            <a:endParaRPr lang="en-GB" smtClean="0"/>
          </a:p>
          <a:p>
            <a:r>
              <a:rPr lang="en-GB" b="1" smtClean="0"/>
              <a:t>JohnnyFive</a:t>
            </a:r>
            <a:r>
              <a:rPr lang="en-GB" smtClean="0"/>
              <a:t>: </a:t>
            </a:r>
            <a:r>
              <a:rPr lang="sr-Latn-RS" smtClean="0"/>
              <a:t>Upravljanje robotima i mikroračunarima/mikrokontrolerima</a:t>
            </a:r>
          </a:p>
          <a:p>
            <a:r>
              <a:rPr lang="sr-Latn-RS" b="1" smtClean="0"/>
              <a:t>Ph</a:t>
            </a:r>
            <a:r>
              <a:rPr lang="en-GB" b="1" smtClean="0"/>
              <a:t>otoshop</a:t>
            </a:r>
            <a:r>
              <a:rPr lang="en-GB" smtClean="0"/>
              <a:t>: </a:t>
            </a:r>
            <a:r>
              <a:rPr lang="sr-Latn-RS" smtClean="0"/>
              <a:t>Skripte za automatizaciju obrade slike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Gdje?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JS se nalazi u </a:t>
            </a:r>
            <a:r>
              <a:rPr lang="sr-Latn-RS" smtClean="0">
                <a:solidFill>
                  <a:srgbClr val="C00000"/>
                </a:solidFill>
              </a:rPr>
              <a:t>script</a:t>
            </a:r>
            <a:r>
              <a:rPr lang="sr-Latn-RS" smtClean="0"/>
              <a:t> elementu</a:t>
            </a:r>
          </a:p>
          <a:p>
            <a:pPr lvl="1">
              <a:buNone/>
            </a:pPr>
            <a:r>
              <a:rPr lang="en-GB">
                <a:solidFill>
                  <a:srgbClr val="C00000"/>
                </a:solidFill>
              </a:rPr>
              <a:t>&lt;script&gt;</a:t>
            </a:r>
            <a:br>
              <a:rPr lang="en-GB">
                <a:solidFill>
                  <a:srgbClr val="C00000"/>
                </a:solidFill>
              </a:rPr>
            </a:br>
            <a:r>
              <a:rPr lang="en-GB">
                <a:solidFill>
                  <a:srgbClr val="C00000"/>
                </a:solidFill>
              </a:rPr>
              <a:t>document.getElementById("demo").innerHTML = </a:t>
            </a:r>
            <a:r>
              <a:rPr lang="en-GB" smtClean="0">
                <a:solidFill>
                  <a:srgbClr val="C00000"/>
                </a:solidFill>
              </a:rPr>
              <a:t>“</a:t>
            </a:r>
            <a:r>
              <a:rPr lang="sr-Latn-RS" smtClean="0">
                <a:solidFill>
                  <a:srgbClr val="C00000"/>
                </a:solidFill>
              </a:rPr>
              <a:t>Moj</a:t>
            </a:r>
            <a:r>
              <a:rPr lang="en-GB" smtClean="0">
                <a:solidFill>
                  <a:srgbClr val="C00000"/>
                </a:solidFill>
              </a:rPr>
              <a:t> Java</a:t>
            </a:r>
            <a:r>
              <a:rPr lang="sr-Latn-RS">
                <a:solidFill>
                  <a:srgbClr val="C00000"/>
                </a:solidFill>
              </a:rPr>
              <a:t>S</a:t>
            </a:r>
            <a:r>
              <a:rPr lang="en-GB" smtClean="0">
                <a:solidFill>
                  <a:srgbClr val="C00000"/>
                </a:solidFill>
              </a:rPr>
              <a:t>cript";</a:t>
            </a:r>
            <a:endParaRPr lang="sr-Latn-RS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&lt;/</a:t>
            </a:r>
            <a:r>
              <a:rPr lang="en-GB">
                <a:solidFill>
                  <a:srgbClr val="C00000"/>
                </a:solidFill>
              </a:rPr>
              <a:t>script&gt;</a:t>
            </a:r>
            <a:r>
              <a:rPr lang="en-GB" smtClean="0">
                <a:solidFill>
                  <a:srgbClr val="C00000"/>
                </a:solidFill>
              </a:rPr>
              <a:t> </a:t>
            </a:r>
            <a:endParaRPr lang="sr-Latn-RS" smtClean="0">
              <a:solidFill>
                <a:srgbClr val="C00000"/>
              </a:solidFill>
            </a:endParaRPr>
          </a:p>
          <a:p>
            <a:r>
              <a:rPr lang="sr-Latn-RS" smtClean="0"/>
              <a:t>JS kod se obično organizuje u </a:t>
            </a:r>
            <a:r>
              <a:rPr lang="sr-Latn-RS" smtClean="0">
                <a:solidFill>
                  <a:srgbClr val="002060"/>
                </a:solidFill>
              </a:rPr>
              <a:t>funkcije</a:t>
            </a:r>
          </a:p>
          <a:p>
            <a:pPr lvl="1"/>
            <a:r>
              <a:rPr lang="sr-Latn-RS" smtClean="0"/>
              <a:t>Funkcije se mogu izvršavati kada se desi neki </a:t>
            </a:r>
            <a:r>
              <a:rPr lang="sr-Latn-RS" smtClean="0">
                <a:solidFill>
                  <a:srgbClr val="002060"/>
                </a:solidFill>
              </a:rPr>
              <a:t>događaj</a:t>
            </a:r>
          </a:p>
          <a:p>
            <a:r>
              <a:rPr lang="sr-Latn-RS" smtClean="0"/>
              <a:t>JS se može staviti u head ili body</a:t>
            </a:r>
          </a:p>
          <a:p>
            <a:r>
              <a:rPr lang="sr-Latn-RS" smtClean="0"/>
              <a:t>JS se može nalaziti u odvojenom fajlu sa ekstenzijom .js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&lt;script</a:t>
            </a:r>
            <a:r>
              <a:rPr lang="sr-Latn-RS" smtClean="0">
                <a:solidFill>
                  <a:srgbClr val="C00000"/>
                </a:solidFill>
              </a:rPr>
              <a:t> src=“mojSkript.js”</a:t>
            </a:r>
            <a:r>
              <a:rPr lang="en-GB" smtClean="0">
                <a:solidFill>
                  <a:srgbClr val="C00000"/>
                </a:solidFill>
              </a:rPr>
              <a:t>&gt;</a:t>
            </a:r>
            <a:r>
              <a:rPr lang="sr-Latn-RS" smtClean="0">
                <a:solidFill>
                  <a:srgbClr val="C00000"/>
                </a:solidFill>
              </a:rPr>
              <a:t>&lt;/script&gt;</a:t>
            </a:r>
          </a:p>
          <a:p>
            <a:endParaRPr lang="sr-Latn-RS" smtClean="0"/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Sintaksa JavaScripta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JS je programski jezik</a:t>
            </a:r>
          </a:p>
          <a:p>
            <a:r>
              <a:rPr lang="sr-Latn-RS" smtClean="0"/>
              <a:t>Program je niz naredbi koje računar izvršava</a:t>
            </a:r>
          </a:p>
          <a:p>
            <a:r>
              <a:rPr lang="sr-Latn-RS" smtClean="0"/>
              <a:t>U programskim jezicima naredbe se nazivaju iskazi</a:t>
            </a:r>
          </a:p>
          <a:p>
            <a:r>
              <a:rPr lang="sr-Latn-RS" smtClean="0"/>
              <a:t>JS iskazi se odvajaju tačka-zarezom (;)</a:t>
            </a:r>
          </a:p>
          <a:p>
            <a:r>
              <a:rPr lang="sr-Latn-RS" smtClean="0"/>
              <a:t>Ključne riječi označavaju akcije koje treba izvršiti</a:t>
            </a:r>
          </a:p>
          <a:p>
            <a:r>
              <a:rPr lang="sr-Latn-RS" smtClean="0"/>
              <a:t>Komentari (dva načina):</a:t>
            </a:r>
          </a:p>
          <a:p>
            <a:pPr lvl="1"/>
            <a:r>
              <a:rPr lang="sr-Latn-RS" smtClean="0"/>
              <a:t>/* ... */</a:t>
            </a:r>
          </a:p>
          <a:p>
            <a:pPr lvl="1"/>
            <a:r>
              <a:rPr lang="sr-Latn-RS" smtClean="0"/>
              <a:t>//</a:t>
            </a:r>
          </a:p>
          <a:p>
            <a:r>
              <a:rPr lang="sr-Latn-RS" smtClean="0"/>
              <a:t>JS razlikuje mala i velika slova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Promjenljive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sr-Latn-RS" smtClean="0"/>
              <a:t>Promjenljive se koriste za čuvanje vrijednosti podataka</a:t>
            </a:r>
          </a:p>
          <a:p>
            <a:r>
              <a:rPr lang="sr-Latn-RS" smtClean="0"/>
              <a:t>JS koristi ključnu riječ </a:t>
            </a:r>
            <a:r>
              <a:rPr lang="sr-Latn-RS" smtClean="0">
                <a:solidFill>
                  <a:srgbClr val="C00000"/>
                </a:solidFill>
              </a:rPr>
              <a:t>var</a:t>
            </a:r>
            <a:r>
              <a:rPr lang="sr-Latn-RS" smtClean="0"/>
              <a:t> za deklaraciju promjenljivih</a:t>
            </a:r>
          </a:p>
          <a:p>
            <a:r>
              <a:rPr lang="sr-Latn-RS" smtClean="0"/>
              <a:t>Znak jednakosti se koristi za dodjelu vrijednosti promjenljivoj</a:t>
            </a: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var</a:t>
            </a:r>
            <a:r>
              <a:rPr lang="sr-Latn-RS" smtClean="0">
                <a:solidFill>
                  <a:srgbClr val="C00000"/>
                </a:solidFill>
              </a:rPr>
              <a:t> a</a:t>
            </a:r>
            <a:r>
              <a:rPr lang="en-US" smtClean="0">
                <a:solidFill>
                  <a:srgbClr val="C00000"/>
                </a:solidFill>
              </a:rPr>
              <a:t>;</a:t>
            </a:r>
            <a:endParaRPr lang="sr-Latn-RS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a</a:t>
            </a:r>
            <a:r>
              <a:rPr lang="sr-Latn-RS" smtClean="0">
                <a:solidFill>
                  <a:srgbClr val="C00000"/>
                </a:solidFill>
              </a:rPr>
              <a:t> = 6</a:t>
            </a:r>
            <a:r>
              <a:rPr lang="en-US" smtClean="0">
                <a:solidFill>
                  <a:srgbClr val="C00000"/>
                </a:solidFill>
              </a:rPr>
              <a:t>;</a:t>
            </a:r>
            <a:endParaRPr lang="sr-Latn-RS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var</a:t>
            </a:r>
            <a:r>
              <a:rPr lang="sr-Latn-RS" smtClean="0">
                <a:solidFill>
                  <a:srgbClr val="C00000"/>
                </a:solidFill>
              </a:rPr>
              <a:t> b = 10</a:t>
            </a:r>
            <a:r>
              <a:rPr lang="en-US" smtClean="0">
                <a:solidFill>
                  <a:srgbClr val="C00000"/>
                </a:solidFill>
              </a:rPr>
              <a:t>;</a:t>
            </a:r>
            <a:endParaRPr lang="sr-Latn-RS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var</a:t>
            </a:r>
            <a:r>
              <a:rPr lang="sr-Latn-RS" smtClean="0">
                <a:solidFill>
                  <a:srgbClr val="C00000"/>
                </a:solidFill>
              </a:rPr>
              <a:t> c</a:t>
            </a:r>
            <a:r>
              <a:rPr lang="en-US" smtClean="0">
                <a:solidFill>
                  <a:srgbClr val="C00000"/>
                </a:solidFill>
              </a:rPr>
              <a:t>;</a:t>
            </a:r>
            <a:endParaRPr lang="sr-Latn-RS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GB" smtClean="0">
                <a:solidFill>
                  <a:srgbClr val="C00000"/>
                </a:solidFill>
              </a:rPr>
              <a:t>c</a:t>
            </a:r>
            <a:r>
              <a:rPr lang="sr-Latn-RS" smtClean="0">
                <a:solidFill>
                  <a:srgbClr val="C00000"/>
                </a:solidFill>
              </a:rPr>
              <a:t> = a + b</a:t>
            </a:r>
            <a:r>
              <a:rPr lang="en-US" smtClean="0">
                <a:solidFill>
                  <a:srgbClr val="C00000"/>
                </a:solidFill>
              </a:rPr>
              <a:t>;</a:t>
            </a:r>
            <a:endParaRPr lang="sr-Latn-RS" smtClean="0">
              <a:solidFill>
                <a:srgbClr val="C00000"/>
              </a:solidFill>
            </a:endParaRPr>
          </a:p>
          <a:p>
            <a:r>
              <a:rPr lang="sr-Latn-RS" smtClean="0"/>
              <a:t>Promjenljive moraju imati jedinstvena imena (identifikatore)</a:t>
            </a:r>
          </a:p>
          <a:p>
            <a:pPr lvl="1"/>
            <a:r>
              <a:rPr lang="sr-Latn-RS" smtClean="0"/>
              <a:t>Identifikator može sadržati slova, cifre, _ i $</a:t>
            </a:r>
          </a:p>
          <a:p>
            <a:pPr lvl="1"/>
            <a:r>
              <a:rPr lang="sr-Latn-RS" smtClean="0"/>
              <a:t>Identifikator ne može početi cifrom</a:t>
            </a:r>
          </a:p>
          <a:p>
            <a:pPr lvl="1"/>
            <a:r>
              <a:rPr lang="sr-Latn-RS" smtClean="0"/>
              <a:t>Ključne riječi se ne mogu koristiti kao identifikatori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Tipovi podataka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JS promjenljive mogu sadržati podatke različitih tipova:</a:t>
            </a:r>
          </a:p>
          <a:p>
            <a:pPr lvl="1"/>
            <a:r>
              <a:rPr lang="en-GB" smtClean="0"/>
              <a:t>B</a:t>
            </a:r>
            <a:r>
              <a:rPr lang="sr-Latn-RS" smtClean="0"/>
              <a:t>rojeve,</a:t>
            </a:r>
          </a:p>
          <a:p>
            <a:pPr lvl="1"/>
            <a:r>
              <a:rPr lang="sr-Latn-RS" smtClean="0"/>
              <a:t>Nizove znakova (stringove),</a:t>
            </a:r>
          </a:p>
          <a:p>
            <a:pPr lvl="1"/>
            <a:r>
              <a:rPr lang="sr-Latn-RS" smtClean="0"/>
              <a:t>Objekte</a:t>
            </a:r>
          </a:p>
          <a:p>
            <a:pPr lvl="1"/>
            <a:r>
              <a:rPr lang="sr-Latn-RS" smtClean="0"/>
              <a:t>...</a:t>
            </a:r>
          </a:p>
          <a:p>
            <a:pPr lvl="1">
              <a:buNone/>
            </a:pPr>
            <a:r>
              <a:rPr lang="en-GB"/>
              <a:t>var length = 16;                               // </a:t>
            </a:r>
            <a:r>
              <a:rPr lang="sr-Latn-RS" smtClean="0"/>
              <a:t>Broj</a:t>
            </a:r>
          </a:p>
          <a:p>
            <a:pPr lvl="1">
              <a:buNone/>
            </a:pPr>
            <a:r>
              <a:rPr lang="en-GB" smtClean="0"/>
              <a:t>var </a:t>
            </a:r>
            <a:r>
              <a:rPr lang="en-GB"/>
              <a:t>lastName = </a:t>
            </a:r>
            <a:r>
              <a:rPr lang="en-GB" smtClean="0"/>
              <a:t>"Bagins";</a:t>
            </a:r>
            <a:r>
              <a:rPr lang="en-GB"/>
              <a:t>           </a:t>
            </a:r>
            <a:r>
              <a:rPr lang="sr-Latn-RS" smtClean="0"/>
              <a:t> </a:t>
            </a:r>
            <a:r>
              <a:rPr lang="en-GB" smtClean="0"/>
              <a:t>// String</a:t>
            </a:r>
            <a:endParaRPr lang="sr-Latn-RS" smtClean="0"/>
          </a:p>
          <a:p>
            <a:pPr lvl="1">
              <a:buNone/>
            </a:pPr>
            <a:r>
              <a:rPr lang="en-GB" smtClean="0"/>
              <a:t>var </a:t>
            </a:r>
            <a:r>
              <a:rPr lang="en-GB"/>
              <a:t>x = </a:t>
            </a:r>
            <a:r>
              <a:rPr lang="en-GB" smtClean="0"/>
              <a:t>{</a:t>
            </a:r>
            <a:r>
              <a:rPr lang="sr-Latn-RS" smtClean="0"/>
              <a:t>ime</a:t>
            </a:r>
            <a:r>
              <a:rPr lang="en-GB" smtClean="0"/>
              <a:t>:</a:t>
            </a:r>
            <a:r>
              <a:rPr lang="sr-Latn-RS" smtClean="0"/>
              <a:t>"</a:t>
            </a:r>
            <a:r>
              <a:rPr lang="en-US" smtClean="0"/>
              <a:t>Bilbo</a:t>
            </a:r>
            <a:r>
              <a:rPr lang="en-GB" smtClean="0"/>
              <a:t>", </a:t>
            </a:r>
            <a:r>
              <a:rPr lang="sr-Latn-RS" smtClean="0"/>
              <a:t>prezime</a:t>
            </a:r>
            <a:r>
              <a:rPr lang="en-GB" smtClean="0"/>
              <a:t>:"Bagins"};</a:t>
            </a:r>
            <a:r>
              <a:rPr lang="en-GB"/>
              <a:t> </a:t>
            </a:r>
            <a:endParaRPr lang="sr-Latn-R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Tipovi podataka</a:t>
            </a:r>
            <a:br>
              <a:rPr lang="sr-Latn-RS" smtClean="0"/>
            </a:br>
            <a:r>
              <a:rPr lang="sr-Latn-RS" smtClean="0"/>
              <a:t>(nastavak)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Tipovi podataka definišu šta i kako se može uraditi sa podacima</a:t>
            </a:r>
          </a:p>
          <a:p>
            <a:pPr lvl="1">
              <a:buNone/>
            </a:pPr>
            <a:r>
              <a:rPr lang="en-GB" smtClean="0"/>
              <a:t>x</a:t>
            </a:r>
            <a:r>
              <a:rPr lang="sr-Latn-RS" smtClean="0"/>
              <a:t> = 5 + 2 + 3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en-GB" smtClean="0"/>
              <a:t>x</a:t>
            </a:r>
            <a:r>
              <a:rPr lang="sr-Latn-RS" smtClean="0"/>
              <a:t> = "Tehnološki " + "fakultet“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r>
              <a:rPr lang="en-GB" smtClean="0"/>
              <a:t>x</a:t>
            </a:r>
            <a:r>
              <a:rPr lang="sr-Latn-RS" smtClean="0"/>
              <a:t> = 100 + " tona"</a:t>
            </a:r>
            <a:r>
              <a:rPr lang="en-US" smtClean="0"/>
              <a:t>;</a:t>
            </a:r>
            <a:endParaRPr lang="sr-Latn-RS" smtClean="0"/>
          </a:p>
          <a:p>
            <a:pPr lvl="1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1404</Words>
  <Application>Microsoft Office PowerPoint</Application>
  <PresentationFormat>On-screen Show (4:3)</PresentationFormat>
  <Paragraphs>280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JavaScript</vt:lpstr>
      <vt:lpstr>Interaktivnost</vt:lpstr>
      <vt:lpstr>Šta je JavaScript?</vt:lpstr>
      <vt:lpstr>Kako ljudi koriste JavaScript?</vt:lpstr>
      <vt:lpstr>Gdje?</vt:lpstr>
      <vt:lpstr>Sintaksa JavaScripta</vt:lpstr>
      <vt:lpstr>Promjenljive</vt:lpstr>
      <vt:lpstr>Tipovi podataka</vt:lpstr>
      <vt:lpstr>Tipovi podataka (nastavak)</vt:lpstr>
      <vt:lpstr>Brojevi</vt:lpstr>
      <vt:lpstr>Stringovi</vt:lpstr>
      <vt:lpstr>Stringovi</vt:lpstr>
      <vt:lpstr>Nizovi</vt:lpstr>
      <vt:lpstr>Funkcije</vt:lpstr>
      <vt:lpstr>HTML događaji</vt:lpstr>
      <vt:lpstr>HTML događaji (nastavak)</vt:lpstr>
      <vt:lpstr>Često korišteni događaji</vt:lpstr>
      <vt:lpstr>Objekti</vt:lpstr>
      <vt:lpstr>Objekti</vt:lpstr>
      <vt:lpstr>Objekti</vt:lpstr>
      <vt:lpstr>Objektni model dokumenta</vt:lpstr>
      <vt:lpstr>Kako to radi?</vt:lpstr>
      <vt:lpstr>Kako da koristim DOM?</vt:lpstr>
      <vt:lpstr>Kako da pristupim elementu?</vt:lpstr>
      <vt:lpstr>Kako da pristupim elementu? Primjeri</vt:lpstr>
      <vt:lpstr>Kako da nešto napišemo?</vt:lpstr>
      <vt:lpstr>Kako da promijenimo sliku?</vt:lpstr>
      <vt:lpstr>Kako da promijenimo elemente stila?</vt:lpstr>
      <vt:lpstr>Kako da promijenimo čitav stil?</vt:lpstr>
      <vt:lpstr>Ključna riječ this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vlador</dc:creator>
  <cp:lastModifiedBy>vlador</cp:lastModifiedBy>
  <cp:revision>70</cp:revision>
  <dcterms:created xsi:type="dcterms:W3CDTF">2017-03-17T10:51:41Z</dcterms:created>
  <dcterms:modified xsi:type="dcterms:W3CDTF">2017-03-22T10:53:17Z</dcterms:modified>
</cp:coreProperties>
</file>