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1" r:id="rId3"/>
    <p:sldId id="267" r:id="rId4"/>
    <p:sldId id="268" r:id="rId5"/>
    <p:sldId id="302" r:id="rId6"/>
    <p:sldId id="303" r:id="rId7"/>
    <p:sldId id="273" r:id="rId8"/>
    <p:sldId id="274" r:id="rId9"/>
    <p:sldId id="271" r:id="rId10"/>
    <p:sldId id="275" r:id="rId11"/>
    <p:sldId id="272" r:id="rId12"/>
    <p:sldId id="259" r:id="rId13"/>
    <p:sldId id="269" r:id="rId14"/>
    <p:sldId id="257" r:id="rId15"/>
    <p:sldId id="263" r:id="rId16"/>
    <p:sldId id="264" r:id="rId17"/>
    <p:sldId id="265" r:id="rId18"/>
    <p:sldId id="258" r:id="rId19"/>
    <p:sldId id="260" r:id="rId20"/>
    <p:sldId id="304" r:id="rId21"/>
    <p:sldId id="300" r:id="rId22"/>
    <p:sldId id="277" r:id="rId23"/>
    <p:sldId id="278" r:id="rId24"/>
    <p:sldId id="279" r:id="rId25"/>
    <p:sldId id="280" r:id="rId26"/>
    <p:sldId id="281" r:id="rId27"/>
    <p:sldId id="290" r:id="rId28"/>
    <p:sldId id="288" r:id="rId29"/>
    <p:sldId id="289" r:id="rId30"/>
    <p:sldId id="291" r:id="rId31"/>
    <p:sldId id="282" r:id="rId32"/>
    <p:sldId id="284" r:id="rId33"/>
    <p:sldId id="285" r:id="rId34"/>
    <p:sldId id="283" r:id="rId35"/>
    <p:sldId id="286" r:id="rId36"/>
    <p:sldId id="287" r:id="rId37"/>
    <p:sldId id="292" r:id="rId38"/>
    <p:sldId id="293" r:id="rId39"/>
    <p:sldId id="295" r:id="rId40"/>
    <p:sldId id="296" r:id="rId41"/>
    <p:sldId id="297" r:id="rId42"/>
    <p:sldId id="298" r:id="rId43"/>
    <p:sldId id="294" r:id="rId44"/>
    <p:sldId id="299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2" autoAdjust="0"/>
  </p:normalViewPr>
  <p:slideViewPr>
    <p:cSldViewPr>
      <p:cViewPr varScale="1">
        <p:scale>
          <a:sx n="62" d="100"/>
          <a:sy n="62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7293A-C4CE-49F6-857E-8904577F7FE4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A1DE8-FD3E-4413-B7FD-BC001BE61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F653-2C9E-4C59-AA65-335EDEB8080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Termin bitmapa dolazi iz programerske terminologije i znači mapa</a:t>
            </a:r>
            <a:r>
              <a:rPr lang="sr-Latn-BA" baseline="0" smtClean="0"/>
              <a:t> (niz) bitova. Pošto bit može imati samo dvije vrijednosti, za slike kod kojih se pikselu pridružuje više bitova koristi se i termin pixmapa. Ipak, uobičajeno je da termin bitmapa označava strukturu podataka u kojoj se čuva digitalna slika.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Raster – mreža lokacija</a:t>
            </a:r>
            <a:r>
              <a:rPr lang="sr-Latn-BA" baseline="0" smtClean="0"/>
              <a:t> piksela. Svakom pikselu je pridružena vrijednost (ili više vrijednosti u slučaju kolor/multispektralnih slika).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aseline="0" smtClean="0"/>
              <a:t>Koristi se i termin rasterska grafika</a:t>
            </a:r>
          </a:p>
          <a:p>
            <a:endParaRPr lang="sr-Latn-RS" smtClean="0"/>
          </a:p>
          <a:p>
            <a:r>
              <a:rPr lang="sr-Latn-RS" smtClean="0"/>
              <a:t>Kolormapa</a:t>
            </a:r>
            <a:r>
              <a:rPr lang="sr-Latn-RS" baseline="0" smtClean="0"/>
              <a:t> – indeksirane slike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Možda</a:t>
            </a:r>
            <a:r>
              <a:rPr lang="sr-Latn-RS" baseline="0" smtClean="0"/>
              <a:t> dati neke primjere za tvrdnje iz prvog stava.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Uobičajeno (2014) je da monitori imaju do</a:t>
            </a:r>
            <a:r>
              <a:rPr lang="sr-Latn-RS" baseline="0" smtClean="0"/>
              <a:t> 200 PPI, a displeji telefona 400-600 PPI.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Vrijednosti za 2014.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Skalirana</a:t>
            </a:r>
            <a:r>
              <a:rPr lang="en-US" baseline="0" smtClean="0"/>
              <a:t> vektorska slika je dobijena promjenom veli</a:t>
            </a:r>
            <a:r>
              <a:rPr lang="sr-Latn-RS" baseline="0" smtClean="0"/>
              <a:t>čine grafičkog objekta u SVG fajlu, a zatim renderovana i sačuvana u PNG formatu.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Zauzeće memo</a:t>
            </a:r>
            <a:r>
              <a:rPr lang="sr-Latn-BA" baseline="0" smtClean="0"/>
              <a:t>rije za 8-bitnu sliku u boji je gotovo isto kao i za 8-bitnu grayscale sliku.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6065-33B2-4F20-AA8C-E5A7B6BC663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F350-9DD0-4EEB-B175-3F1392D9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eformat.info/mirror/egff/index.htm" TargetMode="External"/><Relationship Id="rId2" Type="http://schemas.openxmlformats.org/officeDocument/2006/relationships/hyperlink" Target="http://www.martinreddy.net/gfx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mtClean="0"/>
              <a:t>Digitalna slika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Multimediji</a:t>
            </a:r>
          </a:p>
          <a:p>
            <a:r>
              <a:rPr lang="en-US" smtClean="0"/>
              <a:t>Tehnolo</a:t>
            </a:r>
            <a:r>
              <a:rPr lang="sr-Latn-BA" smtClean="0"/>
              <a:t>ški fakultet</a:t>
            </a:r>
          </a:p>
          <a:p>
            <a:r>
              <a:rPr lang="sr-Latn-BA" smtClean="0"/>
              <a:t>Univerzitet u Banjoj Luci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Digitalizacija slike</a:t>
            </a:r>
            <a:br>
              <a:rPr lang="sr-Latn-BA" smtClean="0"/>
            </a:br>
            <a:r>
              <a:rPr lang="sr-Latn-BA" smtClean="0"/>
              <a:t>Odmjeravanje</a:t>
            </a:r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03404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60" y="1785926"/>
            <a:ext cx="21955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AutoShape 16"/>
          <p:cNvSpPr>
            <a:spLocks noChangeAspect="1" noChangeArrowheads="1" noTextEdit="1"/>
          </p:cNvSpPr>
          <p:nvPr/>
        </p:nvSpPr>
        <p:spPr bwMode="auto">
          <a:xfrm>
            <a:off x="6000750" y="1357313"/>
            <a:ext cx="34194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1770063"/>
            <a:ext cx="21955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28596" y="45720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smtClean="0"/>
              <a:t>kontinualna slika</a:t>
            </a:r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3500430" y="45720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smtClean="0"/>
              <a:t>raster</a:t>
            </a:r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6572264" y="457200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000" smtClean="0"/>
              <a:t>odmjerena slika</a:t>
            </a:r>
            <a:endParaRPr lang="en-US" sz="2000"/>
          </a:p>
        </p:txBody>
      </p:sp>
      <p:sp>
        <p:nvSpPr>
          <p:cNvPr id="22" name="Right Arrow 21"/>
          <p:cNvSpPr/>
          <p:nvPr/>
        </p:nvSpPr>
        <p:spPr>
          <a:xfrm>
            <a:off x="2786050" y="271462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857884" y="271462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Digitalizacija slike</a:t>
            </a:r>
            <a:br>
              <a:rPr lang="sr-Latn-BA" smtClean="0"/>
            </a:br>
            <a:r>
              <a:rPr lang="sr-Latn-BA" smtClean="0"/>
              <a:t>Kvantizacija</a:t>
            </a:r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28662" y="1714487"/>
          <a:ext cx="7286676" cy="4814411"/>
        </p:xfrm>
        <a:graphic>
          <a:graphicData uri="http://schemas.openxmlformats.org/presentationml/2006/ole">
            <p:oleObj spid="_x0000_s2049" r:id="rId3" imgW="3922776" imgH="25679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5984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mtClean="0"/>
              <a:t>piksel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Rezolucija slike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Rezolucija slike je broj piksela u digitalnoj slici</a:t>
            </a:r>
          </a:p>
          <a:p>
            <a:r>
              <a:rPr lang="sr-Latn-BA" smtClean="0"/>
              <a:t>Ova upotreba termina </a:t>
            </a:r>
            <a:r>
              <a:rPr lang="sr-Latn-BA" smtClean="0">
                <a:solidFill>
                  <a:schemeClr val="tx2"/>
                </a:solidFill>
              </a:rPr>
              <a:t>rezolucija</a:t>
            </a:r>
            <a:r>
              <a:rPr lang="sr-Latn-BA" smtClean="0"/>
              <a:t> se odnosi na </a:t>
            </a:r>
            <a:r>
              <a:rPr lang="sr-Latn-BA" smtClean="0">
                <a:solidFill>
                  <a:schemeClr val="tx2"/>
                </a:solidFill>
              </a:rPr>
              <a:t>prostornu rezoluciju </a:t>
            </a:r>
            <a:r>
              <a:rPr lang="sr-Latn-BA" smtClean="0"/>
              <a:t>slike</a:t>
            </a:r>
          </a:p>
          <a:p>
            <a:r>
              <a:rPr lang="sr-Latn-BA" smtClean="0"/>
              <a:t>Viša rezolucija uvijek znači bolji kvalitet slike</a:t>
            </a:r>
          </a:p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000504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21955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Hardverska realizacija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Niz vrijednosti piksela se čuva u dijelu memorije koji se naziva </a:t>
            </a:r>
            <a:r>
              <a:rPr lang="sr-Latn-BA" smtClean="0">
                <a:solidFill>
                  <a:schemeClr val="tx2"/>
                </a:solidFill>
              </a:rPr>
              <a:t>frame buffer</a:t>
            </a:r>
          </a:p>
          <a:p>
            <a:r>
              <a:rPr lang="sr-Latn-BA" smtClean="0"/>
              <a:t>Za ovo se koristi grafička karta</a:t>
            </a:r>
          </a:p>
          <a:p>
            <a:r>
              <a:rPr lang="sr-Latn-BA" smtClean="0"/>
              <a:t>Poželjno je da memorija grafičke karte podržava željenu rezoluciju slike</a:t>
            </a:r>
          </a:p>
          <a:p>
            <a:r>
              <a:rPr lang="sr-Latn-BA" smtClean="0"/>
              <a:t>U suprotnom prilikom prikazivanja slike potrebna je manipulacija podacima što može dovesti do sporijeg rada računara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Rezolucija uređaja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Rezolucija je 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era koja pokazuje koliko dobro uređaj aproksimira kontinualne slike upotrebom konačnog broja piksela</a:t>
            </a: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Re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zolucija različitih uređaja se izražava </a:t>
            </a:r>
            <a:r>
              <a:rPr lang="sr-Latn-RS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gustinom piksela (tačaka)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Koristi se horizontalna ili vertikalna gustina (iste za kvadratne piksele)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Gustina piksela se izražava brojem </a:t>
            </a:r>
            <a:r>
              <a:rPr lang="sr-Latn-RS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piksela po inču (pixels per inch – PPI)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Gustina tačaka se izražava brojem </a:t>
            </a:r>
            <a:r>
              <a:rPr lang="sr-Latn-RS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tačaka po inču (dots per inch – DPI)</a:t>
            </a:r>
          </a:p>
          <a:p>
            <a:endParaRPr lang="sr-Latn-RS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Rezolucija printera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Rezolucija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printera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se izražava brojem tačaka po inču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(dots per inch)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Inkjet: 300-720 DPI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Laser: 600-2400 DPI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Gustina piksela kod printera nije fiksna već zavisi od modaliteta štampanja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Kod štampanja se obično razlikuju termini DPI i PPI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DPI ukazuje na </a:t>
            </a:r>
            <a:r>
              <a:rPr lang="sr-Latn-R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izlaznu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rezoluciju štampača ili imagesettera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PPI ukazuje na </a:t>
            </a:r>
            <a:r>
              <a:rPr lang="sr-Latn-R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ulaznu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rezoluciju fotografije ili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slike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Rezolucija displeja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smtClean="0">
                <a:latin typeface="Calibri" pitchFamily="34" charset="0"/>
                <a:cs typeface="Calibri" pitchFamily="34" charset="0"/>
              </a:rPr>
              <a:t>Rezolucija displeja zavisi od broja piksela u horizontalnom/vertikalnom smjeru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Za računarske monitore gustina piksela se izražava u PPI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Kod računarskih displeja gustina piksela je određena veličinom displeja i ukupnim brojem piksela u horizontalnom/vertikalnom smjeru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Zavisi od postavki rezolucije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Računanje PPI monitora: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Izračunati dijagonalnu rezoluciju u pikselima</a:t>
            </a:r>
          </a:p>
          <a:p>
            <a:pPr lvl="1"/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Izračunati PPI kao odnos dijagonalne rezolucije u pikselima i veličine dijagonale ekrana</a:t>
            </a:r>
            <a:endParaRPr lang="vi-VN" smtClean="0">
              <a:latin typeface="Calibri" pitchFamily="34" charset="0"/>
              <a:cs typeface="Calibri" pitchFamily="34" charset="0"/>
            </a:endParaRPr>
          </a:p>
          <a:p>
            <a:endParaRPr lang="en-GB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57488" y="4544960"/>
            <a:ext cx="1705356" cy="455676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00364" y="5565094"/>
            <a:ext cx="1097280" cy="3642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Rezolucija ulaznih uređaja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mtClean="0">
                <a:latin typeface="Calibri" pitchFamily="34" charset="0"/>
                <a:cs typeface="Calibri" pitchFamily="34" charset="0"/>
              </a:rPr>
              <a:t>Skener je uređaj za digitalizaciju slike (odmjeravanje + kvantizacija)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U kontekstu skenera PPI znači broj odmjeraka slike po jednom inču (samples per inch – SPI)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Rezolucija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digitalnih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fotoaparata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je ukupan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broj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piksela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najvećoj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slici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može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biti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kreirana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upotrebom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fotoaparata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U digitalnoj fotografiji gustina piksela je broj piksela podijeljen površinom senzora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DSLR – 1-6,2 MP/cm</a:t>
            </a:r>
            <a:r>
              <a:rPr lang="sr-Latn-RS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GB" smtClean="0">
                <a:latin typeface="Calibri" pitchFamily="34" charset="0"/>
                <a:cs typeface="Calibri" pitchFamily="34" charset="0"/>
              </a:rPr>
              <a:t>C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ompact camera – 20-70 MP/cm</a:t>
            </a:r>
            <a:r>
              <a:rPr lang="sr-Latn-RS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DSLR ima veći senzor i veće fotodiode pa je PPI manja.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Rasterske slike i rezolucija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Rasterske slike imaju dimenzije u pikselima (broj piksela duž svake ose), što odgovara rezoluciji, ali nemaju gustinu piksela</a:t>
            </a:r>
          </a:p>
          <a:p>
            <a:r>
              <a:rPr lang="sr-Latn-BA" smtClean="0"/>
              <a:t>Rezolucija rasterske slike u memoriji zavisi od gustine piksela uređaja (ppi) za digitalizaciju</a:t>
            </a:r>
          </a:p>
          <a:p>
            <a:r>
              <a:rPr lang="sr-Latn-BA" smtClean="0"/>
              <a:t>Veličina prikazane slike zavisi od gustine piksela uređaja (dpi) na kojem se slika prikazuje</a:t>
            </a:r>
          </a:p>
          <a:p>
            <a:pPr lvl="1"/>
            <a:r>
              <a:rPr lang="sr-Latn-BA" smtClean="0"/>
              <a:t>Slika rezolucije 1000x1000 piksela – veličina u pikselima ne zavisi od gustine piksela izlaznog uređaja (dpi)</a:t>
            </a:r>
          </a:p>
          <a:p>
            <a:pPr lvl="1"/>
            <a:r>
              <a:rPr lang="sr-Latn-BA" smtClean="0"/>
              <a:t>Štampa na 250 dpi će dati slika 4x4 inča</a:t>
            </a:r>
          </a:p>
          <a:p>
            <a:pPr lvl="1"/>
            <a:r>
              <a:rPr lang="sr-Latn-BA" smtClean="0"/>
              <a:t>Štampa na 100 dpi će dati sliku 10x10 inča</a:t>
            </a:r>
          </a:p>
          <a:p>
            <a:pPr lvl="1"/>
            <a:r>
              <a:rPr lang="sr-Latn-BA" smtClean="0"/>
              <a:t>Promjena vrijednosti dpi neće promijeniti veličinu slike u pikselima</a:t>
            </a:r>
          </a:p>
          <a:p>
            <a:r>
              <a:rPr lang="sr-Latn-BA" smtClean="0"/>
              <a:t>Neki formati za rasterske slike čuvaju i podatak o gustini piksela</a:t>
            </a:r>
          </a:p>
          <a:p>
            <a:pPr lvl="1"/>
            <a:r>
              <a:rPr lang="sr-Latn-BA" smtClean="0"/>
              <a:t>Vrijednost koja će se koristiti pri štampanju slike da se odredi fizička veličina slike</a:t>
            </a:r>
          </a:p>
          <a:p>
            <a:pPr lvl="1"/>
            <a:r>
              <a:rPr lang="sr-Latn-BA" smtClean="0"/>
              <a:t>Gustina piksela skenera pomoću kojeg je slika kreirana – omogućava da se odredi originalna veličina skeniranog objekta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Vektorska grafika i rezolucija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Kod vektorske grafike nema potrebe za promjenom rezolucije prilikom promjene fizičke veličine slike</a:t>
            </a:r>
          </a:p>
          <a:p>
            <a:r>
              <a:rPr lang="sr-Latn-BA" smtClean="0"/>
              <a:t>Vrijednost PPI nije zabilježena u fajl zato što je njegov sadržaj nezavisan od rezolucije</a:t>
            </a:r>
          </a:p>
          <a:p>
            <a:r>
              <a:rPr lang="sr-Latn-BA" smtClean="0"/>
              <a:t>Ukoliko se u istom fajlu nalaze i rasterski i vektorski elementi postoje dvije mogućnosti za usklađivanje veličina vektorskog i rasterskog dijela (u zavisnosti od konačnog formata): </a:t>
            </a:r>
          </a:p>
          <a:p>
            <a:pPr lvl="1"/>
            <a:r>
              <a:rPr lang="sr-Latn-BA" smtClean="0"/>
              <a:t>prilagoditi veličinu vektorskog dijela pri promjeni PPI rasterskog dijela (Photoshop)</a:t>
            </a:r>
          </a:p>
          <a:p>
            <a:pPr lvl="1"/>
            <a:r>
              <a:rPr lang="sr-Latn-BA" smtClean="0"/>
              <a:t>promijeniti PPI rasterskog dijela da bi se veličina rasterske slike prilagodila veličini štampanog medija (PDF)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Šta je digitalna slika?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BA" smtClean="0"/>
              <a:t>D</a:t>
            </a:r>
            <a:r>
              <a:rPr lang="en-US" smtClean="0"/>
              <a:t>igitaln</a:t>
            </a:r>
            <a:r>
              <a:rPr lang="sr-Latn-BA" smtClean="0"/>
              <a:t>a</a:t>
            </a:r>
            <a:r>
              <a:rPr lang="en-US" smtClean="0"/>
              <a:t> slik</a:t>
            </a:r>
            <a:r>
              <a:rPr lang="sr-Latn-BA" smtClean="0"/>
              <a:t>a je odmjerena i kvantovana (numerička) reprezentacija slike – </a:t>
            </a:r>
            <a:r>
              <a:rPr lang="en-US" smtClean="0"/>
              <a:t>medija koji je predmet </a:t>
            </a:r>
            <a:r>
              <a:rPr lang="sr-Latn-BA" smtClean="0"/>
              <a:t>vizuelne percepcije</a:t>
            </a:r>
          </a:p>
          <a:p>
            <a:r>
              <a:rPr lang="sr-Latn-BA" smtClean="0"/>
              <a:t>Matematički slika može da se predstavi kao funkcija dvije promjenljive</a:t>
            </a:r>
          </a:p>
          <a:p>
            <a:r>
              <a:rPr lang="sr-Latn-BA" smtClean="0"/>
              <a:t>Promjenljive su prostorne koordinate, a vrijednost funkcije se može neformalno povezati sa intenzitetom neke fizičke veličine, npr. svjetlosti ili zračenja</a:t>
            </a:r>
          </a:p>
          <a:p>
            <a:r>
              <a:rPr lang="sr-Latn-BA" smtClean="0"/>
              <a:t>U multimedijalnim sistemima se bavimo uglavnom slikama formiranim zračenjem u vidljivom dijelu spektra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Vektorska i rasterska grafika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/>
          <a:lstStyle/>
          <a:p>
            <a:r>
              <a:rPr lang="sr-Latn-RS" smtClean="0"/>
              <a:t>Vektorska grafika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3976"/>
            <a:ext cx="4040188" cy="4455344"/>
          </a:xfrm>
        </p:spPr>
        <p:txBody>
          <a:bodyPr>
            <a:noAutofit/>
          </a:bodyPr>
          <a:lstStyle/>
          <a:p>
            <a:r>
              <a:rPr lang="sr-Latn-RS" sz="1800" smtClean="0"/>
              <a:t>Ne zavisi od rezolucije</a:t>
            </a:r>
          </a:p>
          <a:p>
            <a:r>
              <a:rPr lang="sr-Latn-BA" sz="1800" smtClean="0"/>
              <a:t>Dimenzije vektorskih objekata su zadate u dimenzijama nezavisnim od uređaja – omogućava kvalitetnu rasterizaciju</a:t>
            </a:r>
          </a:p>
          <a:p>
            <a:r>
              <a:rPr lang="en-US" sz="1800" smtClean="0"/>
              <a:t>Vektorska grafika se lako skalira na ure</a:t>
            </a:r>
            <a:r>
              <a:rPr lang="sr-Latn-BA" sz="1800" smtClean="0"/>
              <a:t>đaju koji je renderuje, bez gubitka kvaliteta</a:t>
            </a:r>
          </a:p>
          <a:p>
            <a:r>
              <a:rPr lang="sr-Latn-BA" sz="1800" smtClean="0"/>
              <a:t>Manji memorijski zahtjevi (manji fajlovi)</a:t>
            </a:r>
          </a:p>
          <a:p>
            <a:r>
              <a:rPr lang="sr-Latn-BA" sz="1800" smtClean="0"/>
              <a:t>Parametri vektorskih objekata se čuvaju i mogu se modifikovati (translacija, skaliranje, rotacija,...)</a:t>
            </a:r>
          </a:p>
          <a:p>
            <a:r>
              <a:rPr lang="sr-Latn-BA" sz="1800" smtClean="0"/>
              <a:t>Pogodna za grafički dizajn i štamparstvo</a:t>
            </a:r>
            <a:endParaRPr lang="en-GB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/>
          <a:lstStyle/>
          <a:p>
            <a:r>
              <a:rPr lang="sr-Latn-RS" smtClean="0"/>
              <a:t>Rasterska grafika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041775" cy="4455344"/>
          </a:xfrm>
        </p:spPr>
        <p:txBody>
          <a:bodyPr>
            <a:noAutofit/>
          </a:bodyPr>
          <a:lstStyle/>
          <a:p>
            <a:r>
              <a:rPr lang="sr-Latn-RS" sz="1800" smtClean="0"/>
              <a:t>Zavisi od rezolucije</a:t>
            </a:r>
          </a:p>
          <a:p>
            <a:r>
              <a:rPr lang="sr-Latn-BA" sz="1800" smtClean="0"/>
              <a:t>Fizička veličina slike zavisi od uređaja na kojem se prikazuje</a:t>
            </a:r>
          </a:p>
          <a:p>
            <a:r>
              <a:rPr lang="sr-Latn-BA" sz="1800" smtClean="0"/>
              <a:t>Nemoguće je skalirati rastersku sliku na proizvoljnu rezoluciju bez gubitka kvaliteta</a:t>
            </a:r>
            <a:endParaRPr lang="sr-Latn-RS" sz="1800" smtClean="0"/>
          </a:p>
          <a:p>
            <a:r>
              <a:rPr lang="sr-Latn-BA" sz="1800" smtClean="0"/>
              <a:t>Veći memorijski zahtjevi (veći fajlovi)</a:t>
            </a:r>
          </a:p>
          <a:p>
            <a:r>
              <a:rPr lang="sr-Latn-BA" sz="1800" smtClean="0"/>
              <a:t>Ne postoje objekti, obrada je na nivou piksela</a:t>
            </a:r>
          </a:p>
          <a:p>
            <a:r>
              <a:rPr lang="sr-Latn-BA" sz="1800" smtClean="0"/>
              <a:t>Pogodna za fotografije i fotorealistične slike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RAC1\Documents\docs\Teaching\mms\predavanja 2014\materijal\500px-Columbus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717" y="4643446"/>
            <a:ext cx="4762500" cy="1752600"/>
          </a:xfrm>
          <a:prstGeom prst="rect">
            <a:avLst/>
          </a:prstGeom>
          <a:noFill/>
        </p:spPr>
      </p:pic>
      <p:pic>
        <p:nvPicPr>
          <p:cNvPr id="26627" name="Picture 3" descr="C:\Users\RAC1\Documents\docs\Teaching\mms\predavanja 2014\materijal\200px-Columbus_Signatu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778" y="2214554"/>
            <a:ext cx="4738378" cy="175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93075" y="164305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rasterska slika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93075" y="414338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vektorska slika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Rasterizacija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Rasterizacija (konverzija u rastersku sliku) vektorske grafike je lak zadatak</a:t>
            </a:r>
          </a:p>
          <a:p>
            <a:pPr lvl="1"/>
            <a:r>
              <a:rPr lang="sr-Latn-BA" smtClean="0"/>
              <a:t>Potrebna jer su današnji izlazni uređaji (displeji i štampači) rasterski uređaji</a:t>
            </a:r>
          </a:p>
          <a:p>
            <a:pPr lvl="1"/>
            <a:r>
              <a:rPr lang="sr-Latn-BA" smtClean="0"/>
              <a:t>Veličina rezultujućeg rasterskog fajla zavisi od željene rezolucije</a:t>
            </a:r>
          </a:p>
          <a:p>
            <a:pPr lvl="1"/>
            <a:r>
              <a:rPr lang="sr-Latn-BA" smtClean="0"/>
              <a:t>Nakon konverzije nije više moguće uređivati dijelove rasterske slike kao pojedinačne objekte</a:t>
            </a:r>
          </a:p>
          <a:p>
            <a:pPr lvl="1"/>
            <a:r>
              <a:rPr lang="sr-Latn-BA" smtClean="0"/>
              <a:t>Standardna mogućnost u softveru: </a:t>
            </a:r>
            <a:r>
              <a:rPr lang="en-US" smtClean="0"/>
              <a:t>CorelDRAW, Adobe Illustrator, Inkscape</a:t>
            </a:r>
            <a:endParaRPr lang="sr-Latn-BA" smtClean="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Vektorizacija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Konverzija rasterske slike u vektorsku</a:t>
            </a:r>
          </a:p>
          <a:p>
            <a:r>
              <a:rPr lang="sr-Latn-BA" smtClean="0"/>
              <a:t>Koristi se i naziv </a:t>
            </a:r>
            <a:r>
              <a:rPr lang="sr-Latn-BA" smtClean="0">
                <a:solidFill>
                  <a:schemeClr val="tx2"/>
                </a:solidFill>
              </a:rPr>
              <a:t>image tracing</a:t>
            </a:r>
          </a:p>
          <a:p>
            <a:r>
              <a:rPr lang="sr-Latn-BA" smtClean="0"/>
              <a:t>Upotreba:</a:t>
            </a:r>
          </a:p>
          <a:p>
            <a:pPr lvl="1"/>
            <a:r>
              <a:rPr lang="sr-Latn-BA" smtClean="0"/>
              <a:t>U projektovanju pomoću računara (c</a:t>
            </a:r>
            <a:r>
              <a:rPr lang="en-US" smtClean="0"/>
              <a:t>omputer-aided design</a:t>
            </a:r>
            <a:r>
              <a:rPr lang="sr-Latn-BA" smtClean="0"/>
              <a:t> -</a:t>
            </a:r>
            <a:r>
              <a:rPr lang="en-US" smtClean="0"/>
              <a:t> </a:t>
            </a:r>
            <a:r>
              <a:rPr lang="sr-Latn-BA" smtClean="0"/>
              <a:t> </a:t>
            </a:r>
            <a:r>
              <a:rPr lang="en-US" smtClean="0"/>
              <a:t>CAD)</a:t>
            </a:r>
            <a:r>
              <a:rPr lang="sr-Latn-BA" smtClean="0"/>
              <a:t> crteži</a:t>
            </a:r>
            <a:r>
              <a:rPr lang="en-US" smtClean="0"/>
              <a:t> (</a:t>
            </a:r>
            <a:r>
              <a:rPr lang="sr-Latn-BA" smtClean="0"/>
              <a:t>projekti, nacrti, itd</a:t>
            </a:r>
            <a:r>
              <a:rPr lang="en-US" smtClean="0"/>
              <a:t>.)</a:t>
            </a:r>
            <a:r>
              <a:rPr lang="sr-Latn-BA" smtClean="0"/>
              <a:t> se skeniraju i vektorizuju</a:t>
            </a:r>
            <a:endParaRPr lang="en-US" smtClean="0"/>
          </a:p>
          <a:p>
            <a:pPr lvl="1"/>
            <a:r>
              <a:rPr lang="sr-Latn-BA" smtClean="0"/>
              <a:t>U geografskim i</a:t>
            </a:r>
            <a:r>
              <a:rPr lang="en-US" smtClean="0"/>
              <a:t>n</a:t>
            </a:r>
            <a:r>
              <a:rPr lang="sr-Latn-BA" smtClean="0"/>
              <a:t>formacionim sistemima (GIS) satelitski i aero snimci se vektorizuju i kreiraju se mape</a:t>
            </a:r>
            <a:endParaRPr lang="en-US" smtClean="0"/>
          </a:p>
          <a:p>
            <a:pPr lvl="1"/>
            <a:r>
              <a:rPr lang="sr-Latn-BA" smtClean="0"/>
              <a:t>U grafičkom dizajnu i fotografiji grafika se može vektorizovati radi lakšeg korištenja i promjene veličine</a:t>
            </a:r>
            <a:endParaRPr lang="en-US" smtClean="0"/>
          </a:p>
          <a:p>
            <a:pPr lvl="1"/>
            <a:r>
              <a:rPr lang="sr-Latn-BA" smtClean="0"/>
              <a:t>Vektorizacija je često prvi stepen u optičkom prepoznavanju znakova kada je u pitanju rukopis</a:t>
            </a:r>
          </a:p>
          <a:p>
            <a:r>
              <a:rPr lang="sr-Latn-BA" smtClean="0"/>
              <a:t>Teži zadatak od rasterizacije</a:t>
            </a:r>
          </a:p>
          <a:p>
            <a:pPr lvl="1"/>
            <a:r>
              <a:rPr lang="sr-Latn-BA" smtClean="0"/>
              <a:t>Problem nije dobro definisan</a:t>
            </a:r>
          </a:p>
          <a:p>
            <a:r>
              <a:rPr lang="sr-Latn-BA" smtClean="0"/>
              <a:t>Postoje više algoritama koji daju različite rezultate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Kvantizacija vrijednosti piksela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Broj bita korištenih za predstavljanje vrijednosti piksela:</a:t>
            </a:r>
          </a:p>
          <a:p>
            <a:pPr lvl="1"/>
            <a:r>
              <a:rPr lang="sr-Latn-BA" smtClean="0"/>
              <a:t>1-bitne slike</a:t>
            </a:r>
          </a:p>
          <a:p>
            <a:pPr lvl="1"/>
            <a:r>
              <a:rPr lang="sr-Latn-BA" smtClean="0"/>
              <a:t>8-bitne sive slike</a:t>
            </a:r>
          </a:p>
          <a:p>
            <a:pPr lvl="1"/>
            <a:r>
              <a:rPr lang="sr-Latn-BA" smtClean="0"/>
              <a:t>24-bitne slike u boji</a:t>
            </a:r>
          </a:p>
          <a:p>
            <a:pPr lvl="1"/>
            <a:r>
              <a:rPr lang="sr-Latn-BA" smtClean="0"/>
              <a:t>8-bitne slike u boji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1-bitne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Koriste se i termini </a:t>
            </a:r>
            <a:r>
              <a:rPr lang="sr-Latn-BA" smtClean="0">
                <a:solidFill>
                  <a:schemeClr val="tx2"/>
                </a:solidFill>
              </a:rPr>
              <a:t>monohromatske</a:t>
            </a:r>
            <a:r>
              <a:rPr lang="sr-Latn-BA" smtClean="0"/>
              <a:t> slike, te </a:t>
            </a:r>
            <a:r>
              <a:rPr lang="sr-Latn-BA" smtClean="0">
                <a:solidFill>
                  <a:schemeClr val="tx2"/>
                </a:solidFill>
              </a:rPr>
              <a:t>binarne</a:t>
            </a:r>
            <a:r>
              <a:rPr lang="sr-Latn-BA" smtClean="0"/>
              <a:t> slike</a:t>
            </a:r>
          </a:p>
          <a:p>
            <a:r>
              <a:rPr lang="sr-Latn-BA" smtClean="0"/>
              <a:t>Vrijednost svakog piksela se čuva u jednom bitu (0 ili 1)</a:t>
            </a:r>
          </a:p>
          <a:p>
            <a:r>
              <a:rPr lang="sr-Latn-BA" smtClean="0"/>
              <a:t>Moguće je predstaviti samo dvije boje ili dva nivoa svjetline</a:t>
            </a:r>
          </a:p>
          <a:p>
            <a:r>
              <a:rPr lang="sr-Latn-BA" smtClean="0"/>
              <a:t>Zauzeće memorije je širina x visina bitova, npr.</a:t>
            </a:r>
          </a:p>
          <a:p>
            <a:r>
              <a:rPr lang="sr-Latn-BA" smtClean="0"/>
              <a:t>Slika 640x480 piksela zahtjeva:</a:t>
            </a:r>
          </a:p>
          <a:p>
            <a:pPr lvl="1"/>
            <a:r>
              <a:rPr lang="sr-Latn-BA" smtClean="0"/>
              <a:t>640 x 480 = 307200 bita = 38400 bajtova = 37,5 kB</a:t>
            </a:r>
          </a:p>
          <a:p>
            <a:r>
              <a:rPr lang="sr-Latn-BA" smtClean="0"/>
              <a:t>Pogodne za čuvanje jednostavne grafike i teksta.</a:t>
            </a:r>
            <a:endParaRPr 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2730497" cy="27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256"/>
            <a:ext cx="399286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8-bitne sive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Sadrže samo informaciju o </a:t>
            </a:r>
            <a:r>
              <a:rPr lang="sr-Latn-BA" smtClean="0">
                <a:solidFill>
                  <a:schemeClr val="tx2"/>
                </a:solidFill>
              </a:rPr>
              <a:t>svjetlini</a:t>
            </a:r>
            <a:r>
              <a:rPr lang="sr-Latn-BA" smtClean="0"/>
              <a:t> piksela</a:t>
            </a:r>
          </a:p>
          <a:p>
            <a:r>
              <a:rPr lang="sr-Latn-BA" smtClean="0"/>
              <a:t>Vrijednost piksela se predstavlja 8-bitnim brojem (1 bajt)</a:t>
            </a:r>
          </a:p>
          <a:p>
            <a:r>
              <a:rPr lang="sr-Latn-BA" smtClean="0"/>
              <a:t>Moguće je predstaviti 2</a:t>
            </a:r>
            <a:r>
              <a:rPr lang="sr-Latn-BA" baseline="30000" smtClean="0"/>
              <a:t>8</a:t>
            </a:r>
            <a:r>
              <a:rPr lang="sr-Latn-BA" smtClean="0"/>
              <a:t> = 256 nivoa svjetline</a:t>
            </a:r>
          </a:p>
          <a:p>
            <a:pPr lvl="1"/>
            <a:r>
              <a:rPr lang="sr-Latn-BA" smtClean="0"/>
              <a:t>Obično 0 odgovara crnom pikselu, a 255 bijelom pikselu</a:t>
            </a:r>
          </a:p>
          <a:p>
            <a:r>
              <a:rPr lang="sr-Latn-BA" smtClean="0"/>
              <a:t>U fotografskoj terminologiji ovo je crno-bijela slika</a:t>
            </a:r>
          </a:p>
          <a:p>
            <a:r>
              <a:rPr lang="sr-Latn-BA" smtClean="0"/>
              <a:t>U obradi slike se koriste termini </a:t>
            </a:r>
            <a:r>
              <a:rPr lang="sr-Latn-BA" smtClean="0">
                <a:solidFill>
                  <a:schemeClr val="tx2"/>
                </a:solidFill>
              </a:rPr>
              <a:t>siva (grayscale)</a:t>
            </a:r>
            <a:r>
              <a:rPr lang="sr-Latn-BA" smtClean="0"/>
              <a:t> ili </a:t>
            </a:r>
            <a:r>
              <a:rPr lang="sr-Latn-BA" smtClean="0">
                <a:solidFill>
                  <a:schemeClr val="tx2"/>
                </a:solidFill>
              </a:rPr>
              <a:t>intenzitetska</a:t>
            </a:r>
            <a:r>
              <a:rPr lang="sr-Latn-BA" smtClean="0"/>
              <a:t> slika</a:t>
            </a:r>
          </a:p>
          <a:p>
            <a:r>
              <a:rPr lang="sr-Latn-BA" smtClean="0"/>
              <a:t>Zauzeće memorije je širina x visina x 8 bitova = širina x visina bajtova</a:t>
            </a:r>
          </a:p>
          <a:p>
            <a:r>
              <a:rPr lang="sr-Latn-BA" smtClean="0"/>
              <a:t>Slika 640 x 480 piksela zahtjeva</a:t>
            </a:r>
          </a:p>
          <a:p>
            <a:pPr lvl="1"/>
            <a:r>
              <a:rPr lang="sr-Latn-BA" smtClean="0"/>
              <a:t>640 x 480 = 307200  bajtova = 300 kB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748085" cy="37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Rezolucija po intenzitetu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390763" cy="23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2390400" cy="23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71612"/>
            <a:ext cx="2390400" cy="23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00034" y="428018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256 nivoa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6116" y="428018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16 nivoa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43636" y="428018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mtClean="0"/>
              <a:t>8 nivoa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Kako odštampati ovu sliku na crno-bijelom štampaču? 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785926"/>
            <a:ext cx="3748085" cy="37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52" y="1786411"/>
            <a:ext cx="3744976" cy="37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Diterovanje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mtClean="0"/>
          </a:p>
          <a:p>
            <a:r>
              <a:rPr lang="sr-Latn-BA" smtClean="0"/>
              <a:t>Diterovanje </a:t>
            </a:r>
            <a:r>
              <a:rPr lang="sr-Latn-BA" smtClean="0"/>
              <a:t>poboljšava rezoluciju po intenzitetu po cijenu smanjenja prostorne rezolucije</a:t>
            </a:r>
          </a:p>
          <a:p>
            <a:r>
              <a:rPr lang="sr-Latn-BA" smtClean="0"/>
              <a:t>Piksel se mijenja većim uzorkom (2x2 ili 4x4) tako da broj odštampanih tačaka aproksimira vrijednost originalnog piksela</a:t>
            </a:r>
          </a:p>
          <a:p>
            <a:r>
              <a:rPr lang="sr-Latn-RS" smtClean="0">
                <a:latin typeface="Calibri" pitchFamily="34" charset="0"/>
                <a:cs typeface="Calibri" pitchFamily="34" charset="0"/>
              </a:rPr>
              <a:t>Da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bi printer proizveo izlaz sličnog kvaliteta kao što je slika na monitoru potrebno je da ima veću DPI nego što je PPI monitora</a:t>
            </a:r>
          </a:p>
          <a:p>
            <a:pPr lvl="1"/>
            <a:r>
              <a:rPr lang="en-US" smtClean="0">
                <a:latin typeface="Calibri" pitchFamily="34" charset="0"/>
                <a:cs typeface="Calibri" pitchFamily="34" charset="0"/>
              </a:rPr>
              <a:t>Diterovanje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zaht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jeva region od 4-6 tačaka da bi se vjerno reprodukovala boja jednog piksela</a:t>
            </a: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Da bi se slika dimenzija 100x100 piksela vjerno reprodukovala u kvadratu dimenzija 1 inč potrebno je 600 tačaka po inču</a:t>
            </a:r>
          </a:p>
          <a:p>
            <a:endParaRPr lang="sr-Latn-BA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Digitalna slika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mtClean="0"/>
              <a:t>Digitalna slika je dvodimenzionalni </a:t>
            </a:r>
            <a:r>
              <a:rPr lang="en-US" smtClean="0"/>
              <a:t>signal</a:t>
            </a:r>
          </a:p>
          <a:p>
            <a:pPr lvl="1"/>
            <a:r>
              <a:rPr lang="en-US" smtClean="0"/>
              <a:t>Vrijednost odmjerka </a:t>
            </a:r>
            <a:r>
              <a:rPr lang="sr-Latn-BA" smtClean="0"/>
              <a:t>zavisi od dvije prostorne koordinate</a:t>
            </a:r>
          </a:p>
          <a:p>
            <a:r>
              <a:rPr lang="sr-Latn-BA" smtClean="0"/>
              <a:t>Umjesto termina </a:t>
            </a:r>
            <a:r>
              <a:rPr lang="sr-Latn-BA" smtClean="0">
                <a:solidFill>
                  <a:schemeClr val="tx2"/>
                </a:solidFill>
              </a:rPr>
              <a:t>odmjerci</a:t>
            </a:r>
            <a:r>
              <a:rPr lang="sr-Latn-BA" smtClean="0"/>
              <a:t> za elemente digitalne slike koristi se termin </a:t>
            </a:r>
            <a:r>
              <a:rPr lang="sr-Latn-BA" smtClean="0">
                <a:solidFill>
                  <a:srgbClr val="C00000"/>
                </a:solidFill>
              </a:rPr>
              <a:t>pikseli</a:t>
            </a:r>
            <a:r>
              <a:rPr lang="sr-Latn-BA" smtClean="0">
                <a:solidFill>
                  <a:srgbClr val="FF0000"/>
                </a:solidFill>
              </a:rPr>
              <a:t> </a:t>
            </a:r>
            <a:r>
              <a:rPr lang="sr-Latn-BA" smtClean="0"/>
              <a:t>(picture element – pixel)</a:t>
            </a:r>
            <a:endParaRPr lang="en-US" smtClean="0"/>
          </a:p>
          <a:p>
            <a:r>
              <a:rPr lang="sr-Latn-RS" smtClean="0"/>
              <a:t>Dakle, digitalna slika je dvodimenzionalni niz vrijednosti piksela</a:t>
            </a:r>
          </a:p>
          <a:p>
            <a:r>
              <a:rPr lang="sr-Latn-RS" smtClean="0"/>
              <a:t>Koriste se i termini </a:t>
            </a:r>
            <a:r>
              <a:rPr lang="sr-Latn-RS" smtClean="0">
                <a:solidFill>
                  <a:srgbClr val="C00000"/>
                </a:solidFill>
              </a:rPr>
              <a:t>bitmapa, pixmapa</a:t>
            </a:r>
            <a:r>
              <a:rPr lang="sr-Latn-RS" smtClean="0"/>
              <a:t>, te</a:t>
            </a:r>
            <a:r>
              <a:rPr lang="sr-Latn-RS" smtClean="0">
                <a:solidFill>
                  <a:srgbClr val="C00000"/>
                </a:solidFill>
              </a:rPr>
              <a:t> rasterska grafika</a:t>
            </a:r>
          </a:p>
          <a:p>
            <a:endParaRPr lang="sr-Latn-RS" smtClean="0"/>
          </a:p>
          <a:p>
            <a:endParaRPr lang="sr-Latn-RS" smtClean="0">
              <a:solidFill>
                <a:srgbClr val="C00000"/>
              </a:solidFill>
            </a:endParaRPr>
          </a:p>
          <a:p>
            <a:endParaRPr 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Diterovanje (nastavak)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</a:t>
            </a:r>
            <a:r>
              <a:rPr lang="sr-Latn-BA" smtClean="0"/>
              <a:t>lgoritam </a:t>
            </a:r>
            <a:r>
              <a:rPr lang="sr-Latn-BA" smtClean="0"/>
              <a:t>za diterovanje svaki piksel mijenja matricom od 4x4 tačke</a:t>
            </a:r>
          </a:p>
          <a:p>
            <a:r>
              <a:rPr lang="sr-Latn-BA" smtClean="0"/>
              <a:t>Rezultujuća slika će biti 16 puta veća</a:t>
            </a:r>
          </a:p>
          <a:p>
            <a:r>
              <a:rPr lang="sr-Latn-BA" smtClean="0"/>
              <a:t>Pomjeramo matricu diterovanja preko slike piksel po piksel i štampamo piksel ako je njegova vrijednost veća od vrijednosti u matrici na istoj poziciji</a:t>
            </a:r>
            <a:endParaRPr lang="en-US"/>
          </a:p>
        </p:txBody>
      </p:sp>
      <p:pic>
        <p:nvPicPr>
          <p:cNvPr id="26626" name="Picture 2" descr="C:\Users\User\Documents\MATLAB\nastava\multimedia\demo\lena_dither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251200" cy="325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Truecolor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r-Latn-BA" sz="1800" smtClean="0"/>
              <a:t>Vrijednost piksela se predstavlja sa tri bajta (3x8 = 24 bita)</a:t>
            </a:r>
          </a:p>
          <a:p>
            <a:r>
              <a:rPr lang="sr-Latn-BA" sz="1800" smtClean="0"/>
              <a:t>Postoje različiti modeli za opis boje</a:t>
            </a:r>
          </a:p>
          <a:p>
            <a:r>
              <a:rPr lang="sr-Latn-BA" sz="1800" smtClean="0"/>
              <a:t>Displeji uglavnom koriste RGB model kod kojeg bajtovi sadrže vrijednosti piksela u crvenom, zelenom i plavom dijelu spektra</a:t>
            </a:r>
          </a:p>
          <a:p>
            <a:r>
              <a:rPr lang="sr-Latn-BA" sz="1800" smtClean="0"/>
              <a:t>Moguće je predstaviti 256</a:t>
            </a:r>
            <a:r>
              <a:rPr lang="sr-Latn-BA" sz="1800" baseline="30000" smtClean="0"/>
              <a:t>3</a:t>
            </a:r>
            <a:r>
              <a:rPr lang="sr-Latn-BA" sz="1800" smtClean="0"/>
              <a:t> = 16.777.216 boja</a:t>
            </a:r>
          </a:p>
          <a:p>
            <a:r>
              <a:rPr lang="sr-Latn-BA" sz="1800" smtClean="0"/>
              <a:t>Zauzeće memorije za sliku dimenzija 640 x 480 piksela:</a:t>
            </a:r>
          </a:p>
          <a:p>
            <a:pPr lvl="1"/>
            <a:r>
              <a:rPr lang="sr-Latn-BA" sz="1400" smtClean="0"/>
              <a:t>640x480x3 bajta = 900 kB</a:t>
            </a:r>
          </a:p>
          <a:p>
            <a:r>
              <a:rPr lang="sr-Latn-BA" sz="1800" smtClean="0"/>
              <a:t>Često su 24-bitne slike memorisane kao 32-bitne</a:t>
            </a:r>
          </a:p>
          <a:p>
            <a:pPr lvl="1"/>
            <a:r>
              <a:rPr lang="sr-Latn-BA" sz="1400" smtClean="0"/>
              <a:t>Dodatni bajt se koristi za </a:t>
            </a:r>
            <a:r>
              <a:rPr lang="sr-Latn-BA" sz="1400" smtClean="0">
                <a:latin typeface="Symbol" pitchFamily="18" charset="2"/>
              </a:rPr>
              <a:t>a</a:t>
            </a:r>
            <a:r>
              <a:rPr lang="sr-Latn-BA" sz="1400" smtClean="0"/>
              <a:t>-kanal</a:t>
            </a:r>
            <a:r>
              <a:rPr lang="en-US" sz="1400" smtClean="0"/>
              <a:t> koji slu</a:t>
            </a:r>
            <a:r>
              <a:rPr lang="sr-Latn-BA" sz="1400" smtClean="0"/>
              <a:t>ži za opis transparentnosti</a:t>
            </a:r>
            <a:endParaRPr lang="sr-Latn-BA" sz="1400" smtClean="0"/>
          </a:p>
          <a:p>
            <a:endParaRPr lang="en-US" sz="180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3786214" cy="37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8-bitne slike u boji</a:t>
            </a:r>
            <a:br>
              <a:rPr lang="sr-Latn-BA" smtClean="0"/>
            </a:br>
            <a:r>
              <a:rPr lang="sr-Latn-BA" smtClean="0"/>
              <a:t>Indeksirane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24-bitne slike koriste 3 bajta za čuvanje jednog piksela</a:t>
            </a:r>
          </a:p>
          <a:p>
            <a:r>
              <a:rPr lang="sr-Latn-BA" smtClean="0"/>
              <a:t>Nisu sve od 16+ miliona boja jednako zastupljene</a:t>
            </a:r>
          </a:p>
          <a:p>
            <a:r>
              <a:rPr lang="sr-Latn-BA" smtClean="0"/>
              <a:t>Moguće je sliku u boji predstaviti korištenjem jednog bajta po pikselu</a:t>
            </a:r>
          </a:p>
          <a:p>
            <a:r>
              <a:rPr lang="sr-Latn-BA" smtClean="0"/>
              <a:t>Na raspolaganju je 256 boja</a:t>
            </a:r>
          </a:p>
          <a:p>
            <a:r>
              <a:rPr lang="sr-Latn-BA" smtClean="0"/>
              <a:t>Koristi se lookup tabela za čuvanje informacija o boji</a:t>
            </a:r>
          </a:p>
          <a:p>
            <a:r>
              <a:rPr lang="sr-Latn-BA" smtClean="0"/>
              <a:t>Kvalitet slike je nešto niži, ali obično prihvatljiv</a:t>
            </a:r>
          </a:p>
          <a:p>
            <a:r>
              <a:rPr lang="sr-Latn-BA" smtClean="0"/>
              <a:t>Zauzeće memorije za sliku veličine 640 x 480 piksela:</a:t>
            </a:r>
          </a:p>
          <a:p>
            <a:pPr lvl="1"/>
            <a:r>
              <a:rPr lang="sr-Latn-BA" smtClean="0"/>
              <a:t>640 x 480 x 1 + 256 x 3 bajtova = 300 kB</a:t>
            </a:r>
          </a:p>
          <a:p>
            <a:pPr>
              <a:buNone/>
            </a:pPr>
            <a:endParaRPr lang="en-US"/>
          </a:p>
        </p:txBody>
      </p:sp>
      <p:pic>
        <p:nvPicPr>
          <p:cNvPr id="10" name="Content Placeholder 9" descr="plaz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49381" y="2285992"/>
            <a:ext cx="4500595" cy="300039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Lookup tabela (LUT) boja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617"/>
          </a:xfrm>
        </p:spPr>
        <p:txBody>
          <a:bodyPr>
            <a:normAutofit fontScale="70000" lnSpcReduction="20000"/>
          </a:bodyPr>
          <a:lstStyle/>
          <a:p>
            <a:r>
              <a:rPr lang="sr-Latn-BA" smtClean="0"/>
              <a:t>Za svaki piksel se čuva kodna vrijednost boje – indeks reda u LUT</a:t>
            </a:r>
          </a:p>
          <a:p>
            <a:r>
              <a:rPr lang="sr-Latn-BA" smtClean="0"/>
              <a:t>Pri određivanju boje piksela potrebno je pročitati vrijednost reda u LUT, a onda iz LUT i samu boju piksela</a:t>
            </a:r>
          </a:p>
          <a:p>
            <a:r>
              <a:rPr lang="sr-Latn-BA" smtClean="0"/>
              <a:t>Koriste se i termini </a:t>
            </a:r>
            <a:r>
              <a:rPr lang="sr-Latn-BA" smtClean="0">
                <a:solidFill>
                  <a:schemeClr val="tx2"/>
                </a:solidFill>
              </a:rPr>
              <a:t>kolor-mapa</a:t>
            </a:r>
            <a:r>
              <a:rPr lang="sr-Latn-BA" smtClean="0"/>
              <a:t> i </a:t>
            </a:r>
            <a:r>
              <a:rPr lang="sr-Latn-BA" smtClean="0">
                <a:solidFill>
                  <a:schemeClr val="tx2"/>
                </a:solidFill>
              </a:rPr>
              <a:t>paleta</a:t>
            </a:r>
          </a:p>
          <a:p>
            <a:r>
              <a:rPr lang="sr-Latn-BA" smtClean="0"/>
              <a:t>LUT se mora formirati prilikom konverzije 24-bitne slike u 8-bitnu</a:t>
            </a:r>
          </a:p>
          <a:p>
            <a:pPr lvl="1"/>
            <a:r>
              <a:rPr lang="sr-Latn-BA" smtClean="0"/>
              <a:t>Npr. grupisanje sličnih boja</a:t>
            </a:r>
          </a:p>
          <a:p>
            <a:pPr lvl="1"/>
            <a:r>
              <a:rPr lang="sr-Latn-BA" smtClean="0"/>
              <a:t>Dithering se može koristiti da se poboljša izgled rezultata</a:t>
            </a:r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1" y="3985467"/>
            <a:ext cx="8739207" cy="25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Primjeri slika i odgovarajućih kolormapa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t="25810" b="4721"/>
          <a:stretch>
            <a:fillRect/>
          </a:stretch>
        </p:blipFill>
        <p:spPr bwMode="auto">
          <a:xfrm>
            <a:off x="285720" y="1597013"/>
            <a:ext cx="8595675" cy="447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Česti formati fajlova u rasterskoj grafici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hlinkClick r:id="rId2"/>
              </a:rPr>
              <a:t>http://www.martinreddy.net/gfx/</a:t>
            </a:r>
            <a:endParaRPr lang="sr-Latn-BA" smtClean="0"/>
          </a:p>
          <a:p>
            <a:r>
              <a:rPr lang="sr-Latn-BA" smtClean="0">
                <a:hlinkClick r:id="rId3"/>
              </a:rPr>
              <a:t>http://www.fileformat.info/mirror/egff/index.htm</a:t>
            </a:r>
            <a:endParaRPr lang="sr-Latn-BA" smtClean="0"/>
          </a:p>
          <a:p>
            <a:pPr lvl="1"/>
            <a:r>
              <a:rPr lang="sr-Latn-BA" smtClean="0"/>
              <a:t>GIF – Graphics Interchange Format</a:t>
            </a:r>
          </a:p>
          <a:p>
            <a:pPr lvl="1"/>
            <a:r>
              <a:rPr lang="sr-Latn-BA" smtClean="0"/>
              <a:t>JPEG – Joint Photographics Experts Group</a:t>
            </a:r>
          </a:p>
          <a:p>
            <a:pPr lvl="1"/>
            <a:r>
              <a:rPr lang="sr-Latn-BA" smtClean="0"/>
              <a:t>PNG – Portable Network Graphics</a:t>
            </a:r>
          </a:p>
          <a:p>
            <a:pPr lvl="1"/>
            <a:r>
              <a:rPr lang="sr-Latn-BA" smtClean="0"/>
              <a:t>TIFF – Tagged Image File Format</a:t>
            </a:r>
          </a:p>
          <a:p>
            <a:pPr lvl="1"/>
            <a:r>
              <a:rPr lang="sr-Latn-BA" smtClean="0"/>
              <a:t>BMP – MS  Windows Bitmap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Graphics Interchange Format (GIF)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Uveli su ga </a:t>
            </a:r>
            <a:r>
              <a:rPr lang="en-US" smtClean="0"/>
              <a:t>UNISYS Corp. </a:t>
            </a:r>
            <a:r>
              <a:rPr lang="sr-Latn-BA" smtClean="0"/>
              <a:t>i</a:t>
            </a:r>
            <a:r>
              <a:rPr lang="en-US" smtClean="0"/>
              <a:t> Compuserve</a:t>
            </a:r>
            <a:endParaRPr lang="sr-Latn-BA" smtClean="0"/>
          </a:p>
          <a:p>
            <a:r>
              <a:rPr lang="sr-Latn-BA" smtClean="0"/>
              <a:t>U početku je služio za prenos grafike telefonskim linijama pomoću modema</a:t>
            </a:r>
            <a:endParaRPr lang="en-US" smtClean="0"/>
          </a:p>
          <a:p>
            <a:r>
              <a:rPr lang="sr-Latn-BA" smtClean="0"/>
              <a:t>Koristi </a:t>
            </a:r>
            <a:r>
              <a:rPr lang="en-US" smtClean="0"/>
              <a:t>Lempel-Ziv Welch</a:t>
            </a:r>
            <a:r>
              <a:rPr lang="sr-Latn-BA" smtClean="0"/>
              <a:t> (LZW)</a:t>
            </a:r>
            <a:r>
              <a:rPr lang="en-US" smtClean="0"/>
              <a:t> algorit</a:t>
            </a:r>
            <a:r>
              <a:rPr lang="sr-Latn-BA" smtClean="0"/>
              <a:t>a</a:t>
            </a:r>
            <a:r>
              <a:rPr lang="en-US" smtClean="0"/>
              <a:t>m (</a:t>
            </a:r>
            <a:r>
              <a:rPr lang="sr-Latn-BA" smtClean="0"/>
              <a:t>oblik Hafmanovog kodovanja), modifikovan za pakete koji se sastoje od linija slike (linijsko grupisanje piksela) – kompresija </a:t>
            </a:r>
            <a:r>
              <a:rPr lang="sr-Latn-BA" smtClean="0">
                <a:solidFill>
                  <a:srgbClr val="C00000"/>
                </a:solidFill>
              </a:rPr>
              <a:t>bez gubitaka </a:t>
            </a:r>
          </a:p>
          <a:p>
            <a:r>
              <a:rPr lang="sr-Latn-BA" smtClean="0"/>
              <a:t>Ograničen na 8-bitne slike u boji (256 boja)</a:t>
            </a:r>
          </a:p>
          <a:p>
            <a:r>
              <a:rPr lang="sr-Latn-BA" smtClean="0"/>
              <a:t>Pogodan za slike sa manjim brojem različitih boja (npr. grafika, crteži) </a:t>
            </a:r>
          </a:p>
          <a:p>
            <a:r>
              <a:rPr lang="sr-Latn-BA" smtClean="0"/>
              <a:t>Dvije verzije: GIF87a i GIF89a</a:t>
            </a:r>
          </a:p>
          <a:p>
            <a:r>
              <a:rPr lang="en-US" smtClean="0"/>
              <a:t>GIF89a: </a:t>
            </a:r>
            <a:r>
              <a:rPr lang="sr-Latn-BA" smtClean="0"/>
              <a:t>podržava jednostavnu animaciju, indeks transparentnosti, itd. 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JPEG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Standard za kompresiju fotografija koji je kreirala </a:t>
            </a:r>
            <a:r>
              <a:rPr lang="en-US" smtClean="0"/>
              <a:t>Joint Photographic Experts Group</a:t>
            </a:r>
          </a:p>
          <a:p>
            <a:r>
              <a:rPr lang="sr-Latn-BA" smtClean="0"/>
              <a:t>Koristi ograničenja ljudskog vizuelnog sistema da bi se postigao visok stepen kompresije</a:t>
            </a:r>
          </a:p>
          <a:p>
            <a:r>
              <a:rPr lang="sr-Latn-BA" smtClean="0"/>
              <a:t>Kompresija sa gubicima</a:t>
            </a:r>
          </a:p>
          <a:p>
            <a:r>
              <a:rPr lang="sr-Latn-BA" smtClean="0"/>
              <a:t>Korisnik može izabrati željeni nivo kvaliteta/kompresije</a:t>
            </a:r>
          </a:p>
          <a:p>
            <a:r>
              <a:rPr lang="sr-Latn-BA" smtClean="0"/>
              <a:t>Najpopularniji format za slike na webu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</a:t>
            </a:r>
            <a:br>
              <a:rPr lang="sr-Latn-BA" smtClean="0"/>
            </a:br>
            <a:r>
              <a:rPr lang="sr-Latn-BA" smtClean="0"/>
              <a:t>Bitmapa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629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857364"/>
            <a:ext cx="50863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Portable Network Graphics (PNG)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PNG je kreiran sa namjerom da naslijedi GIF standard</a:t>
            </a:r>
          </a:p>
          <a:p>
            <a:r>
              <a:rPr lang="sr-Latn-BA" smtClean="0"/>
              <a:t>Podržani tipovi slika</a:t>
            </a:r>
          </a:p>
          <a:p>
            <a:pPr lvl="1"/>
            <a:r>
              <a:rPr lang="sr-Latn-BA" smtClean="0"/>
              <a:t> grayscale slike, </a:t>
            </a:r>
          </a:p>
          <a:p>
            <a:pPr lvl="1"/>
            <a:r>
              <a:rPr lang="sr-Latn-BA" smtClean="0"/>
              <a:t>indeksirane slike, </a:t>
            </a:r>
          </a:p>
          <a:p>
            <a:pPr lvl="1"/>
            <a:r>
              <a:rPr lang="sr-Latn-BA" smtClean="0"/>
              <a:t>truecolor slike</a:t>
            </a:r>
          </a:p>
          <a:p>
            <a:r>
              <a:rPr lang="sr-Latn-BA" smtClean="0"/>
              <a:t>Podržava alfa kanale i gama korekciju</a:t>
            </a:r>
          </a:p>
          <a:p>
            <a:r>
              <a:rPr lang="sr-Latn-BA" smtClean="0"/>
              <a:t>Do 16 bita po kanalu</a:t>
            </a:r>
          </a:p>
          <a:p>
            <a:r>
              <a:rPr lang="sr-Latn-BA" smtClean="0"/>
              <a:t>Kompresija bez gubitaka (DEFLATE algoritam)</a:t>
            </a:r>
          </a:p>
          <a:p>
            <a:pPr lvl="1"/>
            <a:r>
              <a:rPr lang="sr-Latn-BA" smtClean="0"/>
              <a:t>Moguća je i kompresija sa gubicima</a:t>
            </a:r>
          </a:p>
          <a:p>
            <a:r>
              <a:rPr lang="sr-Latn-BA" smtClean="0"/>
              <a:t>Nije patentiran</a:t>
            </a:r>
          </a:p>
          <a:p>
            <a:r>
              <a:rPr lang="sr-Latn-BA" smtClean="0"/>
              <a:t>Namijenjen za grafiku na webu</a:t>
            </a:r>
          </a:p>
          <a:p>
            <a:r>
              <a:rPr lang="sr-Latn-BA" smtClean="0"/>
              <a:t>Prevazišao GIF po zastupljenosti na webu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Tagged Image File Format (TIFF)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/>
              <a:t>TIFF je razvila kompanija Aldus Corp. 1980-tih</a:t>
            </a:r>
          </a:p>
          <a:p>
            <a:r>
              <a:rPr lang="sr-Latn-BA" smtClean="0"/>
              <a:t>Danas je TIFF specifikacija po kontrolom kompanije Adobe</a:t>
            </a:r>
          </a:p>
          <a:p>
            <a:r>
              <a:rPr lang="sr-Latn-BA" smtClean="0"/>
              <a:t>Podržava različite tipove slika (crno-bijele bitmape, grayscale, 8-bitne i 24-bitne RGB slike, itd)</a:t>
            </a:r>
          </a:p>
          <a:p>
            <a:r>
              <a:rPr lang="sr-Latn-BA" smtClean="0"/>
              <a:t>Podržan u softveru za obradu slike, naročito u upravljanju dokumentima i štamparstvu</a:t>
            </a:r>
          </a:p>
          <a:p>
            <a:r>
              <a:rPr lang="sr-Latn-BA" smtClean="0"/>
              <a:t>Može čuvati dodatne podatke (tagovi) u zaglavlju fajla</a:t>
            </a:r>
          </a:p>
          <a:p>
            <a:r>
              <a:rPr lang="sr-Latn-BA" smtClean="0"/>
              <a:t>Tipično koristi kompresiju bez gubitaka</a:t>
            </a:r>
          </a:p>
          <a:p>
            <a:r>
              <a:rPr lang="sr-Latn-BA" smtClean="0"/>
              <a:t>Može sadržati JPEG komprimovane JPEG slike uključene pomoću JPEG taga</a:t>
            </a:r>
          </a:p>
          <a:p>
            <a:pPr lvl="1"/>
            <a:r>
              <a:rPr lang="sr-Latn-BA" smtClean="0"/>
              <a:t>U ovakvoj upotrebi nema značajnije prednosti nad JPEG standardom</a:t>
            </a:r>
          </a:p>
          <a:p>
            <a:endParaRPr lang="sr-Latn-BA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BMP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Poznat i kao Bitmap Image File ili Device Independent Bitmap (DIB)</a:t>
            </a:r>
          </a:p>
          <a:p>
            <a:r>
              <a:rPr lang="sr-Latn-BA" smtClean="0"/>
              <a:t>Standardni format fajla za sistemsku grafiku u MS Windows</a:t>
            </a:r>
          </a:p>
          <a:p>
            <a:r>
              <a:rPr lang="sr-Latn-BA" smtClean="0"/>
              <a:t>Podržava 24-bitne RGB slike</a:t>
            </a:r>
          </a:p>
          <a:p>
            <a:r>
              <a:rPr lang="sr-Latn-BA" smtClean="0"/>
              <a:t>Podrška za alfa kanale je nedokumentovana</a:t>
            </a:r>
          </a:p>
          <a:p>
            <a:r>
              <a:rPr lang="en-US" smtClean="0"/>
              <a:t>Raster</a:t>
            </a:r>
            <a:r>
              <a:rPr lang="sr-Latn-BA" smtClean="0"/>
              <a:t>ski format</a:t>
            </a:r>
          </a:p>
          <a:p>
            <a:r>
              <a:rPr lang="sr-Latn-BA" smtClean="0"/>
              <a:t>Namijenjen za čuvanje slika nezavisno od uređaja</a:t>
            </a:r>
          </a:p>
          <a:p>
            <a:r>
              <a:rPr lang="sr-Latn-BA" smtClean="0"/>
              <a:t>Ne koristi kompresiju – veliki fajlovi</a:t>
            </a:r>
          </a:p>
          <a:p>
            <a:r>
              <a:rPr lang="sr-Latn-BA" smtClean="0"/>
              <a:t>Široko podržan u softveru za obradu slike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Primjeri</a:t>
            </a:r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714876" y="1175642"/>
            <a:ext cx="4071966" cy="2539110"/>
            <a:chOff x="428596" y="2928934"/>
            <a:chExt cx="6048412" cy="3497263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3000372"/>
              <a:ext cx="5124450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38"/>
            <p:cNvGrpSpPr/>
            <p:nvPr/>
          </p:nvGrpSpPr>
          <p:grpSpPr>
            <a:xfrm>
              <a:off x="5715008" y="2928934"/>
              <a:ext cx="762000" cy="3497263"/>
              <a:chOff x="7124700" y="1438275"/>
              <a:chExt cx="762000" cy="3497263"/>
            </a:xfrm>
          </p:grpSpPr>
          <p:sp>
            <p:nvSpPr>
              <p:cNvPr id="38920" name="Rectangle 8"/>
              <p:cNvSpPr>
                <a:spLocks noChangeArrowheads="1"/>
              </p:cNvSpPr>
              <p:nvPr/>
            </p:nvSpPr>
            <p:spPr bwMode="auto">
              <a:xfrm>
                <a:off x="7124700" y="1438275"/>
                <a:ext cx="9525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21" name="Rectangle 9"/>
              <p:cNvSpPr>
                <a:spLocks noChangeArrowheads="1"/>
              </p:cNvSpPr>
              <p:nvPr/>
            </p:nvSpPr>
            <p:spPr bwMode="auto">
              <a:xfrm>
                <a:off x="7334250" y="1514475"/>
                <a:ext cx="257175" cy="34194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2" name="Rectangle 10"/>
              <p:cNvSpPr>
                <a:spLocks noChangeArrowheads="1"/>
              </p:cNvSpPr>
              <p:nvPr/>
            </p:nvSpPr>
            <p:spPr bwMode="auto">
              <a:xfrm>
                <a:off x="7334250" y="1514475"/>
                <a:ext cx="257175" cy="34194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8923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34250" y="1514475"/>
                <a:ext cx="2571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4" name="Line 12"/>
              <p:cNvSpPr>
                <a:spLocks noChangeShapeType="1"/>
              </p:cNvSpPr>
              <p:nvPr/>
            </p:nvSpPr>
            <p:spPr bwMode="auto">
              <a:xfrm>
                <a:off x="7334250" y="151447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5" name="Line 13"/>
              <p:cNvSpPr>
                <a:spLocks noChangeShapeType="1"/>
              </p:cNvSpPr>
              <p:nvPr/>
            </p:nvSpPr>
            <p:spPr bwMode="auto">
              <a:xfrm>
                <a:off x="7334250" y="4933950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6" name="Line 14"/>
              <p:cNvSpPr>
                <a:spLocks noChangeShapeType="1"/>
              </p:cNvSpPr>
              <p:nvPr/>
            </p:nvSpPr>
            <p:spPr bwMode="auto">
              <a:xfrm flipV="1">
                <a:off x="7591425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7" name="Line 15"/>
              <p:cNvSpPr>
                <a:spLocks noChangeShapeType="1"/>
              </p:cNvSpPr>
              <p:nvPr/>
            </p:nvSpPr>
            <p:spPr bwMode="auto">
              <a:xfrm flipV="1">
                <a:off x="7334250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7334250" y="4933950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flipV="1">
                <a:off x="7591425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 flipH="1">
                <a:off x="7553325" y="42672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1" name="Line 19"/>
              <p:cNvSpPr>
                <a:spLocks noChangeShapeType="1"/>
              </p:cNvSpPr>
              <p:nvPr/>
            </p:nvSpPr>
            <p:spPr bwMode="auto">
              <a:xfrm>
                <a:off x="7334250" y="426720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2" name="Rectangle 20"/>
              <p:cNvSpPr>
                <a:spLocks noChangeArrowheads="1"/>
              </p:cNvSpPr>
              <p:nvPr/>
            </p:nvSpPr>
            <p:spPr bwMode="auto">
              <a:xfrm>
                <a:off x="7620000" y="4191000"/>
                <a:ext cx="1905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 flipH="1">
                <a:off x="7553325" y="36004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>
                <a:off x="7334250" y="360045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5" name="Rectangle 23"/>
              <p:cNvSpPr>
                <a:spLocks noChangeArrowheads="1"/>
              </p:cNvSpPr>
              <p:nvPr/>
            </p:nvSpPr>
            <p:spPr bwMode="auto">
              <a:xfrm>
                <a:off x="7620000" y="352425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 flipH="1">
                <a:off x="7553325" y="29337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>
                <a:off x="7334250" y="293370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8" name="Rectangle 26"/>
              <p:cNvSpPr>
                <a:spLocks noChangeArrowheads="1"/>
              </p:cNvSpPr>
              <p:nvPr/>
            </p:nvSpPr>
            <p:spPr bwMode="auto">
              <a:xfrm>
                <a:off x="7620000" y="285750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150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 flipH="1">
                <a:off x="7553325" y="22669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>
                <a:off x="7334250" y="226695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1" name="Rectangle 29"/>
              <p:cNvSpPr>
                <a:spLocks noChangeArrowheads="1"/>
              </p:cNvSpPr>
              <p:nvPr/>
            </p:nvSpPr>
            <p:spPr bwMode="auto">
              <a:xfrm>
                <a:off x="7620000" y="219075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42" name="Line 30"/>
              <p:cNvSpPr>
                <a:spLocks noChangeShapeType="1"/>
              </p:cNvSpPr>
              <p:nvPr/>
            </p:nvSpPr>
            <p:spPr bwMode="auto">
              <a:xfrm flipH="1">
                <a:off x="7553325" y="16002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>
                <a:off x="7334250" y="1600200"/>
                <a:ext cx="28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4" name="Rectangle 32"/>
              <p:cNvSpPr>
                <a:spLocks noChangeArrowheads="1"/>
              </p:cNvSpPr>
              <p:nvPr/>
            </p:nvSpPr>
            <p:spPr bwMode="auto">
              <a:xfrm>
                <a:off x="7620000" y="1524000"/>
                <a:ext cx="2667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-18"/>
                    <a:cs typeface="Arial" pitchFamily="34" charset="0"/>
                  </a:rPr>
                  <a:t>250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45" name="Line 33"/>
              <p:cNvSpPr>
                <a:spLocks noChangeShapeType="1"/>
              </p:cNvSpPr>
              <p:nvPr/>
            </p:nvSpPr>
            <p:spPr bwMode="auto">
              <a:xfrm>
                <a:off x="7334250" y="1514475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/>
            </p:nvSpPr>
            <p:spPr bwMode="auto">
              <a:xfrm>
                <a:off x="7334250" y="4933950"/>
                <a:ext cx="2571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 flipV="1">
                <a:off x="7591425" y="1514475"/>
                <a:ext cx="1588" cy="3419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2" name="Picture 41" descr="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214422"/>
            <a:ext cx="3643338" cy="242889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42976" y="318164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JPEG: 15,9 kB</a:t>
            </a:r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5715008" y="321468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GIF: 33,4 kB</a:t>
            </a:r>
            <a:endParaRPr lang="en-US" sz="2400"/>
          </a:p>
        </p:txBody>
      </p:sp>
      <p:pic>
        <p:nvPicPr>
          <p:cNvPr id="38949" name="Picture 37" descr="C:\Users\User\Documents\MATLAB\nastava\multimedia\demo\plaza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71942"/>
            <a:ext cx="3645000" cy="24300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500430" y="607220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PNG: 288 kB</a:t>
            </a:r>
            <a:endParaRPr lang="en-US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Još primjera</a:t>
            </a:r>
            <a:endParaRPr lang="en-US"/>
          </a:p>
        </p:txBody>
      </p:sp>
      <p:pic>
        <p:nvPicPr>
          <p:cNvPr id="39938" name="Picture 2" descr="C:\Users\User\Documents\MATLAB\nastava\multimedia\demo\obl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50" y="1285860"/>
            <a:ext cx="2438401" cy="2438400"/>
          </a:xfrm>
          <a:prstGeom prst="rect">
            <a:avLst/>
          </a:prstGeom>
          <a:noFill/>
        </p:spPr>
      </p:pic>
      <p:pic>
        <p:nvPicPr>
          <p:cNvPr id="39939" name="Picture 3" descr="C:\Users\User\Documents\MATLAB\nastava\multimedia\demo\oblic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47" y="1285860"/>
            <a:ext cx="2438400" cy="2438400"/>
          </a:xfrm>
          <a:prstGeom prst="rect">
            <a:avLst/>
          </a:prstGeom>
          <a:noFill/>
        </p:spPr>
      </p:pic>
      <p:pic>
        <p:nvPicPr>
          <p:cNvPr id="39940" name="Picture 4" descr="C:\Users\User\Documents\MATLAB\nastava\multimedia\demo\obli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442" y="1285860"/>
            <a:ext cx="24384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9290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JPEG: 4,32 kB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643306" y="39290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GIF: 1,84 kB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6572264" y="39290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smtClean="0"/>
              <a:t>PNG: 1,35 kB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Slike u HTML-u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HTML omogućava da se u stranicu uključi slika</a:t>
            </a:r>
          </a:p>
          <a:p>
            <a:r>
              <a:rPr lang="sr-Latn-BA" smtClean="0"/>
              <a:t>Slika se uključuje pomoću taga </a:t>
            </a:r>
            <a:r>
              <a:rPr lang="sr-Latn-BA" smtClean="0">
                <a:solidFill>
                  <a:srgbClr val="C00000"/>
                </a:solidFill>
              </a:rPr>
              <a:t>&lt;img&gt;</a:t>
            </a:r>
            <a:endParaRPr lang="sr-Latn-BA" smtClean="0"/>
          </a:p>
          <a:p>
            <a:pPr lvl="1"/>
            <a:r>
              <a:rPr lang="sr-Latn-BA" smtClean="0">
                <a:solidFill>
                  <a:srgbClr val="C00000"/>
                </a:solidFill>
              </a:rPr>
              <a:t>&lt;img src=“adresa” alt=“neki tekst”&gt;</a:t>
            </a:r>
          </a:p>
          <a:p>
            <a:pPr lvl="1"/>
            <a:r>
              <a:rPr lang="sr-Latn-BA" smtClean="0"/>
              <a:t>Prazan HTML element, sadrži samo atribute</a:t>
            </a:r>
          </a:p>
          <a:p>
            <a:pPr lvl="1"/>
            <a:r>
              <a:rPr lang="sr-Latn-BA" smtClean="0">
                <a:solidFill>
                  <a:srgbClr val="C00000"/>
                </a:solidFill>
              </a:rPr>
              <a:t>src</a:t>
            </a:r>
            <a:r>
              <a:rPr lang="sr-Latn-BA" smtClean="0"/>
              <a:t> atribut je adresa slike</a:t>
            </a:r>
          </a:p>
          <a:p>
            <a:pPr lvl="1"/>
            <a:r>
              <a:rPr lang="sr-Latn-BA" smtClean="0">
                <a:solidFill>
                  <a:srgbClr val="C00000"/>
                </a:solidFill>
              </a:rPr>
              <a:t>alt</a:t>
            </a:r>
            <a:r>
              <a:rPr lang="sr-Latn-BA" smtClean="0"/>
              <a:t> atribut je tekst koji se ispisuje ako se slika ne može prikazati (npr. ako se koristi audio čitač)</a:t>
            </a:r>
          </a:p>
          <a:p>
            <a:r>
              <a:rPr lang="sr-Latn-BA" smtClean="0"/>
              <a:t>Primjer:</a:t>
            </a:r>
          </a:p>
          <a:p>
            <a:pPr lvl="1"/>
            <a:r>
              <a:rPr lang="sr-Latn-BA" smtClean="0">
                <a:solidFill>
                  <a:schemeClr val="accent1">
                    <a:lumMod val="75000"/>
                  </a:schemeClr>
                </a:solidFill>
              </a:rPr>
              <a:t>&lt;img src=“lena.jpg” alt=“Slika djevojke” width=“256” height=“256”&gt;</a:t>
            </a:r>
          </a:p>
          <a:p>
            <a:pPr lvl="1"/>
            <a:r>
              <a:rPr lang="sr-Latn-BA" smtClean="0"/>
              <a:t>Atributima </a:t>
            </a:r>
            <a:r>
              <a:rPr lang="sr-Latn-BA" smtClean="0">
                <a:solidFill>
                  <a:srgbClr val="C00000"/>
                </a:solidFill>
              </a:rPr>
              <a:t>width</a:t>
            </a:r>
            <a:r>
              <a:rPr lang="sr-Latn-BA" smtClean="0"/>
              <a:t> i </a:t>
            </a:r>
            <a:r>
              <a:rPr lang="sr-Latn-BA" smtClean="0">
                <a:solidFill>
                  <a:srgbClr val="C00000"/>
                </a:solidFill>
              </a:rPr>
              <a:t>height</a:t>
            </a:r>
            <a:r>
              <a:rPr lang="sr-Latn-BA" smtClean="0"/>
              <a:t> definisana je veličina slike</a:t>
            </a:r>
          </a:p>
          <a:p>
            <a:pPr lvl="1"/>
            <a:r>
              <a:rPr lang="sr-Latn-BA" smtClean="0"/>
              <a:t>Nisu obavezni, ali dobra je praksa da se koriste kako bi se omogućilo čitaču da rezerviše prostor za sliku prije nego što se slika učita (izbjegava se treperenje ekrana)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Slika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400" smtClean="0"/>
              <a:t>Mirne slike koje su (u odsustvu kompresije) predstavljene kao bitmape (niz logičkih piksela koji se mogu direktno preslikati u piksele na ekranu)</a:t>
            </a:r>
          </a:p>
          <a:p>
            <a:r>
              <a:rPr lang="sr-Latn-RS" sz="2400" smtClean="0"/>
              <a:t>Ulaz: digitalno skenirane fotografije/slike, fotografije dobijene digitalnom kamerom ili mogu biti softverski generisane (npr. Photoshop ili renderovanjem vektorske grafike)</a:t>
            </a:r>
          </a:p>
          <a:p>
            <a:r>
              <a:rPr lang="sr-Latn-RS" sz="2400" smtClean="0"/>
              <a:t>Potrebno je memorisati vrijednost svih piksela koji čine sliku</a:t>
            </a:r>
          </a:p>
          <a:p>
            <a:r>
              <a:rPr lang="sr-Latn-RS" sz="2400" smtClean="0"/>
              <a:t>Za čuvanje se</a:t>
            </a:r>
            <a:r>
              <a:rPr lang="en-US" sz="2400" smtClean="0"/>
              <a:t> </a:t>
            </a:r>
            <a:r>
              <a:rPr lang="sr-Latn-BA" sz="2400" smtClean="0"/>
              <a:t>najčešće</a:t>
            </a:r>
            <a:r>
              <a:rPr lang="sr-Latn-RS" sz="2400" smtClean="0"/>
              <a:t> koristi 1 bit po pikselu (crno-bijele), 8 bita po pikselu (grayscale, kolormapa) ili 24 bita po pikselu (True Color)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Osobine rasterske grafike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smtClean="0"/>
              <a:t>Veličina: grayscale slika 512x512 piksela zauzima 0,25 MB, a 512x512 true color slika zauzima 0,75 MB bez kompresije</a:t>
            </a:r>
          </a:p>
          <a:p>
            <a:r>
              <a:rPr lang="sr-Latn-RS" smtClean="0"/>
              <a:t>Slika sa 10+ megapiksela -&gt; 29 MB bez kompresije</a:t>
            </a:r>
          </a:p>
          <a:p>
            <a:r>
              <a:rPr lang="sr-Latn-RS" smtClean="0"/>
              <a:t>Specijalizovane primjene sa ogromnim memorijskim zahtjevima: medicina, daljinska detekcija,...</a:t>
            </a:r>
          </a:p>
          <a:p>
            <a:r>
              <a:rPr lang="sr-Latn-RS" smtClean="0"/>
              <a:t>Kompresija je uobičajena</a:t>
            </a:r>
          </a:p>
          <a:p>
            <a:r>
              <a:rPr lang="sr-Latn-BA" smtClean="0"/>
              <a:t>Zavisi</a:t>
            </a:r>
            <a:r>
              <a:rPr lang="en-GB" smtClean="0"/>
              <a:t> od rezolucije</a:t>
            </a:r>
            <a:r>
              <a:rPr lang="sr-Latn-RS" smtClean="0"/>
              <a:t> – skaliranje utiče na kvalitet</a:t>
            </a:r>
          </a:p>
          <a:p>
            <a:r>
              <a:rPr lang="sr-Latn-BA" smtClean="0"/>
              <a:t>Izmjene nisu jednostavne – obrada slike je na nivou piksela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Formiranje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Digitalna slika može nastati:</a:t>
            </a:r>
          </a:p>
          <a:p>
            <a:pPr lvl="1"/>
            <a:r>
              <a:rPr lang="sr-Latn-BA" smtClean="0"/>
              <a:t>Renderovanjem vektorske grafike</a:t>
            </a:r>
          </a:p>
          <a:p>
            <a:pPr lvl="1"/>
            <a:r>
              <a:rPr lang="sr-Latn-BA" smtClean="0"/>
              <a:t>Digitalizacijom </a:t>
            </a:r>
            <a:r>
              <a:rPr lang="en-US" smtClean="0"/>
              <a:t>analogne </a:t>
            </a:r>
            <a:r>
              <a:rPr lang="sr-Latn-BA" smtClean="0"/>
              <a:t>slike</a:t>
            </a:r>
          </a:p>
          <a:p>
            <a:r>
              <a:rPr lang="sr-Latn-BA" smtClean="0"/>
              <a:t>Digitalizacija obuhvata: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Formiranje slike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Digitalna slika može nastati:</a:t>
            </a:r>
          </a:p>
          <a:p>
            <a:pPr lvl="1"/>
            <a:r>
              <a:rPr lang="sr-Latn-BA" smtClean="0"/>
              <a:t>Renderovanjem vektorske grafike</a:t>
            </a:r>
          </a:p>
          <a:p>
            <a:pPr lvl="1"/>
            <a:r>
              <a:rPr lang="sr-Latn-BA" smtClean="0"/>
              <a:t>Digitalizacijom analogne slike</a:t>
            </a:r>
          </a:p>
          <a:p>
            <a:r>
              <a:rPr lang="sr-Latn-BA" smtClean="0"/>
              <a:t>Digitalizacija obuhvata:</a:t>
            </a:r>
          </a:p>
          <a:p>
            <a:pPr lvl="1"/>
            <a:r>
              <a:rPr lang="sr-Latn-BA" smtClean="0"/>
              <a:t>Odmjeravanje – mjerenje svjetline na mjestu svakog piksela</a:t>
            </a:r>
          </a:p>
          <a:p>
            <a:pPr lvl="1"/>
            <a:r>
              <a:rPr lang="sr-Latn-BA" smtClean="0"/>
              <a:t>Kvantizaciju – dodjeljivanje diskretnih vrijednosti izmjerenim nivoima svjetline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Digitalizacija slike</a:t>
            </a:r>
            <a:br>
              <a:rPr lang="sr-Latn-BA" smtClean="0"/>
            </a:br>
            <a:r>
              <a:rPr lang="sr-Latn-BA" smtClean="0"/>
              <a:t>Odmjeravanje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7388" y="1601788"/>
            <a:ext cx="7742264" cy="3684600"/>
            <a:chOff x="2216" y="1419"/>
            <a:chExt cx="8665" cy="4997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709" y="5876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pikseli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441" y="1419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svjetlina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6" y="1643"/>
              <a:ext cx="8638" cy="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857356" y="550070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smtClean="0"/>
              <a:t>fizička slika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6215074" y="542926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smtClean="0"/>
              <a:t>digitalna slika</a:t>
            </a:r>
            <a:endParaRPr lang="en-US" sz="2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839.25"/>
  <p:tag name="LATEXADDIN" val="\documentclass{article}&#10;\usepackage{amsmath}&#10;\pagestyle{empty}&#10;\begin{document}&#10;&#10;&#10;$d_p = \sqrt{w_p^2 + h_p^2}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5"/>
  <p:tag name="ORIGINALWIDTH" val="540"/>
  <p:tag name="LATEXADDIN" val="\documentclass{article}&#10;\usepackage{amsmath}&#10;\pagestyle{empty}&#10;\begin{document}&#10;&#10;$PPI = \frac{d_p}{d_i}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2509</Words>
  <Application>Microsoft Office PowerPoint</Application>
  <PresentationFormat>On-screen Show (4:3)</PresentationFormat>
  <Paragraphs>316</Paragraphs>
  <Slides>45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Digitalna slika</vt:lpstr>
      <vt:lpstr>Šta je digitalna slika?</vt:lpstr>
      <vt:lpstr>Digitalna slika</vt:lpstr>
      <vt:lpstr>Primjer Bitmapa</vt:lpstr>
      <vt:lpstr>Tipovi multimedijalnih podataka Slika</vt:lpstr>
      <vt:lpstr>Osobine rasterske grafike</vt:lpstr>
      <vt:lpstr>Formiranje slike</vt:lpstr>
      <vt:lpstr>Formiranje slike</vt:lpstr>
      <vt:lpstr>Digitalizacija slike Odmjeravanje</vt:lpstr>
      <vt:lpstr>Digitalizacija slike Odmjeravanje</vt:lpstr>
      <vt:lpstr>Digitalizacija slike Kvantizacija</vt:lpstr>
      <vt:lpstr>Rezolucija slike</vt:lpstr>
      <vt:lpstr>Hardverska realizacija</vt:lpstr>
      <vt:lpstr>Rezolucija uređaja</vt:lpstr>
      <vt:lpstr>Rezolucija printera</vt:lpstr>
      <vt:lpstr>Rezolucija displeja</vt:lpstr>
      <vt:lpstr>Rezolucija ulaznih uređaja</vt:lpstr>
      <vt:lpstr>Rasterske slike i rezolucija</vt:lpstr>
      <vt:lpstr>Vektorska grafika i rezolucija</vt:lpstr>
      <vt:lpstr>Vektorska i rasterska grafika</vt:lpstr>
      <vt:lpstr>Slide 21</vt:lpstr>
      <vt:lpstr>Rasterizacija</vt:lpstr>
      <vt:lpstr>Vektorizacija</vt:lpstr>
      <vt:lpstr>Kvantizacija vrijednosti piksela</vt:lpstr>
      <vt:lpstr>1-bitne slike</vt:lpstr>
      <vt:lpstr>8-bitne sive slike</vt:lpstr>
      <vt:lpstr>Rezolucija po intenzitetu</vt:lpstr>
      <vt:lpstr>Kako odštampati ovu sliku na crno-bijelom štampaču? </vt:lpstr>
      <vt:lpstr>Diterovanje</vt:lpstr>
      <vt:lpstr>Diterovanje (nastavak)</vt:lpstr>
      <vt:lpstr>24-bitne slike u boji Truecolor slike</vt:lpstr>
      <vt:lpstr>24-bitne slike u boji Primjer</vt:lpstr>
      <vt:lpstr>24-bitne slike u boji Primjer</vt:lpstr>
      <vt:lpstr>8-bitne slike u boji Indeksirane slike</vt:lpstr>
      <vt:lpstr>Lookup tabela (LUT) boja</vt:lpstr>
      <vt:lpstr>Primjeri slika i odgovarajućih kolormapa </vt:lpstr>
      <vt:lpstr>Česti formati fajlova u rasterskoj grafici</vt:lpstr>
      <vt:lpstr>Graphics Interchange Format (GIF)</vt:lpstr>
      <vt:lpstr>JPEG</vt:lpstr>
      <vt:lpstr>Portable Network Graphics (PNG)</vt:lpstr>
      <vt:lpstr>Tagged Image File Format (TIFF)</vt:lpstr>
      <vt:lpstr>BMP</vt:lpstr>
      <vt:lpstr>Primjeri</vt:lpstr>
      <vt:lpstr>Još primjera</vt:lpstr>
      <vt:lpstr>Slike u HTML-u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Bitmap (rasterska) grafika</dc:title>
  <dc:creator>Vladimir Risojevic</dc:creator>
  <cp:lastModifiedBy>Korisnik</cp:lastModifiedBy>
  <cp:revision>128</cp:revision>
  <dcterms:created xsi:type="dcterms:W3CDTF">2014-10-29T19:47:30Z</dcterms:created>
  <dcterms:modified xsi:type="dcterms:W3CDTF">2016-05-11T18:53:44Z</dcterms:modified>
</cp:coreProperties>
</file>