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7" r:id="rId4"/>
    <p:sldId id="258" r:id="rId5"/>
    <p:sldId id="309" r:id="rId6"/>
    <p:sldId id="290" r:id="rId7"/>
    <p:sldId id="292" r:id="rId8"/>
    <p:sldId id="294" r:id="rId9"/>
    <p:sldId id="270" r:id="rId10"/>
    <p:sldId id="311" r:id="rId11"/>
    <p:sldId id="288" r:id="rId12"/>
    <p:sldId id="269" r:id="rId13"/>
    <p:sldId id="299" r:id="rId14"/>
    <p:sldId id="315" r:id="rId15"/>
    <p:sldId id="320" r:id="rId16"/>
    <p:sldId id="321" r:id="rId17"/>
    <p:sldId id="317" r:id="rId18"/>
    <p:sldId id="318" r:id="rId19"/>
    <p:sldId id="319" r:id="rId20"/>
    <p:sldId id="32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5030" autoAdjust="0"/>
  </p:normalViewPr>
  <p:slideViewPr>
    <p:cSldViewPr>
      <p:cViewPr varScale="1">
        <p:scale>
          <a:sx n="85" d="100"/>
          <a:sy n="85" d="100"/>
        </p:scale>
        <p:origin x="-8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56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EE11D-EADB-4DFF-9B9D-46EDCF5CDEA8}" type="datetimeFigureOut">
              <a:rPr lang="en-US" smtClean="0"/>
              <a:pPr/>
              <a:t>5/25/2017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16E7D-5A79-422D-ADF0-58596B8E41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Linije skeniranja nisu horizontalne</a:t>
            </a:r>
            <a:r>
              <a:rPr lang="sr-Latn-RS" baseline="0" smtClean="0"/>
              <a:t> zato što je naponski nivo nizak pa se elektronski zrak s vremenom pomjera prema dole.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6E7D-5A79-422D-ADF0-58596B8E41C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Postoje i frejmovi</a:t>
            </a:r>
            <a:r>
              <a:rPr lang="sr-Latn-BA" baseline="0" smtClean="0"/>
              <a:t> sa višom rezolucijom (UHDTV): 4k (</a:t>
            </a:r>
            <a:r>
              <a:rPr lang="en-US" smtClean="0"/>
              <a:t>3840 × 2160</a:t>
            </a:r>
            <a:r>
              <a:rPr lang="sr-Latn-BA" baseline="0" smtClean="0"/>
              <a:t>) ili 8k (</a:t>
            </a:r>
            <a:r>
              <a:rPr lang="en-US" smtClean="0"/>
              <a:t>7680 ×</a:t>
            </a:r>
            <a:r>
              <a:rPr lang="sr-Latn-BA" smtClean="0"/>
              <a:t> </a:t>
            </a:r>
            <a:r>
              <a:rPr lang="en-US" smtClean="0"/>
              <a:t>4320</a:t>
            </a:r>
            <a:r>
              <a:rPr lang="sr-Latn-BA" smtClean="0"/>
              <a:t>)</a:t>
            </a:r>
            <a:endParaRPr lang="sr-Latn-BA" baseline="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6E7D-5A79-422D-ADF0-58596B8E41C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6E7D-5A79-422D-ADF0-58596B8E41CA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39BF-46A5-4D32-85C6-B66CD6639B5F}" type="datetimeFigureOut">
              <a:rPr lang="en-US" smtClean="0"/>
              <a:pPr/>
              <a:t>5/25/2017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F5A1-CD94-46ED-BB33-1D0B5854EE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F2C0-5B31-4212-947B-CC4FE468AC09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C877-BC7F-43DA-8325-EA1399409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convert.com/" TargetMode="External"/><Relationship Id="rId2" Type="http://schemas.openxmlformats.org/officeDocument/2006/relationships/hyperlink" Target="http://www.mirovideoconverter.com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anius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Video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Multimediji</a:t>
            </a:r>
          </a:p>
          <a:p>
            <a:r>
              <a:rPr lang="sr-Latn-RS" smtClean="0"/>
              <a:t>Tehnološki</a:t>
            </a:r>
            <a:r>
              <a:rPr lang="sr-Latn-BA" smtClean="0"/>
              <a:t> fakultet</a:t>
            </a:r>
          </a:p>
          <a:p>
            <a:r>
              <a:rPr lang="sr-Latn-BA" smtClean="0"/>
              <a:t>Univerzitet u Banjoj Luci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Prikaz pokreta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Odmjeravanje po tri ose:</a:t>
            </a:r>
          </a:p>
          <a:p>
            <a:pPr lvl="1"/>
            <a:r>
              <a:rPr lang="sr-Latn-BA" smtClean="0"/>
              <a:t>Horizontalna</a:t>
            </a:r>
          </a:p>
          <a:p>
            <a:pPr lvl="1"/>
            <a:r>
              <a:rPr lang="sr-Latn-BA" smtClean="0"/>
              <a:t>Vertikalna</a:t>
            </a:r>
          </a:p>
          <a:p>
            <a:pPr lvl="1"/>
            <a:r>
              <a:rPr lang="sr-Latn-BA" smtClean="0"/>
              <a:t>Vremenska</a:t>
            </a:r>
            <a:endParaRPr lang="sr-Latn-BA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483768" y="3033842"/>
          <a:ext cx="6552728" cy="3635518"/>
        </p:xfrm>
        <a:graphic>
          <a:graphicData uri="http://schemas.openxmlformats.org/presentationml/2006/ole">
            <p:oleObj spid="_x0000_s72706" r:id="rId3" imgW="4257675" imgH="236220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Karakteristike videa</a:t>
            </a:r>
            <a:br>
              <a:rPr lang="sr-Latn-BA" smtClean="0"/>
            </a:br>
            <a:r>
              <a:rPr lang="sr-Latn-BA" smtClean="0"/>
              <a:t>Gustina odmjeravanja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mtClean="0"/>
              <a:t>Broj kolona slike (broj uzoraka po aktivnoj liniji) – </a:t>
            </a:r>
            <a:r>
              <a:rPr lang="sr-Latn-BA" i="1" smtClean="0"/>
              <a:t>S</a:t>
            </a:r>
            <a:r>
              <a:rPr lang="sr-Latn-BA" i="1" baseline="-25000" smtClean="0"/>
              <a:t>AL</a:t>
            </a:r>
            <a:r>
              <a:rPr lang="sr-Latn-BA" i="1" smtClean="0"/>
              <a:t> </a:t>
            </a:r>
          </a:p>
          <a:p>
            <a:r>
              <a:rPr lang="sr-Latn-BA" smtClean="0"/>
              <a:t>Broj redova slike (aktivnih linija) – </a:t>
            </a:r>
            <a:r>
              <a:rPr lang="sr-Latn-BA" i="1" smtClean="0"/>
              <a:t>L</a:t>
            </a:r>
            <a:r>
              <a:rPr lang="sr-Latn-BA" i="1" baseline="-25000" smtClean="0"/>
              <a:t>A</a:t>
            </a:r>
            <a:r>
              <a:rPr lang="sr-Latn-BA" i="1" smtClean="0"/>
              <a:t>  </a:t>
            </a:r>
          </a:p>
          <a:p>
            <a:r>
              <a:rPr lang="sr-Latn-BA" smtClean="0"/>
              <a:t>Format piksela</a:t>
            </a:r>
            <a:endParaRPr lang="sr-Latn-BA" smtClean="0">
              <a:solidFill>
                <a:schemeClr val="tx2"/>
              </a:solidFill>
            </a:endParaRPr>
          </a:p>
          <a:p>
            <a:pPr lvl="1"/>
            <a:r>
              <a:rPr lang="sr-Latn-BA" smtClean="0"/>
              <a:t>ITU-R BT.601 (SDTV) </a:t>
            </a:r>
            <a:r>
              <a:rPr lang="sr-Latn-BA" smtClean="0">
                <a:solidFill>
                  <a:schemeClr val="tx2"/>
                </a:solidFill>
              </a:rPr>
              <a:t>– pravougaoni pikseli</a:t>
            </a:r>
          </a:p>
          <a:p>
            <a:pPr lvl="1"/>
            <a:r>
              <a:rPr lang="sr-Latn-BA" smtClean="0"/>
              <a:t>ITU-R BT.709 (HDTV) </a:t>
            </a:r>
            <a:r>
              <a:rPr lang="sr-Latn-BA" smtClean="0">
                <a:solidFill>
                  <a:schemeClr val="tx2"/>
                </a:solidFill>
              </a:rPr>
              <a:t>– kvadratni pikseli</a:t>
            </a:r>
          </a:p>
          <a:p>
            <a:r>
              <a:rPr lang="sr-Latn-BA" smtClean="0"/>
              <a:t>Broj kolona =</a:t>
            </a:r>
            <a:r>
              <a:rPr lang="en-US" smtClean="0"/>
              <a:t> </a:t>
            </a:r>
            <a:r>
              <a:rPr lang="sr-Latn-BA" smtClean="0"/>
              <a:t>broj redova * format slike</a:t>
            </a:r>
          </a:p>
          <a:p>
            <a:pPr lvl="1"/>
            <a:r>
              <a:rPr lang="sr-Latn-BA" smtClean="0"/>
              <a:t>Npr. format slike 4:3, 480 horizontalnih linija</a:t>
            </a:r>
          </a:p>
          <a:p>
            <a:pPr lvl="1"/>
            <a:r>
              <a:rPr lang="sr-Latn-BA" smtClean="0"/>
              <a:t>480 * 4 : 3 = 640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r-Latn-BA" baseline="-25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Primjeri standardnih dimenzija slike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23528" y="1340768"/>
          <a:ext cx="8460432" cy="5314887"/>
        </p:xfrm>
        <a:graphic>
          <a:graphicData uri="http://schemas.openxmlformats.org/presentationml/2006/ole">
            <p:oleObj spid="_x0000_s30721" r:id="rId4" imgW="5200650" imgH="32670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Kodovanje boje u videu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U počecima kolor televizije signal je razdvojen na luminantnu i hrominantnu komponentu kako bi se obezbijedila kompatibilnost sa starijim (crno-bijelim) prijemnicima</a:t>
            </a:r>
          </a:p>
          <a:p>
            <a:r>
              <a:rPr lang="sr-Latn-BA" smtClean="0"/>
              <a:t>Razdvajanje luminantne i hrominantne informacije je bliže ljudskoj percepciji slike</a:t>
            </a:r>
          </a:p>
          <a:p>
            <a:pPr lvl="1"/>
            <a:r>
              <a:rPr lang="sr-Latn-BA" smtClean="0"/>
              <a:t>Omogućava efikasnije kodovanje signala</a:t>
            </a:r>
          </a:p>
          <a:p>
            <a:r>
              <a:rPr lang="sr-Latn-BA" smtClean="0"/>
              <a:t>YIQ, YUV i YCbCr kolor-modeli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HTML5 v</a:t>
            </a:r>
            <a:r>
              <a:rPr lang="sr-Latn-BA" smtClean="0"/>
              <a:t>ideo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HTML5 posjeduje standardno rješenje za reprodukciju video fajlova</a:t>
            </a:r>
          </a:p>
          <a:p>
            <a:r>
              <a:rPr lang="sr-Latn-BA" smtClean="0"/>
              <a:t>Prije HTML5 nije postojalo standardno rješenje za reprodukciju video fajlova na web stranicama</a:t>
            </a:r>
          </a:p>
          <a:p>
            <a:pPr lvl="1"/>
            <a:r>
              <a:rPr lang="sr-Latn-BA" smtClean="0"/>
              <a:t>Morao se koristiti plug-in (npr. Flash)</a:t>
            </a:r>
          </a:p>
          <a:p>
            <a:r>
              <a:rPr lang="sr-Latn-BA" smtClean="0"/>
              <a:t>Za reprodukciju video fajla koristi se </a:t>
            </a:r>
            <a:r>
              <a:rPr lang="sr-Latn-BA" smtClean="0">
                <a:solidFill>
                  <a:srgbClr val="C00000"/>
                </a:solidFill>
              </a:rPr>
              <a:t>&lt;video&gt; </a:t>
            </a:r>
            <a:r>
              <a:rPr lang="sr-Latn-BA" smtClean="0"/>
              <a:t>tag</a:t>
            </a:r>
          </a:p>
          <a:p>
            <a:r>
              <a:rPr lang="sr-Latn-BA" smtClean="0"/>
              <a:t>Podržani tipovi video fajlova: </a:t>
            </a:r>
          </a:p>
          <a:p>
            <a:pPr lvl="1"/>
            <a:r>
              <a:rPr lang="sr-Latn-BA" smtClean="0"/>
              <a:t>MPEG-4/H.264 AVC – video/mp4</a:t>
            </a:r>
          </a:p>
          <a:p>
            <a:pPr lvl="1"/>
            <a:r>
              <a:rPr lang="sr-Latn-BA" smtClean="0"/>
              <a:t>WebM – video/webm</a:t>
            </a:r>
          </a:p>
          <a:p>
            <a:pPr lvl="1"/>
            <a:r>
              <a:rPr lang="sr-Latn-BA" smtClean="0"/>
              <a:t>Ogg – video/ogg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MPEG-4/H.264 AVC video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mtClean="0"/>
              <a:t>Formalno MPEG-4 ili H.264 Part 10, Advanced Video Coding (AVC)</a:t>
            </a:r>
          </a:p>
          <a:p>
            <a:r>
              <a:rPr lang="sr-Latn-RS" smtClean="0"/>
              <a:t>Ekstenzija .mp4</a:t>
            </a:r>
          </a:p>
          <a:p>
            <a:r>
              <a:rPr lang="en-GB" smtClean="0"/>
              <a:t> ITU-T Video Coding Experts Group</a:t>
            </a:r>
            <a:r>
              <a:rPr lang="sr-Latn-RS" smtClean="0"/>
              <a:t> i </a:t>
            </a:r>
            <a:r>
              <a:rPr lang="en-GB" smtClean="0"/>
              <a:t> ISO/IEC JTC1 Moving Picture Experts Group</a:t>
            </a:r>
            <a:r>
              <a:rPr lang="sr-Latn-RS" smtClean="0"/>
              <a:t>, 2003. godine</a:t>
            </a:r>
          </a:p>
          <a:p>
            <a:r>
              <a:rPr lang="sr-Latn-RS" smtClean="0"/>
              <a:t>Kompresija sa gubicima</a:t>
            </a:r>
          </a:p>
          <a:p>
            <a:r>
              <a:rPr lang="sr-Latn-RS" smtClean="0"/>
              <a:t>Dobar kvalitet slike na dvostruko manjim brzinama od ranijih standarda (MPEG-2, H.263, MPEG-4 Part 2)</a:t>
            </a:r>
          </a:p>
          <a:p>
            <a:r>
              <a:rPr lang="sr-Latn-RS" smtClean="0"/>
              <a:t>Koriste ga YouTube, Vimeo, HTML 5, Adobe Flash Player, Blu-ray, HDTV,...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Softver za konverziju formata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mtClean="0"/>
              <a:t>Popularne besplatne opcije:</a:t>
            </a:r>
          </a:p>
          <a:p>
            <a:pPr lvl="1"/>
            <a:r>
              <a:rPr lang="sr-Latn-RS" smtClean="0"/>
              <a:t>Miro Video Converter (</a:t>
            </a:r>
            <a:r>
              <a:rPr lang="sr-Latn-RS" smtClean="0">
                <a:hlinkClick r:id="rId2"/>
              </a:rPr>
              <a:t>www.mirovideoconverter.com</a:t>
            </a:r>
            <a:r>
              <a:rPr lang="sr-Latn-RS" smtClean="0"/>
              <a:t>) – konverzija različith audio i video formata</a:t>
            </a:r>
          </a:p>
          <a:p>
            <a:pPr lvl="1"/>
            <a:r>
              <a:rPr lang="sr-Latn-RS" smtClean="0"/>
              <a:t>Online-Convert (</a:t>
            </a:r>
            <a:r>
              <a:rPr lang="en-GB" smtClean="0">
                <a:hlinkClick r:id="rId3"/>
              </a:rPr>
              <a:t>http://www.online-convert.com/</a:t>
            </a:r>
            <a:r>
              <a:rPr lang="sr-Latn-RS" smtClean="0"/>
              <a:t>) – online konvertor različitih formata (uključujući audio i video)</a:t>
            </a:r>
          </a:p>
          <a:p>
            <a:pPr lvl="1"/>
            <a:endParaRPr lang="sr-Latn-RS" smtClean="0"/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Video primjer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smtClean="0"/>
              <a:t>&lt;audi</a:t>
            </a:r>
            <a:r>
              <a:rPr lang="sr-Latn-BA" sz="2800"/>
              <a:t>o</a:t>
            </a:r>
            <a:r>
              <a:rPr lang="sr-Latn-BA" sz="2800" smtClean="0"/>
              <a:t> src=“mobile.mp4”&gt;</a:t>
            </a:r>
          </a:p>
          <a:p>
            <a:pPr>
              <a:buNone/>
            </a:pPr>
            <a:r>
              <a:rPr lang="sr-Latn-BA" sz="2800"/>
              <a:t> </a:t>
            </a:r>
            <a:r>
              <a:rPr lang="sr-Latn-BA" sz="2800" smtClean="0"/>
              <a:t>   Čitač ne podržava video </a:t>
            </a:r>
            <a:r>
              <a:rPr lang="en-US" sz="2800" smtClean="0"/>
              <a:t>element.</a:t>
            </a:r>
            <a:endParaRPr lang="sr-Latn-BA" sz="2800" smtClean="0"/>
          </a:p>
          <a:p>
            <a:pPr>
              <a:buNone/>
            </a:pPr>
            <a:r>
              <a:rPr lang="en-US" sz="2800" smtClean="0"/>
              <a:t>&lt;/audio&gt;</a:t>
            </a:r>
            <a:endParaRPr lang="sr-Latn-BA" sz="2800" smtClean="0"/>
          </a:p>
          <a:p>
            <a:r>
              <a:rPr lang="sr-Latn-BA" sz="2800" smtClean="0">
                <a:solidFill>
                  <a:srgbClr val="C00000"/>
                </a:solidFill>
              </a:rPr>
              <a:t>src</a:t>
            </a:r>
            <a:r>
              <a:rPr lang="sr-Latn-BA" sz="2800" smtClean="0"/>
              <a:t> ukazuje na video fajl</a:t>
            </a:r>
            <a:endParaRPr lang="en-US" sz="2800" smtClean="0">
              <a:solidFill>
                <a:srgbClr val="C00000"/>
              </a:solidFill>
            </a:endParaRPr>
          </a:p>
          <a:p>
            <a:r>
              <a:rPr lang="sr-Latn-BA" sz="2800" smtClean="0"/>
              <a:t>Tekst između &lt;video&gt; i &lt;/video&gt; tagova će se ispisati ako čitač ne podržava &lt;video&gt; element</a:t>
            </a:r>
          </a:p>
          <a:p>
            <a:r>
              <a:rPr lang="sr-Latn-BA" sz="2800" smtClean="0"/>
              <a:t>Umjesto teksta može da se stavi link za download ili da se uključi Flash player za reprodukciju video fajla</a:t>
            </a:r>
            <a:endParaRPr lang="en-US" sz="2800" smtClean="0"/>
          </a:p>
          <a:p>
            <a:r>
              <a:rPr lang="en-US" sz="2800" smtClean="0"/>
              <a:t>Ovaj primjer sam </a:t>
            </a:r>
            <a:r>
              <a:rPr lang="sr-Latn-RS" sz="2800" smtClean="0"/>
              <a:t>za sebe nije pretjerano koristan jer korisnik nema načina da pokrene video</a:t>
            </a:r>
            <a:endParaRPr lang="en-US" sz="2800" smtClean="0"/>
          </a:p>
          <a:p>
            <a:pPr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Atributi </a:t>
            </a:r>
            <a:r>
              <a:rPr lang="sr-Latn-RS" smtClean="0"/>
              <a:t>video </a:t>
            </a:r>
            <a:r>
              <a:rPr lang="en-US" smtClean="0"/>
              <a:t>elementa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z="2800" smtClean="0">
                <a:solidFill>
                  <a:srgbClr val="C00000"/>
                </a:solidFill>
              </a:rPr>
              <a:t>controls </a:t>
            </a:r>
            <a:r>
              <a:rPr lang="sr-Latn-BA" sz="2800" smtClean="0"/>
              <a:t>atribut dodaje kontrole</a:t>
            </a:r>
            <a:r>
              <a:rPr lang="en-GB" sz="2800" smtClean="0">
                <a:solidFill>
                  <a:srgbClr val="C00000"/>
                </a:solidFill>
              </a:rPr>
              <a:t>autoplay</a:t>
            </a:r>
            <a:r>
              <a:rPr lang="sr-Latn-RS" smtClean="0"/>
              <a:t> </a:t>
            </a:r>
            <a:r>
              <a:rPr lang="sr-Latn-RS" sz="2800" smtClean="0"/>
              <a:t>reprodukcija počinje čim se učita stranica. Ovo može biti naporno za korisnike – pazite kada koristite</a:t>
            </a:r>
          </a:p>
          <a:p>
            <a:r>
              <a:rPr lang="en-GB" sz="2800" smtClean="0">
                <a:solidFill>
                  <a:srgbClr val="C00000"/>
                </a:solidFill>
              </a:rPr>
              <a:t>loop</a:t>
            </a:r>
            <a:r>
              <a:rPr lang="sr-Latn-RS" sz="2800" smtClean="0"/>
              <a:t> – reprodukcija traje u petlji. I ovo može biti naporno za korisnike, pogotovu ako nemaju kontrole da ga isključe</a:t>
            </a:r>
            <a:endParaRPr lang="en-US" sz="2800" smtClean="0"/>
          </a:p>
          <a:p>
            <a:r>
              <a:rPr lang="en-GB" sz="2800" smtClean="0">
                <a:solidFill>
                  <a:srgbClr val="C00000"/>
                </a:solidFill>
              </a:rPr>
              <a:t>muted</a:t>
            </a:r>
            <a:r>
              <a:rPr lang="sr-Latn-RS" sz="2800" smtClean="0">
                <a:solidFill>
                  <a:srgbClr val="C00000"/>
                </a:solidFill>
              </a:rPr>
              <a:t> </a:t>
            </a:r>
            <a:r>
              <a:rPr lang="sr-Latn-RS" sz="2800" smtClean="0"/>
              <a:t>– predefinisano stanje je nečujno</a:t>
            </a:r>
            <a:endParaRPr lang="sr-Latn-RS" sz="2800" smtClean="0">
              <a:solidFill>
                <a:srgbClr val="C00000"/>
              </a:solidFill>
            </a:endParaRPr>
          </a:p>
          <a:p>
            <a:r>
              <a:rPr lang="en-GB" sz="2800" smtClean="0">
                <a:solidFill>
                  <a:srgbClr val="C00000"/>
                </a:solidFill>
              </a:rPr>
              <a:t>preload</a:t>
            </a:r>
            <a:r>
              <a:rPr lang="sr-Latn-RS" sz="2800" smtClean="0">
                <a:solidFill>
                  <a:srgbClr val="C00000"/>
                </a:solidFill>
              </a:rPr>
              <a:t> </a:t>
            </a:r>
            <a:r>
              <a:rPr lang="sr-Latn-RS" sz="2800" smtClean="0"/>
              <a:t>prethodno</a:t>
            </a:r>
            <a:r>
              <a:rPr lang="sr-Latn-RS" sz="2800" smtClean="0">
                <a:solidFill>
                  <a:srgbClr val="C00000"/>
                </a:solidFill>
              </a:rPr>
              <a:t> </a:t>
            </a:r>
            <a:r>
              <a:rPr lang="sr-Latn-RS" sz="2800" smtClean="0"/>
              <a:t>učitavanje video fajla</a:t>
            </a:r>
          </a:p>
          <a:p>
            <a:pPr lvl="1"/>
            <a:r>
              <a:rPr lang="en-GB" sz="2400" smtClean="0">
                <a:solidFill>
                  <a:srgbClr val="C00000"/>
                </a:solidFill>
              </a:rPr>
              <a:t>preload</a:t>
            </a:r>
            <a:r>
              <a:rPr lang="sr-Latn-RS" sz="2400" smtClean="0">
                <a:solidFill>
                  <a:srgbClr val="C00000"/>
                </a:solidFill>
              </a:rPr>
              <a:t>=“none” </a:t>
            </a:r>
            <a:r>
              <a:rPr lang="sr-Latn-RS" sz="2400" smtClean="0"/>
              <a:t>nema prethodnog učitavanja. Učitavanje će početi kada korisnik klikne Play</a:t>
            </a:r>
          </a:p>
          <a:p>
            <a:pPr lvl="1"/>
            <a:r>
              <a:rPr lang="en-GB" sz="2400" smtClean="0">
                <a:solidFill>
                  <a:srgbClr val="C00000"/>
                </a:solidFill>
              </a:rPr>
              <a:t>preload</a:t>
            </a:r>
            <a:r>
              <a:rPr lang="sr-Latn-RS" sz="2400" smtClean="0">
                <a:solidFill>
                  <a:srgbClr val="C00000"/>
                </a:solidFill>
              </a:rPr>
              <a:t>=“metadata” </a:t>
            </a:r>
            <a:r>
              <a:rPr lang="sr-Latn-RS" sz="2400" smtClean="0"/>
              <a:t>učitava metapodatke (npr. trajanje, dimenzije,...). Učitavanje će početi kada korisnik klikne Play</a:t>
            </a:r>
          </a:p>
          <a:p>
            <a:pPr lvl="1"/>
            <a:r>
              <a:rPr lang="en-GB" sz="2400" smtClean="0">
                <a:solidFill>
                  <a:srgbClr val="C00000"/>
                </a:solidFill>
              </a:rPr>
              <a:t>preload</a:t>
            </a:r>
            <a:r>
              <a:rPr lang="sr-Latn-RS" sz="2400" smtClean="0">
                <a:solidFill>
                  <a:srgbClr val="C00000"/>
                </a:solidFill>
              </a:rPr>
              <a:t>=“auto” </a:t>
            </a:r>
            <a:r>
              <a:rPr lang="sr-Latn-RS" sz="2400" smtClean="0"/>
              <a:t>čitač odlučuje šta će učitati. Ovo je predefinisana vrijednost.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Reprodukcija video fajla iz različitih izvora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mtClean="0"/>
              <a:t>Ne podržavaju svi čitači (naročito stariji) sve audio formate</a:t>
            </a:r>
          </a:p>
          <a:p>
            <a:r>
              <a:rPr lang="sr-Latn-RS" smtClean="0"/>
              <a:t>Npr. provjera koliko je podržan MP4 format</a:t>
            </a:r>
          </a:p>
          <a:p>
            <a:pPr lvl="1"/>
            <a:r>
              <a:rPr lang="en-GB" smtClean="0">
                <a:hlinkClick r:id="rId3"/>
              </a:rPr>
              <a:t>http://caniuse.com/#feat=mp</a:t>
            </a:r>
            <a:r>
              <a:rPr lang="sr-Latn-RS" smtClean="0">
                <a:hlinkClick r:id="rId3"/>
              </a:rPr>
              <a:t>eg4</a:t>
            </a:r>
            <a:endParaRPr lang="sr-Latn-RS" smtClean="0"/>
          </a:p>
          <a:p>
            <a:r>
              <a:rPr lang="sr-Latn-RS" smtClean="0"/>
              <a:t>Moguće je zadati više video fajlova u različitim formatima koristeći </a:t>
            </a:r>
            <a:r>
              <a:rPr lang="sr-Latn-BA" smtClean="0">
                <a:solidFill>
                  <a:srgbClr val="C00000"/>
                </a:solidFill>
              </a:rPr>
              <a:t>&lt;source&gt;</a:t>
            </a:r>
            <a:r>
              <a:rPr lang="sr-Latn-BA" smtClean="0"/>
              <a:t> element</a:t>
            </a:r>
          </a:p>
          <a:p>
            <a:pPr lvl="1"/>
            <a:r>
              <a:rPr lang="sr-Latn-BA" smtClean="0"/>
              <a:t>Čitač će iskoristiti prvi prepoznati format</a:t>
            </a:r>
            <a:endParaRPr lang="sr-Latn-BA" sz="2400" smtClean="0"/>
          </a:p>
          <a:p>
            <a:pPr lvl="1">
              <a:buNone/>
            </a:pPr>
            <a:r>
              <a:rPr lang="en-GB" smtClean="0"/>
              <a:t>&lt;</a:t>
            </a:r>
            <a:r>
              <a:rPr lang="sr-Latn-RS" smtClean="0"/>
              <a:t>video </a:t>
            </a:r>
            <a:r>
              <a:rPr lang="en-GB" smtClean="0"/>
              <a:t>controls&gt;</a:t>
            </a:r>
          </a:p>
          <a:p>
            <a:pPr lvl="2">
              <a:buNone/>
            </a:pPr>
            <a:r>
              <a:rPr lang="en-GB" sz="2800" smtClean="0"/>
              <a:t>&lt;source src=”</a:t>
            </a:r>
            <a:r>
              <a:rPr lang="sr-Latn-RS" sz="2800" smtClean="0"/>
              <a:t>mobile</a:t>
            </a:r>
            <a:r>
              <a:rPr lang="en-GB" sz="2800" smtClean="0"/>
              <a:t>.ogg” type=”</a:t>
            </a:r>
            <a:r>
              <a:rPr lang="sr-Latn-RS" sz="2800" smtClean="0"/>
              <a:t>video</a:t>
            </a:r>
            <a:r>
              <a:rPr lang="en-GB" sz="2800" smtClean="0"/>
              <a:t>/ogg”&gt;</a:t>
            </a:r>
          </a:p>
          <a:p>
            <a:pPr lvl="2">
              <a:buNone/>
            </a:pPr>
            <a:r>
              <a:rPr lang="en-GB" sz="2800" smtClean="0"/>
              <a:t>&lt;source src=”</a:t>
            </a:r>
            <a:r>
              <a:rPr lang="sr-Latn-RS" sz="2800" smtClean="0"/>
              <a:t>mobile</a:t>
            </a:r>
            <a:r>
              <a:rPr lang="en-GB" sz="2800" smtClean="0"/>
              <a:t>.mp</a:t>
            </a:r>
            <a:r>
              <a:rPr lang="sr-Latn-RS" sz="2800" smtClean="0"/>
              <a:t>4</a:t>
            </a:r>
            <a:r>
              <a:rPr lang="en-GB" sz="2800" smtClean="0"/>
              <a:t>” type=”</a:t>
            </a:r>
            <a:r>
              <a:rPr lang="sr-Latn-RS" sz="2800" smtClean="0"/>
              <a:t>video</a:t>
            </a:r>
            <a:r>
              <a:rPr lang="en-GB" sz="2800" smtClean="0"/>
              <a:t>/mp</a:t>
            </a:r>
            <a:r>
              <a:rPr lang="sr-Latn-RS" sz="2800" smtClean="0"/>
              <a:t>4</a:t>
            </a:r>
            <a:r>
              <a:rPr lang="en-GB" sz="2800" smtClean="0"/>
              <a:t>”&gt;</a:t>
            </a:r>
          </a:p>
          <a:p>
            <a:pPr lvl="2">
              <a:buNone/>
            </a:pPr>
            <a:r>
              <a:rPr lang="en-GB" sz="2800" smtClean="0"/>
              <a:t>&lt;source src=”</a:t>
            </a:r>
            <a:r>
              <a:rPr lang="sr-Latn-RS" sz="2800" smtClean="0"/>
              <a:t>mobile</a:t>
            </a:r>
            <a:r>
              <a:rPr lang="en-GB" sz="2800" smtClean="0"/>
              <a:t>.</a:t>
            </a:r>
            <a:r>
              <a:rPr lang="sr-Latn-RS" sz="2800" smtClean="0"/>
              <a:t>webm</a:t>
            </a:r>
            <a:r>
              <a:rPr lang="en-GB" sz="2800" smtClean="0"/>
              <a:t>” type=”</a:t>
            </a:r>
            <a:r>
              <a:rPr lang="sr-Latn-RS" sz="2800" smtClean="0"/>
              <a:t>video</a:t>
            </a:r>
            <a:r>
              <a:rPr lang="en-GB" sz="2800" smtClean="0"/>
              <a:t>/</a:t>
            </a:r>
            <a:r>
              <a:rPr lang="sr-Latn-RS" sz="2800" smtClean="0"/>
              <a:t>webm</a:t>
            </a:r>
            <a:r>
              <a:rPr lang="en-GB" sz="2800" smtClean="0"/>
              <a:t>”&gt;</a:t>
            </a:r>
          </a:p>
          <a:p>
            <a:pPr lvl="1">
              <a:buNone/>
            </a:pPr>
            <a:r>
              <a:rPr lang="en-GB" smtClean="0"/>
              <a:t>&lt;/</a:t>
            </a:r>
            <a:r>
              <a:rPr lang="sr-Latn-RS" smtClean="0"/>
              <a:t>video</a:t>
            </a:r>
            <a:r>
              <a:rPr lang="en-GB" smtClean="0"/>
              <a:t>&gt;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Uvod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Video je tehnologija elektronskog snimanja, procesiranja, memorisanja, prenosa i rekonstrukcije sekvence mirnih slika koje predstavljaju scenu u </a:t>
            </a:r>
            <a:r>
              <a:rPr lang="en-US" smtClean="0"/>
              <a:t>pokretu</a:t>
            </a:r>
            <a:r>
              <a:rPr lang="sr-Latn-BA" smtClean="0"/>
              <a:t>.</a:t>
            </a:r>
          </a:p>
          <a:p>
            <a:r>
              <a:rPr lang="sr-Latn-BA" smtClean="0"/>
              <a:t>Počeci vezani za razvoj televizije</a:t>
            </a:r>
          </a:p>
          <a:p>
            <a:r>
              <a:rPr lang="sr-Latn-BA" smtClean="0"/>
              <a:t>1923 – prvi prenos TV signala</a:t>
            </a:r>
          </a:p>
          <a:p>
            <a:r>
              <a:rPr lang="sr-Latn-BA" smtClean="0"/>
              <a:t>1936 – početak  emitovanja redovnog TV programa</a:t>
            </a:r>
          </a:p>
          <a:p>
            <a:r>
              <a:rPr lang="sr-Latn-BA" smtClean="0"/>
              <a:t>1954 – početak emitovanja TV programa u boji</a:t>
            </a:r>
          </a:p>
          <a:p>
            <a:pPr lvl="1"/>
            <a:r>
              <a:rPr lang="sr-Latn-BA" smtClean="0"/>
              <a:t>kompatibilnost: crno-bijeli televizori su mogli da koriste samo luminansu, a informaciju o boji su odbacivali</a:t>
            </a:r>
          </a:p>
          <a:p>
            <a:r>
              <a:rPr lang="en-US" smtClean="0"/>
              <a:t>1970</a:t>
            </a:r>
            <a:r>
              <a:rPr lang="sr-Latn-RS" smtClean="0"/>
              <a:t>/80-</a:t>
            </a:r>
            <a:r>
              <a:rPr lang="en-US" smtClean="0"/>
              <a:t>te – digitalna oprema </a:t>
            </a:r>
            <a:r>
              <a:rPr lang="sr-Latn-RS" smtClean="0"/>
              <a:t>za video produkciju</a:t>
            </a:r>
          </a:p>
          <a:p>
            <a:r>
              <a:rPr lang="sr-Latn-RS" smtClean="0"/>
              <a:t>1982 – CCIR 601 (ITU-R BT.601) standard za digitalno kodovanje videa</a:t>
            </a:r>
          </a:p>
          <a:p>
            <a:r>
              <a:rPr lang="sr-Latn-RS" smtClean="0"/>
              <a:t>1988 – ustanovljena MPEG radna grupa (MPEG i H.26x standardi)</a:t>
            </a:r>
          </a:p>
          <a:p>
            <a:r>
              <a:rPr lang="sr-Latn-RS" smtClean="0"/>
              <a:t>1990 – ITU-R BT.709 standard za format televizije visoke definicije (HDTV)</a:t>
            </a:r>
          </a:p>
          <a:p>
            <a:r>
              <a:rPr lang="sr-Latn-RS" smtClean="0"/>
              <a:t>1990 – RAI prenosi utakmice svjetskog prvenstva u visokoj definiciji</a:t>
            </a:r>
          </a:p>
          <a:p>
            <a:r>
              <a:rPr lang="sr-Latn-RS" smtClean="0"/>
              <a:t>1996 – prvo javno emitovanje HDTV programa u SAD</a:t>
            </a:r>
          </a:p>
          <a:p>
            <a:r>
              <a:rPr lang="sr-Latn-RS" smtClean="0"/>
              <a:t>20xx – prestanak emitovanja analognog TV programa i prelazak na digitalni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Kontrola videa pomo</a:t>
            </a:r>
            <a:r>
              <a:rPr lang="sr-Latn-RS" smtClean="0"/>
              <a:t>ću Javascripta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mtClean="0">
                <a:solidFill>
                  <a:srgbClr val="0070C0"/>
                </a:solidFill>
              </a:rPr>
              <a:t>&lt;video id="moj_video" controls&gt;</a:t>
            </a:r>
          </a:p>
          <a:p>
            <a:pPr>
              <a:buNone/>
            </a:pPr>
            <a:r>
              <a:rPr lang="sr-Latn-RS" smtClean="0">
                <a:solidFill>
                  <a:srgbClr val="0070C0"/>
                </a:solidFill>
              </a:rPr>
              <a:t>    </a:t>
            </a:r>
            <a:r>
              <a:rPr lang="en-GB" smtClean="0">
                <a:solidFill>
                  <a:srgbClr val="0070C0"/>
                </a:solidFill>
              </a:rPr>
              <a:t>&lt;</a:t>
            </a:r>
            <a:r>
              <a:rPr lang="en-GB" smtClean="0">
                <a:solidFill>
                  <a:srgbClr val="0070C0"/>
                </a:solidFill>
              </a:rPr>
              <a:t>source src="mobile.mp4" type="</a:t>
            </a:r>
            <a:r>
              <a:rPr lang="en-GB" smtClean="0">
                <a:solidFill>
                  <a:srgbClr val="0070C0"/>
                </a:solidFill>
              </a:rPr>
              <a:t>video/mp4</a:t>
            </a:r>
            <a:r>
              <a:rPr lang="en-GB" smtClean="0">
                <a:solidFill>
                  <a:srgbClr val="0070C0"/>
                </a:solidFill>
              </a:rPr>
              <a:t>"&gt;</a:t>
            </a:r>
            <a:endParaRPr lang="en-GB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mtClean="0">
                <a:solidFill>
                  <a:srgbClr val="0070C0"/>
                </a:solidFill>
              </a:rPr>
              <a:t>&lt;/</a:t>
            </a:r>
            <a:r>
              <a:rPr lang="en-GB" smtClean="0">
                <a:solidFill>
                  <a:srgbClr val="0070C0"/>
                </a:solidFill>
              </a:rPr>
              <a:t>video</a:t>
            </a:r>
            <a:r>
              <a:rPr lang="en-GB" smtClean="0">
                <a:solidFill>
                  <a:srgbClr val="0070C0"/>
                </a:solidFill>
              </a:rPr>
              <a:t>&gt;</a:t>
            </a:r>
            <a:endParaRPr lang="sr-Latn-RS" smtClean="0">
              <a:solidFill>
                <a:srgbClr val="0070C0"/>
              </a:solidFill>
            </a:endParaRPr>
          </a:p>
          <a:p>
            <a:r>
              <a:rPr lang="sr-Latn-RS" smtClean="0"/>
              <a:t>Referenca na video element</a:t>
            </a:r>
          </a:p>
          <a:p>
            <a:pPr>
              <a:buNone/>
            </a:pPr>
            <a:r>
              <a:rPr lang="en-GB" smtClean="0">
                <a:solidFill>
                  <a:srgbClr val="0070C0"/>
                </a:solidFill>
              </a:rPr>
              <a:t>var </a:t>
            </a:r>
            <a:r>
              <a:rPr lang="en-GB" smtClean="0">
                <a:solidFill>
                  <a:srgbClr val="0070C0"/>
                </a:solidFill>
              </a:rPr>
              <a:t>video = document.getElementById(</a:t>
            </a:r>
            <a:r>
              <a:rPr lang="en-GB" smtClean="0">
                <a:solidFill>
                  <a:srgbClr val="0070C0"/>
                </a:solidFill>
              </a:rPr>
              <a:t>'moj_video</a:t>
            </a:r>
            <a:r>
              <a:rPr lang="en-GB" smtClean="0">
                <a:solidFill>
                  <a:srgbClr val="0070C0"/>
                </a:solidFill>
              </a:rPr>
              <a:t>');</a:t>
            </a:r>
            <a:endParaRPr lang="sr-Latn-RS" smtClean="0">
              <a:solidFill>
                <a:srgbClr val="0070C0"/>
              </a:solidFill>
            </a:endParaRPr>
          </a:p>
          <a:p>
            <a:r>
              <a:rPr lang="sr-Latn-RS" smtClean="0"/>
              <a:t>Pokretanje i pauziranje videa</a:t>
            </a:r>
          </a:p>
          <a:p>
            <a:pPr lvl="1"/>
            <a:r>
              <a:rPr lang="en-GB" smtClean="0">
                <a:solidFill>
                  <a:srgbClr val="C00000"/>
                </a:solidFill>
              </a:rPr>
              <a:t>video</a:t>
            </a:r>
            <a:r>
              <a:rPr lang="sr-Latn-RS" smtClean="0">
                <a:solidFill>
                  <a:srgbClr val="C00000"/>
                </a:solidFill>
              </a:rPr>
              <a:t>.play()</a:t>
            </a:r>
          </a:p>
          <a:p>
            <a:pPr lvl="1"/>
            <a:r>
              <a:rPr lang="en-GB" smtClean="0">
                <a:solidFill>
                  <a:srgbClr val="C00000"/>
                </a:solidFill>
              </a:rPr>
              <a:t>video</a:t>
            </a:r>
            <a:r>
              <a:rPr lang="sr-Latn-RS" smtClean="0">
                <a:solidFill>
                  <a:srgbClr val="C00000"/>
                </a:solidFill>
              </a:rPr>
              <a:t>.pause()</a:t>
            </a:r>
          </a:p>
          <a:p>
            <a:r>
              <a:rPr lang="sr-Latn-RS" smtClean="0"/>
              <a:t>Kontrola vremena</a:t>
            </a:r>
          </a:p>
          <a:p>
            <a:pPr lvl="1"/>
            <a:r>
              <a:rPr lang="en-GB" smtClean="0">
                <a:solidFill>
                  <a:srgbClr val="C00000"/>
                </a:solidFill>
              </a:rPr>
              <a:t>video</a:t>
            </a:r>
            <a:r>
              <a:rPr lang="sr-Latn-RS" smtClean="0">
                <a:solidFill>
                  <a:srgbClr val="C00000"/>
                </a:solidFill>
              </a:rPr>
              <a:t>.currentTime = 0</a:t>
            </a:r>
          </a:p>
          <a:p>
            <a:r>
              <a:rPr lang="sr-Latn-RS" smtClean="0"/>
              <a:t>Kontrola izgleda</a:t>
            </a:r>
          </a:p>
          <a:p>
            <a:pPr lvl="1"/>
            <a:r>
              <a:rPr lang="en-GB" smtClean="0">
                <a:solidFill>
                  <a:srgbClr val="C00000"/>
                </a:solidFill>
              </a:rPr>
              <a:t>video</a:t>
            </a:r>
            <a:r>
              <a:rPr lang="sr-Latn-RS" smtClean="0">
                <a:solidFill>
                  <a:srgbClr val="C00000"/>
                </a:solidFill>
              </a:rPr>
              <a:t>.controls = 0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Karakteristike video sistema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smtClean="0"/>
              <a:t>Format slike</a:t>
            </a:r>
          </a:p>
          <a:p>
            <a:r>
              <a:rPr lang="sr-Latn-BA" smtClean="0"/>
              <a:t>Sistem skeniranja</a:t>
            </a:r>
          </a:p>
          <a:p>
            <a:pPr lvl="1"/>
            <a:r>
              <a:rPr lang="sr-Latn-BA" smtClean="0"/>
              <a:t>Progresivno</a:t>
            </a:r>
          </a:p>
          <a:p>
            <a:pPr lvl="1"/>
            <a:r>
              <a:rPr lang="sr-Latn-BA" smtClean="0"/>
              <a:t>Sa preplitanjem</a:t>
            </a:r>
          </a:p>
          <a:p>
            <a:r>
              <a:rPr lang="sr-Latn-BA" smtClean="0"/>
              <a:t>Frekvencija osvježavanja</a:t>
            </a:r>
          </a:p>
          <a:p>
            <a:r>
              <a:rPr lang="sr-Latn-BA" smtClean="0"/>
              <a:t>Broj linija po frejmu</a:t>
            </a:r>
          </a:p>
          <a:p>
            <a:r>
              <a:rPr lang="sr-Latn-BA" smtClean="0"/>
              <a:t>Skup električnih standarda</a:t>
            </a:r>
          </a:p>
          <a:p>
            <a:pPr lvl="1"/>
            <a:r>
              <a:rPr lang="sr-Latn-BA" smtClean="0"/>
              <a:t>Analogni/digitalni signali kojima se prenosi video</a:t>
            </a:r>
          </a:p>
          <a:p>
            <a:r>
              <a:rPr lang="sr-Latn-BA" smtClean="0"/>
              <a:t>Računarska reprezentacija</a:t>
            </a:r>
          </a:p>
          <a:p>
            <a:pPr lvl="1"/>
            <a:r>
              <a:rPr lang="sr-Latn-BA" smtClean="0"/>
              <a:t>Odmjeravanje/rezolucija</a:t>
            </a:r>
          </a:p>
          <a:p>
            <a:pPr lvl="1"/>
            <a:r>
              <a:rPr lang="sr-Latn-BA" smtClean="0"/>
              <a:t>Format piksela</a:t>
            </a:r>
          </a:p>
          <a:p>
            <a:r>
              <a:rPr lang="sr-Latn-BA" smtClean="0"/>
              <a:t>Kodovanje boje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Karakteristike video sistema</a:t>
            </a:r>
            <a:br>
              <a:rPr lang="sr-Latn-BA" smtClean="0"/>
            </a:br>
            <a:r>
              <a:rPr lang="sr-Latn-BA" smtClean="0"/>
              <a:t>Format slike (aspect ratio)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Odnos širine i visine slike</a:t>
            </a:r>
          </a:p>
          <a:p>
            <a:pPr lvl="1"/>
            <a:r>
              <a:rPr lang="sr-Latn-BA" smtClean="0"/>
              <a:t>Standard Definition TV – 4:3</a:t>
            </a:r>
          </a:p>
          <a:p>
            <a:pPr lvl="1"/>
            <a:r>
              <a:rPr lang="sr-Latn-BA" smtClean="0"/>
              <a:t>High Definition TV – 16:9</a:t>
            </a:r>
          </a:p>
          <a:p>
            <a:pPr lvl="1"/>
            <a:r>
              <a:rPr lang="sr-Latn-BA" smtClean="0"/>
              <a:t>Bioskop: 1,85:1 i 2,39:1</a:t>
            </a:r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5719" y="3714752"/>
          <a:ext cx="8507225" cy="2928958"/>
        </p:xfrm>
        <a:graphic>
          <a:graphicData uri="http://schemas.openxmlformats.org/presentationml/2006/ole">
            <p:oleObj spid="_x0000_s1025" r:id="rId3" imgW="6867525" imgH="2371725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BA" smtClean="0"/>
              <a:t>Karakteristike video sistema</a:t>
            </a:r>
            <a:br>
              <a:rPr lang="sr-Latn-BA" smtClean="0"/>
            </a:br>
            <a:r>
              <a:rPr lang="sr-Latn-BA" smtClean="0"/>
              <a:t>Broj linija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smtClean="0"/>
              <a:t>Kod analognog videa slika se ispisuje liniju po liniju</a:t>
            </a:r>
          </a:p>
          <a:p>
            <a:r>
              <a:rPr lang="en-US" smtClean="0"/>
              <a:t>Signal se prenosi i </a:t>
            </a:r>
            <a:r>
              <a:rPr lang="sr-Latn-RS" smtClean="0"/>
              <a:t>za vrijeme blanking intervala</a:t>
            </a:r>
          </a:p>
          <a:p>
            <a:r>
              <a:rPr lang="sr-Latn-RS" smtClean="0"/>
              <a:t>Ukupan broj linija je veći od broja linija koje se prikazuju na ekranu (</a:t>
            </a:r>
            <a:r>
              <a:rPr lang="sr-Latn-RS" smtClean="0">
                <a:solidFill>
                  <a:srgbClr val="C00000"/>
                </a:solidFill>
              </a:rPr>
              <a:t>aktivnih linija</a:t>
            </a:r>
            <a:r>
              <a:rPr lang="sr-Latn-RS" smtClean="0"/>
              <a:t>)</a:t>
            </a:r>
          </a:p>
          <a:p>
            <a:pPr lvl="1"/>
            <a:r>
              <a:rPr lang="sr-Latn-RS" smtClean="0"/>
              <a:t>Zatamnjene linije se koriste za sinhronizaciju, prenos stereo audio signala, titlova,...</a:t>
            </a:r>
            <a:endParaRPr lang="sr-Latn-BA" smtClean="0"/>
          </a:p>
          <a:p>
            <a:r>
              <a:rPr lang="sr-Latn-BA" smtClean="0"/>
              <a:t>Broj aktivnih linija (vertikalna rezolucija)  – </a:t>
            </a:r>
            <a:r>
              <a:rPr lang="sr-Latn-BA" i="1" smtClean="0"/>
              <a:t>L</a:t>
            </a:r>
            <a:r>
              <a:rPr lang="sr-Latn-BA" i="1" baseline="-25000" smtClean="0"/>
              <a:t>A</a:t>
            </a:r>
            <a:r>
              <a:rPr lang="sr-Latn-BA" i="1" smtClean="0"/>
              <a:t>  </a:t>
            </a:r>
          </a:p>
          <a:p>
            <a:pPr lvl="1"/>
            <a:r>
              <a:rPr lang="sr-Latn-BA" smtClean="0"/>
              <a:t>Efektivna rezolucija je nešto niža</a:t>
            </a:r>
          </a:p>
          <a:p>
            <a:pPr lvl="1"/>
            <a:r>
              <a:rPr lang="sr-Latn-BA" smtClean="0"/>
              <a:t>Kellov faktor je eksperimentalno određen faktor za koji se smanjuje rezolucij</a:t>
            </a:r>
            <a:r>
              <a:rPr lang="en-US" smtClean="0"/>
              <a:t>a</a:t>
            </a:r>
            <a:r>
              <a:rPr lang="sr-Latn-BA" smtClean="0"/>
              <a:t> zbog preklapanja spektra</a:t>
            </a:r>
          </a:p>
          <a:p>
            <a:pPr lvl="2"/>
            <a:r>
              <a:rPr lang="sr-Latn-BA" smtClean="0"/>
              <a:t>LCD/plazma: 0,9</a:t>
            </a:r>
          </a:p>
          <a:p>
            <a:pPr lvl="2"/>
            <a:r>
              <a:rPr lang="sr-Latn-BA" smtClean="0"/>
              <a:t>CRT: 0,7                                                                                                                                                                                                                      </a:t>
            </a:r>
            <a:endParaRPr lang="sr-Latn-BA" baseline="-25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Osvježavanje ekrana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Izmjenjivanje slika (frejmova) velikom brzinom stvara iluziju pokreta na slici</a:t>
            </a:r>
          </a:p>
          <a:p>
            <a:r>
              <a:rPr lang="sr-Latn-RS" smtClean="0"/>
              <a:t>Ekrani emituju svjetlost samo dio vemena (frame time)</a:t>
            </a:r>
          </a:p>
          <a:p>
            <a:r>
              <a:rPr lang="sr-Latn-RS" smtClean="0"/>
              <a:t>Učestanost kojom se ispisuju slike je </a:t>
            </a:r>
            <a:r>
              <a:rPr lang="sr-Latn-RS" smtClean="0">
                <a:solidFill>
                  <a:srgbClr val="FF0000"/>
                </a:solidFill>
              </a:rPr>
              <a:t>frekvencija osvježavanja </a:t>
            </a:r>
            <a:r>
              <a:rPr lang="sr-Latn-RS" smtClean="0"/>
              <a:t>(flash/refresh rate)</a:t>
            </a:r>
          </a:p>
          <a:p>
            <a:pPr lvl="1"/>
            <a:r>
              <a:rPr lang="sr-Latn-RS" smtClean="0"/>
              <a:t>Preniska frekvencija osvježavanja uzrokuje treperenje slike (flicker)</a:t>
            </a:r>
          </a:p>
          <a:p>
            <a:pPr lvl="1"/>
            <a:r>
              <a:rPr lang="sr-Latn-RS" smtClean="0"/>
              <a:t>Potrebna frekvencija zavisi od osvjetljenja ambijenta i ugla gledanja</a:t>
            </a:r>
          </a:p>
          <a:p>
            <a:pPr lvl="1"/>
            <a:r>
              <a:rPr lang="sr-Latn-RS" smtClean="0"/>
              <a:t>Uobičajene vrijednosti od 50-60 Hz naviše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Tehnike skeniranja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>Progresivno </a:t>
            </a:r>
            <a:r>
              <a:rPr lang="sr-Latn-BA" smtClean="0">
                <a:solidFill>
                  <a:srgbClr val="FF0000"/>
                </a:solidFill>
              </a:rPr>
              <a:t>(progressive) </a:t>
            </a:r>
            <a:r>
              <a:rPr lang="en-US" smtClean="0">
                <a:solidFill>
                  <a:srgbClr val="FF0000"/>
                </a:solidFill>
              </a:rPr>
              <a:t>skeniranje</a:t>
            </a:r>
          </a:p>
          <a:p>
            <a:pPr lvl="1"/>
            <a:r>
              <a:rPr lang="en-US" smtClean="0"/>
              <a:t>Prika</a:t>
            </a:r>
            <a:r>
              <a:rPr lang="sr-Latn-BA" smtClean="0"/>
              <a:t>z slike se dobija ispisivanjem čitave slike u jednom prebrisavanju ekrana</a:t>
            </a:r>
          </a:p>
          <a:p>
            <a:pPr lvl="1"/>
            <a:r>
              <a:rPr lang="sr-Latn-BA" smtClean="0"/>
              <a:t>Koristi se kod računarskih monitora/displeja</a:t>
            </a:r>
          </a:p>
          <a:p>
            <a:r>
              <a:rPr lang="sr-Latn-BA" smtClean="0">
                <a:solidFill>
                  <a:srgbClr val="FF0000"/>
                </a:solidFill>
              </a:rPr>
              <a:t>Skeniranje sa preplitanjem (interlaced)</a:t>
            </a:r>
          </a:p>
          <a:p>
            <a:pPr lvl="1"/>
            <a:r>
              <a:rPr lang="sr-Latn-BA" smtClean="0"/>
              <a:t>Slika se prikazuje u dva prebrisavanja ekrana</a:t>
            </a:r>
          </a:p>
          <a:p>
            <a:pPr lvl="1"/>
            <a:r>
              <a:rPr lang="sr-Latn-BA" smtClean="0"/>
              <a:t>U jednom se prikazuju parne, a u drugom neparne linije – dva polja</a:t>
            </a:r>
          </a:p>
          <a:p>
            <a:pPr lvl="1"/>
            <a:r>
              <a:rPr lang="sr-Latn-BA" smtClean="0"/>
              <a:t>Uvedeno zato što nije bilo moguće prenijeti čitav frejm dovoljno brzo da bi se izbjeglo treperenje slike</a:t>
            </a:r>
          </a:p>
          <a:p>
            <a:pPr lvl="1"/>
            <a:r>
              <a:rPr lang="sr-Latn-BA" smtClean="0"/>
              <a:t>Tradicionalno se koristi u televiziji</a:t>
            </a:r>
          </a:p>
          <a:p>
            <a:pPr lvl="1"/>
            <a:r>
              <a:rPr lang="sr-Latn-BA" smtClean="0"/>
              <a:t>Dominira i u HDTV sistemima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Skeniranje sa preplitanjem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92500" lnSpcReduction="20000"/>
          </a:bodyPr>
          <a:lstStyle/>
          <a:p>
            <a:r>
              <a:rPr lang="sr-Latn-BA" smtClean="0"/>
              <a:t>Frame/slika se sastoji od dva polja</a:t>
            </a:r>
          </a:p>
          <a:p>
            <a:r>
              <a:rPr lang="sr-Latn-BA" smtClean="0"/>
              <a:t>Polje sadrži samo neparne, odnosno, parne linije</a:t>
            </a:r>
          </a:p>
          <a:p>
            <a:r>
              <a:rPr lang="sr-Latn-BA" smtClean="0"/>
              <a:t>Slika se dobija iz dva prebrisavanja ekrana</a:t>
            </a:r>
          </a:p>
          <a:p>
            <a:r>
              <a:rPr lang="sr-Latn-BA" smtClean="0"/>
              <a:t>Moguće je smanjiti frekvenciju osvježavanja</a:t>
            </a:r>
          </a:p>
          <a:p>
            <a:r>
              <a:rPr lang="sr-Latn-BA" smtClean="0"/>
              <a:t>Polako se povlači iz upotrebe</a:t>
            </a:r>
          </a:p>
          <a:p>
            <a:endParaRPr lang="sr-Latn-BA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95536" y="4032448"/>
          <a:ext cx="8356623" cy="2564904"/>
        </p:xfrm>
        <a:graphic>
          <a:graphicData uri="http://schemas.openxmlformats.org/presentationml/2006/ole">
            <p:oleObj spid="_x0000_s44034" r:id="rId4" imgW="4810125" imgH="1476375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Digitalni video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smtClean="0"/>
              <a:t>M</a:t>
            </a:r>
            <a:r>
              <a:rPr lang="en-US" smtClean="0"/>
              <a:t>ogućnost direktnog slučajnog pristupa (što je dobro za nelinearno editovanje – montažu),</a:t>
            </a:r>
            <a:endParaRPr lang="sr-Latn-BA" smtClean="0"/>
          </a:p>
          <a:p>
            <a:r>
              <a:rPr lang="sr-Latn-BA" smtClean="0"/>
              <a:t>N</a:t>
            </a:r>
            <a:r>
              <a:rPr lang="en-US" smtClean="0"/>
              <a:t>ema gubitka kvaliteta pri presnimavanju, </a:t>
            </a:r>
            <a:endParaRPr lang="sr-Latn-BA" smtClean="0"/>
          </a:p>
          <a:p>
            <a:r>
              <a:rPr lang="sr-Latn-BA" smtClean="0"/>
              <a:t>Bolja otpornost na šum,</a:t>
            </a:r>
          </a:p>
          <a:p>
            <a:r>
              <a:rPr lang="sr-Latn-BA" smtClean="0"/>
              <a:t>Jednostavna enkripcija,</a:t>
            </a:r>
          </a:p>
          <a:p>
            <a:r>
              <a:rPr lang="sr-Latn-BA" smtClean="0"/>
              <a:t>Slika se ne ispisuje pomoću elektronskog topa</a:t>
            </a:r>
          </a:p>
          <a:p>
            <a:r>
              <a:rPr lang="sr-Latn-BA" smtClean="0"/>
              <a:t>N</a:t>
            </a:r>
            <a:r>
              <a:rPr lang="en-US" smtClean="0"/>
              <a:t>ema potrebe za</a:t>
            </a:r>
            <a:r>
              <a:rPr lang="sr-Latn-BA" smtClean="0"/>
              <a:t> zatamnjivanjem i</a:t>
            </a:r>
            <a:r>
              <a:rPr lang="en-US" smtClean="0"/>
              <a:t> sinhronizacionim impulsima</a:t>
            </a:r>
            <a:r>
              <a:rPr lang="sr-Latn-BA" smtClean="0"/>
              <a:t>,</a:t>
            </a:r>
          </a:p>
          <a:p>
            <a:pPr lvl="1"/>
            <a:r>
              <a:rPr lang="sr-Latn-BA" smtClean="0"/>
              <a:t>Interval zatamnjivanja nije izbačen – koristi se za prenos audio signala, titlova, informacija za ispravljanje grešaka</a:t>
            </a:r>
          </a:p>
          <a:p>
            <a:endParaRPr lang="sr-Latn-BA" smtClean="0"/>
          </a:p>
          <a:p>
            <a:endParaRPr lang="sr-Latn-B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12738</TotalTime>
  <Words>1219</Words>
  <Application>Microsoft Office PowerPoint</Application>
  <PresentationFormat>On-screen Show (4:3)</PresentationFormat>
  <Paragraphs>162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Video</vt:lpstr>
      <vt:lpstr>Uvod</vt:lpstr>
      <vt:lpstr>Karakteristike video sistema</vt:lpstr>
      <vt:lpstr>Karakteristike video sistema Format slike (aspect ratio)</vt:lpstr>
      <vt:lpstr>Karakteristike video sistema Broj linija</vt:lpstr>
      <vt:lpstr>Osvježavanje ekrana</vt:lpstr>
      <vt:lpstr>Tehnike skeniranja</vt:lpstr>
      <vt:lpstr>Skeniranje sa preplitanjem</vt:lpstr>
      <vt:lpstr>Digitalni video</vt:lpstr>
      <vt:lpstr>Prikaz pokreta</vt:lpstr>
      <vt:lpstr>Karakteristike videa Gustina odmjeravanja</vt:lpstr>
      <vt:lpstr>Primjeri standardnih dimenzija slike</vt:lpstr>
      <vt:lpstr>Kodovanje boje u videu</vt:lpstr>
      <vt:lpstr>HTML5 video</vt:lpstr>
      <vt:lpstr>MPEG-4/H.264 AVC video</vt:lpstr>
      <vt:lpstr>Softver za konverziju formata</vt:lpstr>
      <vt:lpstr>Video primjer</vt:lpstr>
      <vt:lpstr>Atributi video elementa</vt:lpstr>
      <vt:lpstr>Reprodukcija video fajla iz različitih izvora</vt:lpstr>
      <vt:lpstr>Kontrola videa pomoću Javascripta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</dc:title>
  <dc:creator>Vladimir Risojevic</dc:creator>
  <cp:lastModifiedBy>vlador</cp:lastModifiedBy>
  <cp:revision>193</cp:revision>
  <dcterms:created xsi:type="dcterms:W3CDTF">2014-11-19T20:39:00Z</dcterms:created>
  <dcterms:modified xsi:type="dcterms:W3CDTF">2017-05-25T12:49:34Z</dcterms:modified>
</cp:coreProperties>
</file>